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sldIdLst>
    <p:sldId id="256" r:id="rId2"/>
    <p:sldId id="258" r:id="rId3"/>
    <p:sldId id="275" r:id="rId4"/>
    <p:sldId id="276" r:id="rId5"/>
    <p:sldId id="277" r:id="rId6"/>
    <p:sldId id="257" r:id="rId7"/>
    <p:sldId id="260" r:id="rId8"/>
    <p:sldId id="262" r:id="rId9"/>
    <p:sldId id="288" r:id="rId10"/>
    <p:sldId id="289" r:id="rId11"/>
    <p:sldId id="265" r:id="rId12"/>
    <p:sldId id="266" r:id="rId13"/>
    <p:sldId id="268" r:id="rId14"/>
    <p:sldId id="279" r:id="rId15"/>
    <p:sldId id="272" r:id="rId16"/>
    <p:sldId id="271" r:id="rId17"/>
    <p:sldId id="269" r:id="rId18"/>
    <p:sldId id="280" r:id="rId19"/>
    <p:sldId id="281" r:id="rId20"/>
    <p:sldId id="282" r:id="rId21"/>
    <p:sldId id="283" r:id="rId22"/>
    <p:sldId id="284" r:id="rId23"/>
    <p:sldId id="278" r:id="rId24"/>
    <p:sldId id="285" r:id="rId25"/>
    <p:sldId id="286" r:id="rId26"/>
    <p:sldId id="287" r:id="rId27"/>
    <p:sldId id="273" r:id="rId28"/>
    <p:sldId id="274" r:id="rId2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5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C572B-0AB4-4BD2-97DC-136EF9B87872}" type="datetimeFigureOut">
              <a:rPr lang="pl-PL" smtClean="0"/>
              <a:t>2025-06-11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786F8-25E3-4DC0-B673-B6E5D4EFF4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596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F2130F-2016-EDFC-8D25-C975647E5F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CA4ACBD-3DD5-0926-191B-2656BDFAF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8AD6BD9-4FDD-E63E-2B0D-2F9B68C95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BF5CA-13C7-46A6-9D03-43714BD3FA71}" type="datetime1">
              <a:rPr lang="pl-PL" smtClean="0"/>
              <a:t>2025-06-11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D15AF99-83E1-7B06-726B-273BD9213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0E714F4-8674-D452-FA55-730FBCD9F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8918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8CE5D2-E541-5F19-1B62-5FA22F19C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B47465A-03AB-65F0-25BB-1845A8366D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0287808-CCAF-69F0-B2DD-5E1AD2224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1896C-88F9-4A5B-8155-8C842AA9E8AA}" type="datetime1">
              <a:rPr lang="pl-PL" smtClean="0"/>
              <a:t>2025-06-11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0D917B9-9F15-3EBD-6F77-FB27E1462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D94D135-15E3-59DD-2D8E-901667C85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263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B74C4CF-0444-CDE0-B403-2E767661EF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93C5220-201A-C656-E635-47DFFB9FB8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3206E20-968C-90C4-C830-3067BFC02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41B3-583D-49CB-8129-8D25F3067D12}" type="datetime1">
              <a:rPr lang="pl-PL" smtClean="0"/>
              <a:t>2025-06-11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BAAE0F4-344E-7CC3-5644-41B0D629A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86CB48D-893A-B21F-EFE7-DECFD1693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9838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01A933-938A-0186-22BA-9D95E3720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864A1A-3374-3361-190F-AD111F139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95B087C-6269-0C68-67FE-570579D34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B2968-5C35-46EE-B683-5EF6D501152C}" type="datetime1">
              <a:rPr lang="pl-PL" smtClean="0"/>
              <a:t>2025-06-11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3D416AD-A635-8BC4-E041-D834504A5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5EFC556-5BFD-FA57-1262-F79E80D13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7998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E70B25-A948-7A8B-AE26-B18AAADAB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D2CC9B7-C586-9F39-866E-D2E1E7F9C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3108BD9-05EB-EB4A-5FCC-CF96A8740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FA2C-1927-4746-B289-BFBE59F5D4F9}" type="datetime1">
              <a:rPr lang="pl-PL" smtClean="0"/>
              <a:t>2025-06-11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3A74694-9D7A-C054-63B1-692E8078A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12A4B42-A750-C2A2-4A1B-ACDE0CA7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3657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899D2E-04F1-7683-530E-5D7C1825C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691741A-F71C-D415-32A1-0AB67DBC65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31E57C6-0ECB-4BF2-D82A-F33868CB3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AAC36EE-4AAD-FAD3-E645-86B0880FD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6BF3-3AE8-487F-B31E-9E398A1D89A1}" type="datetime1">
              <a:rPr lang="pl-PL" smtClean="0"/>
              <a:t>2025-06-11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0602AAC-E474-828A-9622-A100C355C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3C0512C-56DD-943A-B213-068588F0E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9492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3D253A-76CA-6F95-939F-3FD7FDC49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A8E6C4A-DEEB-278A-3782-5B234D86F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A939385-D2A5-CCE2-46B7-878BA39D0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BB584DF-24A2-57FA-E13E-D9559ED23B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1CF54C7-1031-A524-10E6-DA0BA2F6D0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9FFD9992-7485-34F5-3FA7-336669CE6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A4D94-EEFC-4A7E-B0AA-74E464FBC9E0}" type="datetime1">
              <a:rPr lang="pl-PL" smtClean="0"/>
              <a:t>2025-06-11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DDE8F1F-AE27-1A48-E28A-6A723DB23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1AB2A167-D05D-BDFD-6B87-08466CD4F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5881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FC5C19-5F5B-B9E6-D16E-EF7A1D9C4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93B74515-6BD2-C2DE-EA50-BF9A0927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8D5FB-F26D-4A3B-BB11-4CD98A70B874}" type="datetime1">
              <a:rPr lang="pl-PL" smtClean="0"/>
              <a:t>2025-06-11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D4DD655A-6DA9-AAF9-BE6E-4B93D896E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246AC66-37AE-5810-42FD-75185DAA3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4584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C5379921-37EF-1D75-9540-C7CF59E43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B2CA-27C5-4BE7-B7AF-11E20139F50B}" type="datetime1">
              <a:rPr lang="pl-PL" smtClean="0"/>
              <a:t>2025-06-11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DFD733E-203E-06AB-F9FB-63022252F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AC2150E-E910-8F0D-9639-4C1364B80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3702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3C5275-5481-03AA-7FA0-C92A8E850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8FDD45-04C6-A261-52DB-1B83F5B7C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A07357A-3EDF-04C1-B348-93B516A67B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9CCF515-303C-C842-B5C3-76C20F9A7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C5607-CAC6-4061-A03A-D8E97CCB0C01}" type="datetime1">
              <a:rPr lang="pl-PL" smtClean="0"/>
              <a:t>2025-06-11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83E0E98-1F46-8CB8-460F-56C687D5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FFCD3F3-8EC6-FCC4-94F6-6DC51F8E1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5754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D50AB9-6428-2FE1-92DB-BECF771E0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00B08961-2CE6-58B8-9E30-6A3D2EEC98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D035A65-4BEC-115E-9F21-5FADDB7C7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73E2ED6-8CBA-C105-0CF6-FA67587CD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4308-6BAD-4F0F-805F-8D40A4C9825B}" type="datetime1">
              <a:rPr lang="pl-PL" smtClean="0"/>
              <a:t>2025-06-11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660E007-3D94-FE50-3B2C-D5C8CF850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BEEAB24-0C0E-FF83-766F-AEB86DC1A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2345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8DA2B8A-59E9-BC95-2692-1F09540C4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89299F6-6888-0355-4C44-A7299EAB67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A1AEBA4-B26E-F8EA-B394-56083F2A2F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FACCA-C68D-46E7-9257-B87BAE911191}" type="datetime1">
              <a:rPr lang="pl-PL" smtClean="0"/>
              <a:t>2025-06-11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45328C4-C812-AA7E-FEC2-C635A2C7F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7CC1B54-DE24-2715-62A7-1BA7AFEE0B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3CC77-CDB0-4A61-B84E-16FAFC9121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6313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717BBD-738B-AFC6-B878-F5A3C6E7F5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00B0F0"/>
                </a:solidFill>
              </a:rPr>
              <a:t>Wyjścia i wycieczki szkolne – jak zapewnić bezpieczeństwo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F5F2D79-2E13-CD2E-C7D1-3A6DDE5800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/>
              <a:t>DR KRYSTYNA BUDZIANOWSKA</a:t>
            </a:r>
          </a:p>
        </p:txBody>
      </p:sp>
    </p:spTree>
    <p:extLst>
      <p:ext uri="{BB962C8B-B14F-4D97-AF65-F5344CB8AC3E}">
        <p14:creationId xmlns:p14="http://schemas.microsoft.com/office/powerpoint/2010/main" val="1040616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5BDAA8-7110-259F-1FB0-2410839C4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 bezpieczeństwo  szkole i w czasie zajęć organizowanych przez szkołę odpowiada dyrektor: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6BF48B-F750-36FA-0F2B-69D9DB220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32966"/>
            <a:ext cx="10744200" cy="5486400"/>
          </a:xfrm>
        </p:spPr>
        <p:txBody>
          <a:bodyPr>
            <a:normAutofit/>
          </a:bodyPr>
          <a:lstStyle/>
          <a:p>
            <a:pPr marL="0" indent="0" algn="l" fontAlgn="ctr">
              <a:lnSpc>
                <a:spcPts val="1650"/>
              </a:lnSpc>
              <a:spcBef>
                <a:spcPts val="750"/>
              </a:spcBef>
              <a:spcAft>
                <a:spcPts val="600"/>
              </a:spcAft>
              <a:buNone/>
            </a:pPr>
            <a:r>
              <a:rPr lang="pl-PL" sz="2000" b="1" dirty="0"/>
              <a:t>Ustalanie zasad zachowania się w obiekcie zwiedzanym lub w obiekcie  zakwaterowania – ważne informacje dla uczestników oraz egzekwowanie określonych </a:t>
            </a:r>
            <a:r>
              <a:rPr lang="pl-PL" sz="2000" b="1" dirty="0" err="1"/>
              <a:t>zachowań</a:t>
            </a:r>
            <a:r>
              <a:rPr lang="pl-PL" sz="2000" b="1" dirty="0"/>
              <a:t> przez kierownika i opiekunów – już na etapie przygotowania wycieczki:</a:t>
            </a:r>
          </a:p>
          <a:p>
            <a:pPr fontAlgn="ctr">
              <a:lnSpc>
                <a:spcPts val="1650"/>
              </a:lnSpc>
              <a:spcBef>
                <a:spcPts val="750"/>
              </a:spcBef>
              <a:spcAft>
                <a:spcPts val="600"/>
              </a:spcAft>
            </a:pPr>
            <a:r>
              <a:rPr lang="pl-PL" sz="2000" b="1" i="0" dirty="0">
                <a:solidFill>
                  <a:srgbClr val="001D35"/>
                </a:solidFill>
                <a:effectLst/>
              </a:rPr>
              <a:t>Stosowanie się do poleceń opiekunów:</a:t>
            </a:r>
            <a:r>
              <a:rPr lang="pl-PL" sz="2000" b="0" i="0" dirty="0">
                <a:solidFill>
                  <a:srgbClr val="001D35"/>
                </a:solidFill>
                <a:effectLst/>
              </a:rPr>
              <a:t> wykonanie poleceń, zakazów i nakazów wydawanych przez opiekunów lub przewodników, w tym szczególnie zakaz oddalania się od grupy,</a:t>
            </a:r>
          </a:p>
          <a:p>
            <a:pPr fontAlgn="ctr">
              <a:lnSpc>
                <a:spcPts val="1650"/>
              </a:lnSpc>
              <a:spcBef>
                <a:spcPts val="750"/>
              </a:spcBef>
              <a:spcAft>
                <a:spcPts val="600"/>
              </a:spcAft>
            </a:pPr>
            <a:r>
              <a:rPr lang="pl-PL" sz="2000" b="1" i="0" dirty="0">
                <a:solidFill>
                  <a:srgbClr val="001D35"/>
                </a:solidFill>
                <a:effectLst/>
              </a:rPr>
              <a:t>Przestrzeganie regulaminu:</a:t>
            </a:r>
            <a:r>
              <a:rPr lang="pl-PL" sz="2000" b="0" i="0" dirty="0">
                <a:solidFill>
                  <a:srgbClr val="001D35"/>
                </a:solidFill>
                <a:effectLst/>
              </a:rPr>
              <a:t> dostosować się do regulaminu obiektu, w tym odpowiedniego stroju, zachowania ciszy, respektu dla miejsca świętego. Przestrzegać ciszy nocnej, utrzymywać porządek w pokojach, nie wychylać się przez okna. </a:t>
            </a:r>
          </a:p>
          <a:p>
            <a:pPr fontAlgn="ctr">
              <a:lnSpc>
                <a:spcPts val="1650"/>
              </a:lnSpc>
              <a:spcBef>
                <a:spcPts val="750"/>
              </a:spcBef>
              <a:spcAft>
                <a:spcPts val="600"/>
              </a:spcAft>
            </a:pPr>
            <a:r>
              <a:rPr lang="pl-PL" sz="2000" b="1" i="0" dirty="0">
                <a:solidFill>
                  <a:srgbClr val="001D35"/>
                </a:solidFill>
                <a:effectLst/>
              </a:rPr>
              <a:t>Dbanie o bezpieczeństwo własne i innych:</a:t>
            </a:r>
            <a:r>
              <a:rPr lang="pl-PL" sz="2000" b="0" i="0" dirty="0">
                <a:solidFill>
                  <a:srgbClr val="001D35"/>
                </a:solidFill>
                <a:effectLst/>
              </a:rPr>
              <a:t> zachowywać ostrożność na ulicach, w miejscach, gdzie może występować zagrożenie. Nie nawiązywanie relacji z nieznajomymi.</a:t>
            </a:r>
            <a:endParaRPr lang="pl-PL" sz="2000" b="0" i="0" dirty="0">
              <a:solidFill>
                <a:srgbClr val="0B57D0"/>
              </a:solidFill>
              <a:effectLst/>
            </a:endParaRPr>
          </a:p>
          <a:p>
            <a:pPr fontAlgn="ctr">
              <a:lnSpc>
                <a:spcPts val="1650"/>
              </a:lnSpc>
              <a:spcBef>
                <a:spcPts val="750"/>
              </a:spcBef>
              <a:spcAft>
                <a:spcPts val="600"/>
              </a:spcAft>
            </a:pPr>
            <a:r>
              <a:rPr lang="pl-PL" sz="2000" b="0" i="0" dirty="0">
                <a:solidFill>
                  <a:srgbClr val="001D35"/>
                </a:solidFill>
                <a:effectLst/>
              </a:rPr>
              <a:t> </a:t>
            </a:r>
            <a:r>
              <a:rPr lang="pl-PL" sz="2000" b="1" i="0" dirty="0">
                <a:solidFill>
                  <a:srgbClr val="001D35"/>
                </a:solidFill>
                <a:effectLst/>
              </a:rPr>
              <a:t>Zakazane są zachowania </a:t>
            </a:r>
            <a:r>
              <a:rPr lang="pl-PL" sz="2000" b="0" i="0" dirty="0">
                <a:solidFill>
                  <a:srgbClr val="001D35"/>
                </a:solidFill>
                <a:effectLst/>
              </a:rPr>
              <a:t>związane z piciem alkoholu, </a:t>
            </a:r>
            <a:r>
              <a:rPr lang="pl-PL" sz="2000" dirty="0">
                <a:solidFill>
                  <a:srgbClr val="001D35"/>
                </a:solidFill>
              </a:rPr>
              <a:t>stosowaniem używek, narkotyków </a:t>
            </a:r>
            <a:r>
              <a:rPr lang="pl-PL" sz="2000" b="0" i="0" dirty="0">
                <a:solidFill>
                  <a:srgbClr val="001D35"/>
                </a:solidFill>
                <a:effectLst/>
              </a:rPr>
              <a:t>podczas wycieczki. Uczniom przypominamy konsekwencje takich </a:t>
            </a:r>
            <a:r>
              <a:rPr lang="pl-PL" sz="2000" b="0" i="0" dirty="0" err="1">
                <a:solidFill>
                  <a:srgbClr val="001D35"/>
                </a:solidFill>
                <a:effectLst/>
              </a:rPr>
              <a:t>zachowań</a:t>
            </a:r>
            <a:r>
              <a:rPr lang="pl-PL" sz="2000" b="0" i="0" dirty="0">
                <a:solidFill>
                  <a:srgbClr val="001D35"/>
                </a:solidFill>
                <a:effectLst/>
              </a:rPr>
              <a:t>, wynikających ze statutu szkoły oraz regulaminu wycieczki.</a:t>
            </a:r>
            <a:endParaRPr lang="pl-PL" sz="2000" dirty="0"/>
          </a:p>
          <a:p>
            <a:pPr algn="l" fontAlgn="ctr">
              <a:lnSpc>
                <a:spcPts val="1650"/>
              </a:lnSpc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b="1" i="0" dirty="0">
                <a:solidFill>
                  <a:srgbClr val="001D35"/>
                </a:solidFill>
                <a:effectLst/>
              </a:rPr>
              <a:t>Zachowanie ciszy i spokoju:</a:t>
            </a:r>
            <a:r>
              <a:rPr lang="pl-PL" sz="2000" b="0" i="0" dirty="0">
                <a:solidFill>
                  <a:srgbClr val="001D35"/>
                </a:solidFill>
                <a:effectLst/>
              </a:rPr>
              <a:t> nie należy hałasować, nie spożywać posiłków w nieodpowiednich miejscach, nie siadać w miejscach do tego nie przeznaczonych. </a:t>
            </a:r>
            <a:endParaRPr lang="pl-PL" sz="2000" b="0" i="0" dirty="0">
              <a:solidFill>
                <a:srgbClr val="0B57D0"/>
              </a:solidFill>
              <a:effectLst/>
            </a:endParaRPr>
          </a:p>
          <a:p>
            <a:pPr algn="l" fontAlgn="ctr">
              <a:lnSpc>
                <a:spcPts val="1650"/>
              </a:lnSpc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b="1" i="0" dirty="0">
                <a:solidFill>
                  <a:srgbClr val="001D35"/>
                </a:solidFill>
                <a:effectLst/>
              </a:rPr>
              <a:t>Dbałość o porządek:</a:t>
            </a:r>
            <a:r>
              <a:rPr lang="pl-PL" sz="2000" b="0" i="0" dirty="0">
                <a:solidFill>
                  <a:srgbClr val="001D35"/>
                </a:solidFill>
                <a:effectLst/>
              </a:rPr>
              <a:t> nie zaśmiecać, nie niszczyć zieleni, nie płoszyć zwierząt. </a:t>
            </a:r>
          </a:p>
          <a:p>
            <a:pPr marL="0" indent="0" algn="l" fontAlgn="ctr">
              <a:lnSpc>
                <a:spcPts val="1650"/>
              </a:lnSpc>
              <a:spcBef>
                <a:spcPts val="750"/>
              </a:spcBef>
              <a:spcAft>
                <a:spcPts val="600"/>
              </a:spcAft>
              <a:buNone/>
            </a:pPr>
            <a:r>
              <a:rPr lang="pl-PL" sz="2000" dirty="0">
                <a:solidFill>
                  <a:srgbClr val="001D35"/>
                </a:solidFill>
              </a:rPr>
              <a:t>                                            REGULAMIN WYCIECZKI</a:t>
            </a:r>
            <a:endParaRPr lang="pl-PL" sz="2000" b="0" i="0" dirty="0">
              <a:solidFill>
                <a:srgbClr val="0B57D0"/>
              </a:solidFill>
              <a:effectLst/>
            </a:endParaRP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1A23D1A-9E1C-8418-D67E-3102521B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0546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A1353E-D17B-ED5E-8E2C-AFBB92A31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926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l-PL" dirty="0"/>
              <a:t>Za bezpieczeństwo  szkole i w czasie zajęć organizowanych przez szkołę odpowiada dyrektor: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FB627D-0315-F7C3-4010-52291316C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l-PL" sz="32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Rozporządzenie Ministra Edukacji Narodowej z 25 maja 2018 r.</a:t>
            </a:r>
          </a:p>
          <a:p>
            <a:pPr marL="0" indent="0" algn="ctr">
              <a:buNone/>
            </a:pPr>
            <a:r>
              <a:rPr lang="pl-PL" sz="32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w sprawie warunków i sposobu </a:t>
            </a:r>
          </a:p>
          <a:p>
            <a:pPr marL="0" indent="0" algn="ctr">
              <a:buNone/>
            </a:pPr>
            <a:r>
              <a:rPr lang="pl-PL" sz="32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organizowania przez publiczne przedszkola, szkoły i placówki krajoznawstwa i turystyki </a:t>
            </a:r>
          </a:p>
          <a:p>
            <a:pPr marL="0" indent="0" algn="ctr">
              <a:buNone/>
            </a:pPr>
            <a:r>
              <a:rPr lang="pl-PL" sz="32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(Dz. U. poz. 1055).</a:t>
            </a:r>
            <a:endParaRPr lang="pl-PL" sz="32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6A1C0A5-149F-0077-F320-874C2828C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9300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334D9A-B9E2-F3CF-9993-37758CFC6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 bezpieczeństwo  szkole i w czasie zajęć organizowanych przez szkołę odpowiada dyrektor: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81F62B-F02B-5F9B-B0A9-F773214B8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1)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wycieczki przedmiotowe</a:t>
            </a: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inicjowanych i realizowanych przez nauczycieli w celu uzupełnienia programu wychowania przedszkolnego albo programu nauczania w ramach jednego lub kilku przedmiotów,</a:t>
            </a:r>
            <a:endParaRPr lang="pl-PL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2)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wycieczki krajoznawczo-turystyczne</a:t>
            </a: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 charakterze interdyscyplinarnym, w których udział </a:t>
            </a:r>
            <a:b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nie wymaga od uczniów przygotowania kondycyjnego i umiejętności posługiwania się specjalistycznym sprzętem, organizowanych w celu nabywania wiedzy o otaczającym środowisku </a:t>
            </a:r>
            <a:b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 umiejętności zastosowania tej wiedzy w praktyce,</a:t>
            </a:r>
            <a:endParaRPr lang="pl-PL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specjalistyczne</a:t>
            </a: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wycieczki krajoznawczo-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turystycznyczne</a:t>
            </a: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w których udział wymaga </a:t>
            </a:r>
            <a:b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l-PL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od uczniów przygotowania kondycyjnego, sprawnościowego i umiejętności posługiwania się specjalistycznym sprzętem, a program wycieczki przewiduje intensywną aktywność turystyczną, fizyczną lub długodystansowość na szlakach turystycznych</a:t>
            </a:r>
            <a:endParaRPr lang="pl-PL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B0185D0-69AC-8444-9213-82DCB4236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2072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0DD04E-799B-8397-06EB-8E3FF6685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 bezpieczeństwo  szkole i w czasie zajęć organizowanych przez szkołę odpowiada dyrektor: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99439B-5E07-108C-D073-142DBCB7C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77788"/>
            <a:ext cx="10744200" cy="5280211"/>
          </a:xfrm>
        </p:spPr>
        <p:txBody>
          <a:bodyPr>
            <a:normAutofit fontScale="92500" lnSpcReduction="20000"/>
          </a:bodyPr>
          <a:lstStyle/>
          <a:p>
            <a:pPr marL="493395" marR="196215" indent="-274320">
              <a:lnSpc>
                <a:spcPct val="112000"/>
              </a:lnSpc>
              <a:spcAft>
                <a:spcPts val="210"/>
              </a:spcAft>
              <a:buNone/>
            </a:pPr>
            <a:r>
              <a:rPr lang="pl-PL" sz="1900" b="1" dirty="0">
                <a:solidFill>
                  <a:srgbClr val="000000"/>
                </a:solidFill>
                <a:effectLst/>
                <a:ea typeface="Arial" panose="020B0604020202020204" pitchFamily="34" charset="0"/>
              </a:rPr>
              <a:t>Obowiązki Dyrektora szkoły/placówki organizatora wycieczki. </a:t>
            </a:r>
            <a:endParaRPr lang="pl-PL" sz="1900" dirty="0">
              <a:solidFill>
                <a:srgbClr val="000000"/>
              </a:solidFill>
              <a:effectLst/>
              <a:ea typeface="Arial" panose="020B0604020202020204" pitchFamily="34" charset="0"/>
            </a:endParaRPr>
          </a:p>
          <a:p>
            <a:pPr marL="342900" lvl="0" indent="-342900" fontAlgn="base">
              <a:lnSpc>
                <a:spcPct val="112000"/>
              </a:lnSpc>
              <a:spcAft>
                <a:spcPts val="10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9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Wyznacza kierownika wycieczki. </a:t>
            </a:r>
          </a:p>
          <a:p>
            <a:pPr marL="342900" lvl="0" indent="-342900" fontAlgn="base">
              <a:lnSpc>
                <a:spcPct val="112000"/>
              </a:lnSpc>
              <a:spcAft>
                <a:spcPts val="11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9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Określa liczbę uczestników przypadających na jednego opiekuna </a:t>
            </a:r>
          </a:p>
          <a:p>
            <a:pPr marL="342900" lvl="0" indent="-342900" fontAlgn="base">
              <a:lnSpc>
                <a:spcPct val="112000"/>
              </a:lnSpc>
              <a:spcAft>
                <a:spcPts val="11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9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Zatwierdza </a:t>
            </a:r>
            <a:r>
              <a:rPr lang="pl-PL" sz="1900" i="1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Kartę wycieczki.</a:t>
            </a:r>
            <a:r>
              <a:rPr lang="pl-PL" sz="19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lvl="0" indent="-342900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9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Podpisuje z przewoźnikiem lub biurem podróży umowę, w której szczegółowo opisane są prawa i obowiązki stron oraz wymagania dotyczące stanu technicznego i wyposażenia pojazdu. </a:t>
            </a:r>
          </a:p>
          <a:p>
            <a:pPr marL="342900" lvl="0" indent="-342900" fontAlgn="base">
              <a:lnSpc>
                <a:spcPct val="112000"/>
              </a:lnSpc>
              <a:spcAft>
                <a:spcPts val="8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900" b="1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Udziela instruktażu kierownikowi i opiekunom wycieczki. </a:t>
            </a:r>
          </a:p>
          <a:p>
            <a:pPr marL="342900" lvl="0" indent="-342900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9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Deponuje zgody rodziców/prawnych opiekunów na wyjazd dziecka na wycieczkę oraz aktualną listę uczestników wycieczki lub imprezy turystycznej zawierającą dane ucznia wraz z numerem telefonu do rodziców. </a:t>
            </a:r>
          </a:p>
          <a:p>
            <a:pPr marL="342900" lvl="0" indent="-342900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9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Utrzymuje kontakt telefoniczny z kierownikiem wyjazdu do czasu zakończenia imprezy. </a:t>
            </a:r>
          </a:p>
          <a:p>
            <a:pPr marL="342900" lvl="0" indent="-342900" fontAlgn="base">
              <a:lnSpc>
                <a:spcPct val="112000"/>
              </a:lnSpc>
              <a:spcAft>
                <a:spcPts val="5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9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Po zakończeniu wycieczki przyjmuje sprawozdanie od kierownika. </a:t>
            </a:r>
          </a:p>
          <a:p>
            <a:pPr marL="342900" lvl="0" indent="-342900" fontAlgn="base">
              <a:lnSpc>
                <a:spcPct val="112000"/>
              </a:lnSpc>
              <a:spcAft>
                <a:spcPts val="103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900" b="1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Powiadamia organ prowadzący i sprawujący nadzór pedagogiczny w przypadku organizacji wycieczki zagranicznej. </a:t>
            </a:r>
            <a:endParaRPr lang="pl-PL" sz="19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B90B730-80C7-3748-FE38-A4AF5F7FC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9839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F4B8A8-6FD2-5DEE-CD83-E61791266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 bezpieczeństwo  szkole i w czasie zajęć organizowanych przez szkołę odpowiada dyrektor: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A82855-121D-7059-8404-9A95226AC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§ 9. </a:t>
            </a:r>
            <a:r>
              <a:rPr lang="pl-P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W przypadku specjalistycznej wycieczki krajoznawczo-turystycznej, (…) specjalistycznej, kierownik i opiekunowie wycieczki są obowiązani posiadać udokumentowane przygotowanie zapewniające </a:t>
            </a:r>
            <a:r>
              <a:rPr lang="pl-PL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bezpieczną realizację programu wycieczki.</a:t>
            </a:r>
            <a:endParaRPr lang="pl-PL" sz="28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38C2F79-9937-F89A-F709-D20CABBCC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4898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4E80AD-B771-608B-A638-8C22833F7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 bezpieczeństwo  szkole i w czasie zajęć organizowanych przez szkołę odpowiada dyrektor:</a:t>
            </a:r>
            <a:endParaRPr lang="pl-PL" b="1" dirty="0"/>
          </a:p>
        </p:txBody>
      </p:sp>
      <p:pic>
        <p:nvPicPr>
          <p:cNvPr id="2050" name="Picture 2" descr="ĆWICZENIA NA MÓZG ? | Instytut Neurolingwistyki">
            <a:extLst>
              <a:ext uri="{FF2B5EF4-FFF2-40B4-BE49-F238E27FC236}">
                <a16:creationId xmlns:a16="http://schemas.microsoft.com/office/drawing/2014/main" id="{5D0213B7-3E6C-6459-99BF-099A75B880B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11023" y="2616807"/>
            <a:ext cx="2333625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81F4AF19-E5DF-9B89-2638-5B6A6324010E}"/>
              </a:ext>
            </a:extLst>
          </p:cNvPr>
          <p:cNvSpPr txBox="1"/>
          <p:nvPr/>
        </p:nvSpPr>
        <p:spPr>
          <a:xfrm>
            <a:off x="770965" y="2616807"/>
            <a:ext cx="837303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4400" b="1" dirty="0"/>
              <a:t>Ilu opiekunów?</a:t>
            </a:r>
            <a:endParaRPr lang="pl-PL" sz="4400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4C17DFE-0B49-4D88-5695-4C7A4C48C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15454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147A6B-D0E6-0669-0FBA-FFF997044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 bezpieczeństwo  szkole i w czasie zajęć organizowanych przez szkołę odpowiada dyrektor: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A1AA25-B347-9C78-0629-D13463C4D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l-PL" sz="2400" b="1" dirty="0">
                <a:effectLst/>
                <a:ea typeface="Times New Roman" panose="02020603050405020304" pitchFamily="18" charset="0"/>
              </a:rPr>
              <a:t>§ 12. </a:t>
            </a:r>
            <a:r>
              <a:rPr lang="pl-PL" sz="2400" dirty="0">
                <a:effectLst/>
                <a:ea typeface="Times New Roman" panose="02020603050405020304" pitchFamily="18" charset="0"/>
              </a:rPr>
              <a:t>Dyrektor szkoły może wyrazić zgodę na łączenie funkcji kierownika i opiekuna wycieczki.</a:t>
            </a:r>
          </a:p>
          <a:p>
            <a:endParaRPr lang="pl-PL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6ADC4A8-ABEF-FAB4-3331-C9AAE9A8286F}"/>
              </a:ext>
            </a:extLst>
          </p:cNvPr>
          <p:cNvSpPr txBox="1"/>
          <p:nvPr/>
        </p:nvSpPr>
        <p:spPr>
          <a:xfrm>
            <a:off x="1474693" y="4710952"/>
            <a:ext cx="3420035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sz="2800" dirty="0"/>
              <a:t>Organizatorem jest biuro podróży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6D145253-1A6E-3D35-D439-34F9DD1D7683}"/>
              </a:ext>
            </a:extLst>
          </p:cNvPr>
          <p:cNvSpPr txBox="1"/>
          <p:nvPr/>
        </p:nvSpPr>
        <p:spPr>
          <a:xfrm>
            <a:off x="7055224" y="4539177"/>
            <a:ext cx="3146611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sz="2800" dirty="0"/>
              <a:t>Organizatorami są nauczyciele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90085EF-8E03-B450-5495-DCC084C55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20887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2CA82A-97F9-5AF4-88AF-2D49C5F07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 bezpieczeństwo  szkole i w czasie zajęć organizowanych przez szkołę odpowiada dyrektor: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D193DB0-1533-63D6-547F-3572DA454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7222"/>
          </a:xfrm>
        </p:spPr>
        <p:txBody>
          <a:bodyPr>
            <a:normAutofit fontScale="92500" lnSpcReduction="20000"/>
          </a:bodyPr>
          <a:lstStyle/>
          <a:p>
            <a:pPr marL="0" lvl="0" indent="0" algn="just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None/>
            </a:pPr>
            <a:r>
              <a:rPr lang="pl-PL" sz="1800" b="1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Kierownik wycieczki:</a:t>
            </a:r>
          </a:p>
          <a:p>
            <a:pPr marL="342900" lvl="0" indent="-342900" algn="just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Zapoznaje się z procedurami organizacji wycieczek lub imprez turystycznych przyjętych w szkole/placówce. </a:t>
            </a:r>
          </a:p>
          <a:p>
            <a:pPr marL="342900" lvl="0" indent="-342900" algn="just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Opracowuje harmonogram wycieczki, w którym muszą się znaleźć: data, godzina, miejsce wyjazdu oraz powrotu, przybliżona ilość km, zwiedzane miejscowości, program, adres miejsc noclegowych i żywieniowych. </a:t>
            </a:r>
          </a:p>
          <a:p>
            <a:pPr marL="342900" lvl="0" indent="-342900" algn="just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Z uczestnikami opracowuje szczegółowy program wycieczki. Może posiłkować się propozycjami podmiotu, którego przedmiotem działalności jest krajoznawstwo i turystyka. </a:t>
            </a:r>
          </a:p>
          <a:p>
            <a:pPr marL="342900" lvl="0" indent="-342900" algn="just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Opracowuje szczegółową </a:t>
            </a:r>
            <a:r>
              <a:rPr lang="pl-PL" sz="1800" i="1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Kartę wycieczki</a:t>
            </a:r>
            <a:r>
              <a:rPr lang="pl-PL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i zatwierdza u dyrektora szkoły lub placówki. </a:t>
            </a:r>
          </a:p>
          <a:p>
            <a:pPr marL="342900" lvl="0" indent="-342900" algn="just" fontAlgn="base">
              <a:lnSpc>
                <a:spcPct val="112000"/>
              </a:lnSpc>
              <a:spcAft>
                <a:spcPts val="11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Zapoznaje uczestników z </a:t>
            </a:r>
            <a:r>
              <a:rPr lang="pl-PL" sz="1800" i="1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Regulaminem wycieczki.</a:t>
            </a:r>
            <a:r>
              <a:rPr lang="pl-PL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CZY JEST POTRZEBNY? TAK!</a:t>
            </a:r>
          </a:p>
          <a:p>
            <a:pPr marL="342900" lvl="0" indent="-342900" algn="just" fontAlgn="base">
              <a:lnSpc>
                <a:spcPct val="112000"/>
              </a:lnSpc>
              <a:spcAft>
                <a:spcPts val="5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Określa zadania dla opiekunów. </a:t>
            </a:r>
          </a:p>
          <a:p>
            <a:pPr marL="342900" lvl="0" indent="-342900" algn="just" fontAlgn="base">
              <a:lnSpc>
                <a:spcPct val="112000"/>
              </a:lnSpc>
              <a:spcAft>
                <a:spcPts val="10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Dokonuje podziału zadań wśród uczestników. </a:t>
            </a:r>
          </a:p>
          <a:p>
            <a:pPr marL="342900" lvl="0" indent="-342900" algn="just" fontAlgn="base">
              <a:lnSpc>
                <a:spcPct val="112000"/>
              </a:lnSpc>
              <a:spcAft>
                <a:spcPts val="10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Zapoznaje uczestników z zasadami bezpieczeństwa oraz zapewnia warunki do ich przestrzegania od rozpoczęcia do zakończenia wycieczki.</a:t>
            </a: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2366E1B-5A93-BB33-8C3F-6C3D99E26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21264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45E1BF-E3DB-3F6A-FB5D-1BBA6985D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 bezpieczeństwo  szkole i w czasie zajęć organizowanych przez szkołę odpowiada dyrektor: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129027-336F-3264-5B79-A8CB00E569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271" y="1550894"/>
            <a:ext cx="10914529" cy="530710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sz="2100" b="1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Kierownik wycieczki – cd:</a:t>
            </a:r>
            <a:endParaRPr lang="pl-PL" sz="21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12000"/>
              </a:lnSpc>
              <a:spcAft>
                <a:spcPts val="9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21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Rozmieszcza uczestników wycieczki w autokarze/pojeździe. Osoby źle znoszące podróż, sprawiające trudności wychowawcze umieszcza przy opiekunach. </a:t>
            </a:r>
          </a:p>
          <a:p>
            <a:pPr marL="342900" lvl="0" indent="-342900" algn="just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21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Zajmuje miejsce obok kierowcy i zdecydowanie reaguje na sytuacje łamiące zasady bezpieczeństwa: </a:t>
            </a:r>
          </a:p>
          <a:p>
            <a:pPr marL="0" lvl="0" indent="0" algn="just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None/>
            </a:pPr>
            <a:r>
              <a:rPr lang="pl-PL" sz="21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         - wyprzedzanie </a:t>
            </a:r>
            <a:r>
              <a:rPr lang="pl-PL" sz="2100" i="1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na trzeciego</a:t>
            </a:r>
            <a:r>
              <a:rPr lang="pl-PL" sz="21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0" lvl="0" indent="0" algn="just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None/>
            </a:pPr>
            <a:r>
              <a:rPr lang="pl-PL" sz="21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         - przekraczanie dozwolonej prędkości, </a:t>
            </a:r>
          </a:p>
          <a:p>
            <a:pPr marL="457200" lvl="1" indent="0" algn="just" fontAlgn="base">
              <a:lnSpc>
                <a:spcPct val="112000"/>
              </a:lnSpc>
              <a:spcAft>
                <a:spcPts val="320"/>
              </a:spcAft>
              <a:buClr>
                <a:srgbClr val="000000"/>
              </a:buClr>
              <a:buSzPts val="1200"/>
              <a:buNone/>
            </a:pPr>
            <a:r>
              <a:rPr lang="pl-PL" sz="21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 - rozmowę kierowcy przez telefon komórkowy. </a:t>
            </a:r>
          </a:p>
          <a:p>
            <a:pPr marL="342900" lvl="0" indent="-342900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21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Posiada aktualny wykaz uczestników wycieczki  wraz z adresami rodziców (opiekunów) i numerami telefonów. Na wykazie uczestników powinien zostać odnotowany także numer miejsca przypisany personalnie danej osobie.  </a:t>
            </a:r>
            <a:endParaRPr lang="pl-PL" sz="2100" dirty="0">
              <a:solidFill>
                <a:srgbClr val="000000"/>
              </a:solidFill>
              <a:effectLst/>
              <a:ea typeface="Arial" panose="020B0604020202020204" pitchFamily="34" charset="0"/>
            </a:endParaRPr>
          </a:p>
          <a:p>
            <a:pPr marL="342900" lvl="0" indent="-342900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2100" dirty="0"/>
              <a:t>Wraz z opiekunami wycieczki sprawdza pojazd pod kątem rozmieszczenia gaśnic, awaryjnych wyjść bezpieczeństwa (okien) oraz młotków do ich wybijania, drożności drzwi, sprawdza system awaryjnego otwierania drzwi autobusu a także miejsca przechowywania apteczki pierwszej pomocy</a:t>
            </a:r>
          </a:p>
          <a:p>
            <a:pPr marL="342900" lvl="0" indent="-342900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2100" dirty="0">
                <a:solidFill>
                  <a:srgbClr val="000000"/>
                </a:solidFill>
                <a:effectLst/>
                <a:ea typeface="Arial" panose="020B0604020202020204" pitchFamily="34" charset="0"/>
              </a:rPr>
              <a:t>Sprawdza listę obecności i udziela krótkiego instruktażu wszystkim uczestnikom wycieczki,</a:t>
            </a:r>
            <a:endParaRPr lang="pl-PL" sz="21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ea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4" name="Strzałka: w prawo 3">
            <a:extLst>
              <a:ext uri="{FF2B5EF4-FFF2-40B4-BE49-F238E27FC236}">
                <a16:creationId xmlns:a16="http://schemas.microsoft.com/office/drawing/2014/main" id="{B954EDF1-01EE-3655-B0F2-7E020E429E25}"/>
              </a:ext>
            </a:extLst>
          </p:cNvPr>
          <p:cNvSpPr/>
          <p:nvPr/>
        </p:nvSpPr>
        <p:spPr>
          <a:xfrm>
            <a:off x="10058400" y="6158753"/>
            <a:ext cx="1075765" cy="33412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3CB8B3-F89D-BD8C-FEF4-586561614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90395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4E0748-029F-3770-77AE-51101D4B9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 bezpieczeństwo  szkole i w czasie zajęć organizowanych przez szkołę odpowiada dyrektor: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961910-625C-E00A-D860-26A19ACD8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388" y="1690688"/>
            <a:ext cx="10690412" cy="4486275"/>
          </a:xfrm>
        </p:spPr>
        <p:txBody>
          <a:bodyPr>
            <a:normAutofit/>
          </a:bodyPr>
          <a:lstStyle/>
          <a:p>
            <a:pPr marL="457200" lvl="1" indent="0" algn="just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None/>
            </a:pPr>
            <a:r>
              <a:rPr lang="pl-PL" sz="1600" b="1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Czego POWINIEN dotyczyć instruktaż udzielany uczestnikom wycieczki przez kierownika - podróż?</a:t>
            </a:r>
          </a:p>
          <a:p>
            <a:pPr lvl="1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</a:pPr>
            <a:r>
              <a:rPr lang="pl-PL" sz="16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zapoznanie wszystkich uczestników z kierunkami ewakuacji</a:t>
            </a:r>
            <a:br>
              <a:rPr lang="pl-PL" sz="16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pl-PL" sz="16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(w tym z lokalizacją szyb awaryjnych i lokalizacją młotków do wybijania szyb oraz sposobem ich użycia), </a:t>
            </a:r>
          </a:p>
          <a:p>
            <a:pPr lvl="1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</a:pPr>
            <a:r>
              <a:rPr lang="pl-PL" sz="16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miejsce rozmieszczenia sprzętu gaśniczego, apteczki, </a:t>
            </a:r>
          </a:p>
          <a:p>
            <a:pPr lvl="1" fontAlgn="base">
              <a:lnSpc>
                <a:spcPct val="138000"/>
              </a:lnSpc>
              <a:spcAft>
                <a:spcPts val="215"/>
              </a:spcAft>
              <a:buClr>
                <a:srgbClr val="000000"/>
              </a:buClr>
              <a:buSzPts val="1200"/>
            </a:pPr>
            <a:r>
              <a:rPr lang="pl-PL" sz="16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poinformowanie o zapięciu pasów bezpieczeństwa w pojeździe, wyposażonym w pasy, </a:t>
            </a:r>
          </a:p>
          <a:p>
            <a:pPr lvl="1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</a:pPr>
            <a:r>
              <a:rPr lang="pl-PL" sz="16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podanie trasy przejazdu, przewidywanego okresu podróży oraz wyznaczonych miejsc postoju na odpoczynek, </a:t>
            </a:r>
          </a:p>
          <a:p>
            <a:pPr lvl="1" fontAlgn="base">
              <a:lnSpc>
                <a:spcPct val="112000"/>
              </a:lnSpc>
              <a:spcAft>
                <a:spcPts val="105"/>
              </a:spcAft>
              <a:buClr>
                <a:srgbClr val="000000"/>
              </a:buClr>
              <a:buSzPts val="1200"/>
            </a:pPr>
            <a:r>
              <a:rPr lang="pl-PL" sz="16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przypomnienie, że uczestnicy wycieczki zajmują swoje wyznaczone miejsca i nie mogą ich zmieniać podczas jazdy bez zgody opiekuna, </a:t>
            </a:r>
            <a:r>
              <a:rPr lang="pl-PL" sz="16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lfaen" panose="010A0502050306030303" pitchFamily="18" charset="0"/>
                <a:ea typeface="Sylfaen" panose="010A0502050306030303" pitchFamily="18" charset="0"/>
                <a:cs typeface="Sylfaen" panose="010A0502050306030303" pitchFamily="18" charset="0"/>
              </a:rPr>
              <a:t>-</a:t>
            </a:r>
            <a:r>
              <a:rPr lang="pl-PL" sz="16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fontAlgn="base">
              <a:lnSpc>
                <a:spcPct val="112000"/>
              </a:lnSpc>
              <a:spcAft>
                <a:spcPts val="105"/>
              </a:spcAft>
              <a:buClr>
                <a:srgbClr val="000000"/>
              </a:buClr>
              <a:buSzPts val="1200"/>
            </a:pPr>
            <a:r>
              <a:rPr lang="pl-PL" sz="16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poinformowanie o zakazie w trakcie jazdy:</a:t>
            </a:r>
          </a:p>
          <a:p>
            <a:pPr marL="457200" lvl="1" indent="0" fontAlgn="base">
              <a:lnSpc>
                <a:spcPct val="112000"/>
              </a:lnSpc>
              <a:spcAft>
                <a:spcPts val="105"/>
              </a:spcAft>
              <a:buClr>
                <a:srgbClr val="000000"/>
              </a:buClr>
              <a:buSzPts val="1200"/>
              <a:buNone/>
            </a:pPr>
            <a:r>
              <a:rPr lang="pl-PL" sz="16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spacerowania po pojeździe, siedzenia tyłem, bądź na oparciach, picia zwłaszcza gorących napojów, podróżowania w pozycji stojącej, otwierania drzwi i blokowania w nich zamków, samowolnego otwierania okien i wyrzucania czegokolwiek przez okno pojazdu. 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1DD7316-83A1-C906-A6C4-EBCD26497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4783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05E91A-55F8-8EA2-E0CA-60E6D0FBA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60B6C26-D876-E47A-5AFC-FE83F9364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5400" dirty="0">
                <a:solidFill>
                  <a:srgbClr val="00B0F0"/>
                </a:solidFill>
              </a:rPr>
              <a:t>  Organizacja wycieczki </a:t>
            </a:r>
          </a:p>
          <a:p>
            <a:pPr marL="0" indent="0" algn="ctr">
              <a:buNone/>
            </a:pPr>
            <a:r>
              <a:rPr lang="pl-PL" sz="5400" dirty="0">
                <a:solidFill>
                  <a:srgbClr val="00B0F0"/>
                </a:solidFill>
              </a:rPr>
              <a:t>to wyzwanie!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7A5B898-9A13-9F52-1847-58EEC453D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28344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EC76D6-BEBE-5A2E-EE3E-14C7EA6E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 bezpieczeństwo  szkole i w czasie zajęć organizowanych przez szkołę odpowiada dyrektor: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035FA5C-7E00-50E6-B036-42B3062CC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44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900" b="1" dirty="0">
                <a:solidFill>
                  <a:srgbClr val="000000"/>
                </a:solidFill>
                <a:effectLst/>
                <a:ea typeface="Arial" panose="020B0604020202020204" pitchFamily="34" charset="0"/>
              </a:rPr>
              <a:t>Podstawowe zadania opiekunów grup wycieczki:</a:t>
            </a:r>
          </a:p>
          <a:p>
            <a:pPr marL="342900" lvl="0" indent="-342900" fontAlgn="base">
              <a:lnSpc>
                <a:spcPct val="112000"/>
              </a:lnSpc>
              <a:spcAft>
                <a:spcPts val="10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9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Powinni posiadać przyporządkowaną imienną listę podopiecznych. </a:t>
            </a:r>
          </a:p>
          <a:p>
            <a:pPr marL="342900" lvl="0" indent="-342900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9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Są odpowiedzialni za zapięcie pasów bezpieczeństwa przez uczestników.</a:t>
            </a:r>
          </a:p>
          <a:p>
            <a:pPr marL="342900" lvl="0" indent="-342900" fontAlgn="base">
              <a:lnSpc>
                <a:spcPct val="112000"/>
              </a:lnSpc>
              <a:spcAft>
                <a:spcPts val="10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9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Wsiadają do pojazdu ostatni, a wysiadają jako pierwsi. </a:t>
            </a:r>
          </a:p>
          <a:p>
            <a:pPr marL="342900" lvl="0" indent="-342900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9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Powinni zwracać uwagę na zachowanie uczestników wycieczki/ imprezy  i szybko reagować w razie jakichkolwiek nieprawidłowości. </a:t>
            </a:r>
          </a:p>
          <a:p>
            <a:pPr marL="342900" lvl="0" indent="-342900" fontAlgn="base">
              <a:lnSpc>
                <a:spcPct val="112000"/>
              </a:lnSpc>
              <a:spcAft>
                <a:spcPts val="8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9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Powinni zapoznać się z procedurami postępowania w następujących sytuacjach: </a:t>
            </a:r>
          </a:p>
          <a:p>
            <a:pPr marL="742950" lvl="1" indent="-285750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Symbol" panose="05050102010706020507" pitchFamily="18" charset="2"/>
              <a:buChar char="-"/>
            </a:pPr>
            <a:r>
              <a:rPr lang="pl-PL" sz="19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w przypadku awarii pojazdu, wypadku, pożaru lub innych zagrożeń, </a:t>
            </a:r>
          </a:p>
          <a:p>
            <a:pPr marL="742950" lvl="1" indent="-285750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Symbol" panose="05050102010706020507" pitchFamily="18" charset="2"/>
              <a:buChar char="-"/>
            </a:pPr>
            <a:r>
              <a:rPr lang="pl-PL" sz="19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w przypadku zaginięcia uczestnika wycieczki, - w przypadku nagłej choroby uczestnika. </a:t>
            </a:r>
          </a:p>
          <a:p>
            <a:pPr marL="742950" lvl="1" indent="-285750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Symbol" panose="05050102010706020507" pitchFamily="18" charset="2"/>
              <a:buChar char="-"/>
            </a:pPr>
            <a:r>
              <a:rPr lang="pl-PL" sz="19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sprawdzanie stanu osobowego uczestników przed wyruszeniem z każdego miejsca pobytu, w czasie zwiedzania, przejazdów oraz po przybyciu do punktu docelowego. </a:t>
            </a:r>
          </a:p>
          <a:p>
            <a:pPr marL="742950" lvl="1" indent="-285750" algn="just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Symbol" panose="05050102010706020507" pitchFamily="18" charset="2"/>
              <a:buChar char="-"/>
            </a:pPr>
            <a:endParaRPr lang="pl-PL" sz="12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7C5DFEF-F741-3DB3-E4A3-F99C73686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83514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570134-7902-2C3E-E70C-4B68FC61E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 bezpieczeństwo  szkole i w czasie zajęć organizowanych przez szkołę odpowiada dyrektor: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DE706C-7D17-80E9-5282-29A461E08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 algn="just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None/>
            </a:pPr>
            <a:r>
              <a:rPr lang="pl-PL" sz="19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O czym warto jeszcze pamiętać? </a:t>
            </a:r>
          </a:p>
          <a:p>
            <a:pPr marL="342900" lvl="0" indent="-342900" algn="just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Kierownik i opiekunowie powinni posiadać numer telefonu do dyrektora szkoły i utrzymywać z nim kontakt telefoniczny do czasu zakończenia wycieczki. </a:t>
            </a:r>
          </a:p>
          <a:p>
            <a:pPr marL="342900" lvl="0" indent="-342900" algn="just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Kierownik powinien posiadać dostępny całodobowo numer telefonu do biura podróży lub przewoźnika. </a:t>
            </a:r>
          </a:p>
          <a:p>
            <a:pPr marL="342900" lvl="0" indent="-342900" algn="just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Opieka nad uczestnikami wycieczki/imprezy turystycznej ma charakter ciągły - kierownik i opiekunowie nie mogą spać w czasie podróży. </a:t>
            </a:r>
          </a:p>
          <a:p>
            <a:pPr marL="342900" lvl="0" indent="-342900" algn="just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Przynajmniej jeden z opiekunów powinien być przeszkolony w zakresie udzielania pierwszej pomocy. </a:t>
            </a:r>
          </a:p>
          <a:p>
            <a:pPr marL="342900" lvl="0" indent="-342900" algn="just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Odjazd, jak i przyjazd wycieczki autokarowej, wiążący się  z przekazaniem i odbiorem dzieci przez rodziców (opiekunów prawnych) powinien odbywać się na wcześniej wyznaczonym parkingu lub miejscu gwarantującym bezpieczeństwo podróżujących osób. </a:t>
            </a:r>
          </a:p>
          <a:p>
            <a:pPr marL="342900" lvl="0" indent="-342900" algn="just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Kierownik oraz opiekunowie winni szczególną uwagę zwrócić  na zachowanie dzieci i młodzieży podczas pakowania  i wypakowywania toreb z luków bagażowych - zwłaszcza kiedy czynność ta musi być wykonana, gdy autokar stoi na jezdni. </a:t>
            </a:r>
          </a:p>
          <a:p>
            <a:pPr marL="342900" lvl="0" indent="-342900" algn="just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WARTO OZNACZY „SWOICH” UCZESTNIKÓW – np. </a:t>
            </a:r>
            <a:r>
              <a:rPr lang="pl-PL" sz="1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kazmizelka</a:t>
            </a:r>
            <a:r>
              <a:rPr lang="pl-PL" sz="1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 odblaskowa, opaski odblaskowe, chusty w jaskrawych kolorach, itp.</a:t>
            </a:r>
            <a:endParaRPr lang="pl-PL" sz="18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ea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BBC9AF1-4988-A87F-7C5B-52971F6C1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16061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48D9F8-ACA0-5638-9A1E-5C528B8E2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 bezpieczeństwo  szkole i w czasie zajęć organizowanych przez szkołę odpowiada dyrektor: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5ADEFC-3617-CA51-87F7-D1383A684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25425" indent="-6350" algn="just">
              <a:lnSpc>
                <a:spcPct val="112000"/>
              </a:lnSpc>
              <a:spcAft>
                <a:spcPts val="235"/>
              </a:spcAft>
              <a:buNone/>
            </a:pPr>
            <a:r>
              <a:rPr lang="pl-PL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Procedury postępowania w sytuacjach kryzysowych: </a:t>
            </a:r>
          </a:p>
          <a:p>
            <a:pPr marL="225425" indent="-6350" algn="just">
              <a:lnSpc>
                <a:spcPct val="112000"/>
              </a:lnSpc>
              <a:spcAft>
                <a:spcPts val="235"/>
              </a:spcAft>
              <a:buNone/>
            </a:pPr>
            <a:r>
              <a:rPr lang="pl-PL" sz="18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W przypadku zaginięcia uczestnika wycieczki: </a:t>
            </a:r>
          </a:p>
          <a:p>
            <a:pPr marL="342900" lvl="0" indent="-342900" algn="just" fontAlgn="base">
              <a:lnSpc>
                <a:spcPct val="112000"/>
              </a:lnSpc>
              <a:spcAft>
                <a:spcPts val="4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jeden z opiekunów poszukuje uczestnika; </a:t>
            </a:r>
          </a:p>
          <a:p>
            <a:pPr marL="342900" lvl="0" indent="-342900" algn="just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reszta grupy z drugim opiekunem czeka w określonym miejscu. </a:t>
            </a:r>
          </a:p>
          <a:p>
            <a:pPr marL="0" lvl="0" indent="0" algn="just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None/>
            </a:pP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W przypadku nieodnalezienia w ostatnio widzianym miejscu: </a:t>
            </a:r>
          </a:p>
          <a:p>
            <a:pPr marL="342900" lvl="0" indent="-342900" algn="just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kierownik wycieczki informuje dyrektora szkoły o fakcie zaginięcia ucznia, </a:t>
            </a:r>
          </a:p>
          <a:p>
            <a:pPr marL="342900" lvl="0" indent="-342900" algn="just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kierownik wycieczki w porozumieniu z </a:t>
            </a:r>
            <a:r>
              <a:rPr lang="pl-PL" sz="1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pl-PL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yrektorem szkoły informuje rodziców o zdarzeniu i podjętych krokach dotyczących zaginionego uczestnika, </a:t>
            </a:r>
          </a:p>
          <a:p>
            <a:pPr marL="342900" lvl="0" indent="-342900" algn="just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kierownik wycieczki w porozumieniu z dyrektorem szkoły zgłasza Policji zaginięcie uczestnika, </a:t>
            </a:r>
          </a:p>
          <a:p>
            <a:pPr marL="342900" lvl="0" indent="-342900" algn="just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dyrektor szkoły jest w stałym kontakcie telefonicznym  z rodzicami zaginionego uczestnika, </a:t>
            </a:r>
          </a:p>
          <a:p>
            <a:pPr marL="342900" lvl="0" indent="-342900" algn="just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dalsze działania kierownik wycieczki podejmuje w porozumieniu  z Policją, informując Dyrektora szkoły. 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87A697A-C402-07C3-134E-3ABA50EC6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7061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EF4492-1F8B-1A3A-D97F-52D7477FB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 bezpieczeństwo  szkole i w czasie zajęć organizowanych przez szkołę odpowiada dyrektor: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7DE703-5D8B-41BB-44A2-047EAD336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000" b="1" dirty="0">
                <a:solidFill>
                  <a:srgbClr val="000000"/>
                </a:solidFill>
                <a:effectLst/>
                <a:ea typeface="Arial" panose="020B0604020202020204" pitchFamily="34" charset="0"/>
              </a:rPr>
              <a:t>Procedury postępowania w sytuacjach kryzysowych:</a:t>
            </a:r>
          </a:p>
          <a:p>
            <a:pPr marL="0" indent="0">
              <a:buNone/>
            </a:pPr>
            <a:r>
              <a:rPr lang="pl-PL" sz="2000" u="sng" dirty="0">
                <a:solidFill>
                  <a:srgbClr val="000000"/>
                </a:solidFill>
                <a:effectLst/>
                <a:ea typeface="Arial" panose="020B0604020202020204" pitchFamily="34" charset="0"/>
              </a:rPr>
              <a:t>W przypadku nagłej choroby uczestnika wycieczki kierownik wycieczki jest zobowiązany: </a:t>
            </a:r>
          </a:p>
          <a:p>
            <a:pPr marL="342900" lvl="0" indent="-342900" algn="just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20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nawiązać kontakt z rodzicami, którzy mogą udzielić niezbędnych informacji o jego stanie zdrowia, </a:t>
            </a:r>
          </a:p>
          <a:p>
            <a:pPr marL="342900" lvl="0" indent="-342900" algn="just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20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udzielić pierwszej pomocy, a w przypadku gdy objawy nie ustępują, niezwłocznie wezwać Pogotowie Ratunkowe lub zgłosić się  </a:t>
            </a:r>
            <a:r>
              <a:rPr lang="pl-PL" sz="2000" dirty="0">
                <a:solidFill>
                  <a:srgbClr val="000000"/>
                </a:solidFill>
                <a:effectLst/>
                <a:ea typeface="Arial" panose="020B0604020202020204" pitchFamily="34" charset="0"/>
              </a:rPr>
              <a:t>z chorym uczestnikiem na Szpitalny Oddział Ratunkowy, </a:t>
            </a:r>
          </a:p>
          <a:p>
            <a:pPr marL="342900" lvl="0" indent="-342900" algn="just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20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stosować się do zaleceń lekarza, </a:t>
            </a:r>
          </a:p>
          <a:p>
            <a:pPr marL="342900" lvl="0" indent="-342900" algn="just" fontAlgn="base">
              <a:lnSpc>
                <a:spcPct val="112000"/>
              </a:lnSpc>
              <a:spcAft>
                <a:spcPts val="215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pl-PL" sz="20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mieć stały kontakt z rodzicami uczestnika wycieczki, powiadomić Dyrektora szkoły. 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3940046-5E79-FACD-F6CE-B8F4B2F01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23153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EAD560-2729-3991-92AC-86F09A884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 bezpieczeństwo  szkole i w czasie zajęć organizowanych przez szkołę odpowiada dyrektor: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B0F087-3B35-F0B1-E279-080923C37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941" y="200492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b="1" dirty="0">
                <a:solidFill>
                  <a:srgbClr val="000000"/>
                </a:solidFill>
                <a:effectLst/>
                <a:ea typeface="Arial" panose="020B0604020202020204" pitchFamily="34" charset="0"/>
              </a:rPr>
              <a:t>Procedury postępowania w sytuacjach kryzysowych: </a:t>
            </a:r>
          </a:p>
          <a:p>
            <a:pPr marL="0" indent="0">
              <a:buNone/>
            </a:pPr>
            <a:r>
              <a:rPr lang="pl-PL" sz="2000" u="sng" dirty="0">
                <a:solidFill>
                  <a:srgbClr val="000000"/>
                </a:solidFill>
                <a:effectLst/>
                <a:ea typeface="Arial" panose="020B0604020202020204" pitchFamily="34" charset="0"/>
              </a:rPr>
              <a:t>W przypadku powstania pożaru: </a:t>
            </a:r>
          </a:p>
          <a:p>
            <a:r>
              <a:rPr lang="pl-PL" sz="2000" dirty="0">
                <a:solidFill>
                  <a:srgbClr val="000000"/>
                </a:solidFill>
                <a:ea typeface="Arial" panose="020B0604020202020204" pitchFamily="34" charset="0"/>
              </a:rPr>
              <a:t>rozpocząć ewakuację, informując o tym uczestników – </a:t>
            </a:r>
            <a:r>
              <a:rPr lang="pl-PL" sz="2000" b="1" dirty="0">
                <a:solidFill>
                  <a:schemeClr val="accent1"/>
                </a:solidFill>
                <a:ea typeface="Arial" panose="020B0604020202020204" pitchFamily="34" charset="0"/>
              </a:rPr>
              <a:t>SPOKÓJ -  OPANOWANIE  </a:t>
            </a:r>
          </a:p>
          <a:p>
            <a:r>
              <a:rPr lang="pl-PL" sz="20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odejść jak najdalej od pojazdu, pomagając osobom poszkodowanym, rannym, niepełnosprawnym, </a:t>
            </a:r>
          </a:p>
          <a:p>
            <a:r>
              <a:rPr lang="pl-PL" sz="20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wyprowadzić osoby ze strefy zagrożenia w bezpieczne miejsce,  </a:t>
            </a:r>
          </a:p>
          <a:p>
            <a:r>
              <a:rPr lang="pl-PL" sz="20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Arial" panose="020B0604020202020204" pitchFamily="34" charset="0"/>
              </a:rPr>
              <a:t>dokonać wstępnej segregacji poszkodowanych i przystąpić do udzielenia pierwszej pomocy, </a:t>
            </a:r>
          </a:p>
          <a:p>
            <a:r>
              <a:rPr lang="pl-PL" sz="2000" dirty="0">
                <a:solidFill>
                  <a:srgbClr val="000000"/>
                </a:solidFill>
                <a:effectLst/>
                <a:ea typeface="Arial" panose="020B0604020202020204" pitchFamily="34" charset="0"/>
              </a:rPr>
              <a:t>po sprawdzeniu, czy nikt nie został w miejscu pożaru, bezzwłocznie zadzwonić na numer alarmowy</a:t>
            </a:r>
            <a:endParaRPr lang="pl-PL" sz="20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D33B11D-C37A-019E-734F-B14C8CFAF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1901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E21FD-EAAD-E5BF-F6B8-B4169F086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 bezpieczeństwo  szkole i w czasie zajęć organizowanych przez szkołę odpowiada dyrektor: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003CCF-A3AE-2522-BBE0-94CBDF523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Procedury postępowania w sytuacjach kryzysowych: </a:t>
            </a:r>
          </a:p>
          <a:p>
            <a:pPr marL="0" indent="0">
              <a:buNone/>
            </a:pPr>
            <a:r>
              <a:rPr lang="pl-PL" u="sng" dirty="0"/>
              <a:t>Wypadek w trakcie wycieczki</a:t>
            </a:r>
          </a:p>
          <a:p>
            <a:r>
              <a:rPr lang="pl-PL" i="0" dirty="0">
                <a:solidFill>
                  <a:srgbClr val="001D35"/>
                </a:solidFill>
                <a:effectLst/>
              </a:rPr>
              <a:t>Zachowaj spokój i udziel pierwszej pomocy,</a:t>
            </a:r>
          </a:p>
          <a:p>
            <a:r>
              <a:rPr lang="pl-PL" dirty="0">
                <a:solidFill>
                  <a:srgbClr val="001D35"/>
                </a:solidFill>
              </a:rPr>
              <a:t>Powiadom odpowiednie służby i postępuj zgodnie z ich poleceniami,</a:t>
            </a:r>
          </a:p>
          <a:p>
            <a:r>
              <a:rPr lang="pl-PL" i="0" dirty="0">
                <a:solidFill>
                  <a:srgbClr val="001D35"/>
                </a:solidFill>
                <a:effectLst/>
              </a:rPr>
              <a:t>Skontaktuj się z dyrektorem szkoły.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F4FFC13-68F9-7A72-7179-A378FE8A7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90641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43FFE8-B5F7-F737-6810-5EF8368FA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 bezpieczeństwo  szkole i w czasie zajęć organizowanych przez szkołę odpowiada dyrektor: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205993-0D53-A5F5-D519-AD254AD2B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>
                <a:solidFill>
                  <a:srgbClr val="001D35"/>
                </a:solidFill>
                <a:latin typeface="Google Sans"/>
              </a:rPr>
              <a:t>W</a:t>
            </a:r>
            <a:r>
              <a:rPr lang="pl-PL" b="1" i="0" dirty="0">
                <a:solidFill>
                  <a:srgbClr val="001D35"/>
                </a:solidFill>
                <a:effectLst/>
                <a:latin typeface="Google Sans"/>
              </a:rPr>
              <a:t>arto skorzystać z aplikacji na telefon, np..</a:t>
            </a:r>
          </a:p>
          <a:p>
            <a:r>
              <a:rPr lang="pl-PL" b="1" i="0" dirty="0" err="1">
                <a:solidFill>
                  <a:srgbClr val="001D35"/>
                </a:solidFill>
                <a:effectLst/>
              </a:rPr>
              <a:t>mojeIKP</a:t>
            </a:r>
            <a:r>
              <a:rPr lang="pl-PL" b="1" dirty="0">
                <a:solidFill>
                  <a:srgbClr val="001D35"/>
                </a:solidFill>
              </a:rPr>
              <a:t> - </a:t>
            </a:r>
            <a:r>
              <a:rPr lang="pl-PL" i="0" dirty="0">
                <a:solidFill>
                  <a:srgbClr val="001D35"/>
                </a:solidFill>
                <a:effectLst/>
              </a:rPr>
              <a:t>zakładka „Pierwsza pomoc. Jak udzielić pierwszej pomocy w nagłych sytuacjach”,</a:t>
            </a:r>
          </a:p>
          <a:p>
            <a:r>
              <a:rPr lang="pl-PL" b="1" dirty="0">
                <a:solidFill>
                  <a:srgbClr val="001D35"/>
                </a:solidFill>
              </a:rPr>
              <a:t>Ratunek</a:t>
            </a:r>
            <a:r>
              <a:rPr lang="pl-PL" dirty="0">
                <a:solidFill>
                  <a:srgbClr val="001D35"/>
                </a:solidFill>
              </a:rPr>
              <a:t>- umożliwia wezwanie pomocy, łączy bezpośrednio ze służbami, określa nasza lokalizację,</a:t>
            </a:r>
          </a:p>
          <a:p>
            <a:r>
              <a:rPr lang="pl-PL" b="1" dirty="0">
                <a:solidFill>
                  <a:srgbClr val="001D35"/>
                </a:solidFill>
              </a:rPr>
              <a:t>Ratownik</a:t>
            </a:r>
            <a:r>
              <a:rPr lang="pl-PL" dirty="0">
                <a:solidFill>
                  <a:srgbClr val="001D35"/>
                </a:solidFill>
              </a:rPr>
              <a:t> - funkcje jw. Oraz ustalenie lokalizacji najbliższego defibrylatora automatycznego AED,</a:t>
            </a:r>
          </a:p>
          <a:p>
            <a:r>
              <a:rPr lang="pl-PL" b="1" dirty="0" err="1">
                <a:solidFill>
                  <a:srgbClr val="001D35"/>
                </a:solidFill>
              </a:rPr>
              <a:t>Zello</a:t>
            </a:r>
            <a:r>
              <a:rPr lang="pl-PL" b="1" dirty="0">
                <a:solidFill>
                  <a:srgbClr val="001D35"/>
                </a:solidFill>
              </a:rPr>
              <a:t> -</a:t>
            </a:r>
            <a:r>
              <a:rPr lang="pl-PL" dirty="0">
                <a:solidFill>
                  <a:srgbClr val="001D35"/>
                </a:solidFill>
              </a:rPr>
              <a:t> przekształca telefon użytkownika w walkie-talkie, pozwalając na komunikacje głosową, w warunkach, w których sieci telefoniczne są niedostępne.</a:t>
            </a: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AFB2087-843E-A825-3DBF-0871F2CCD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17870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3CF8A5-51C5-C206-EC69-2020AFC35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153" y="365126"/>
            <a:ext cx="11138647" cy="719604"/>
          </a:xfrm>
        </p:spPr>
        <p:txBody>
          <a:bodyPr/>
          <a:lstStyle/>
          <a:p>
            <a:r>
              <a:rPr lang="pl-PL" dirty="0"/>
              <a:t>Wyjścia: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D724F1-D9EF-D446-DBD3-F739F7EB4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376" y="1407459"/>
            <a:ext cx="10941424" cy="531401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750"/>
              </a:spcAft>
              <a:buNone/>
            </a:pPr>
            <a:r>
              <a:rPr lang="pl-PL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Nie każde zorganizowane wyjście z uczniami poza teren szkoły jest wycieczką. Poza terenem szkoły mogą być także organizowane różne zajęcia, w tym zajęcia sportowe. Zakwalifikowanie wyjść poza teren szkoły do innej kategorii niż wycieczka wymaga odmiennego dokumentowania</a:t>
            </a:r>
            <a:r>
              <a:rPr lang="pl-PL" sz="1800" dirty="0">
                <a:solidFill>
                  <a:srgbClr val="000000"/>
                </a:solidFill>
                <a:ea typeface="Times New Roman" panose="02020603050405020304" pitchFamily="18" charset="0"/>
              </a:rPr>
              <a:t>. </a:t>
            </a:r>
            <a:r>
              <a:rPr lang="pl-PL" sz="1800" b="1" dirty="0">
                <a:solidFill>
                  <a:srgbClr val="000000"/>
                </a:solidFill>
                <a:ea typeface="Times New Roman" panose="02020603050405020304" pitchFamily="18" charset="0"/>
              </a:rPr>
              <a:t>T</a:t>
            </a:r>
            <a:r>
              <a:rPr lang="pl-PL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akim dokumentem jest rejestr wyjść, to </a:t>
            </a:r>
            <a:r>
              <a:rPr lang="pl-PL" sz="1800" b="1" dirty="0">
                <a:solidFill>
                  <a:srgbClr val="000000"/>
                </a:solidFill>
                <a:ea typeface="Times New Roman" panose="02020603050405020304" pitchFamily="18" charset="0"/>
              </a:rPr>
              <a:t>należy</a:t>
            </a:r>
            <a:r>
              <a:rPr lang="pl-PL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w nim oznaczyć:</a:t>
            </a:r>
            <a:endParaRPr lang="pl-PL" sz="1800" b="1" dirty="0">
              <a:effectLst/>
              <a:ea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buSzPts val="1200"/>
              <a:tabLst>
                <a:tab pos="457200" algn="l"/>
              </a:tabLst>
            </a:pPr>
            <a:r>
              <a:rPr lang="pl-PL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cel wyjścia,</a:t>
            </a:r>
            <a:endParaRPr lang="pl-PL" sz="1800" dirty="0">
              <a:effectLst/>
              <a:ea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buSzPts val="1200"/>
              <a:tabLst>
                <a:tab pos="457200" algn="l"/>
              </a:tabLst>
            </a:pPr>
            <a:r>
              <a:rPr lang="pl-PL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miejsce i przewidywany czas pobytu uczniów poza terenem szkoły,</a:t>
            </a:r>
            <a:endParaRPr lang="pl-PL" sz="1800" dirty="0">
              <a:effectLst/>
              <a:ea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buSzPts val="1200"/>
              <a:tabLst>
                <a:tab pos="457200" algn="l"/>
              </a:tabLst>
            </a:pPr>
            <a:r>
              <a:rPr lang="pl-PL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liczbę uczniów,</a:t>
            </a:r>
            <a:endParaRPr lang="pl-PL" sz="1800" dirty="0">
              <a:effectLst/>
              <a:ea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buSzPts val="1200"/>
              <a:tabLst>
                <a:tab pos="457200" algn="l"/>
              </a:tabLst>
            </a:pPr>
            <a:r>
              <a:rPr lang="pl-PL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liczbę opiekunów,</a:t>
            </a:r>
            <a:endParaRPr lang="pl-PL" sz="1800" dirty="0">
              <a:effectLst/>
              <a:ea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buSzPts val="1200"/>
              <a:tabLst>
                <a:tab pos="457200" algn="l"/>
              </a:tabLst>
            </a:pPr>
            <a:r>
              <a:rPr lang="pl-PL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osobę odpowiedzialną za pobyt uczniów poza terenem szkoły.</a:t>
            </a:r>
          </a:p>
          <a:p>
            <a:pPr marL="0" lvl="0" indent="0">
              <a:lnSpc>
                <a:spcPct val="150000"/>
              </a:lnSpc>
              <a:buSzPts val="1200"/>
              <a:buNone/>
              <a:tabLst>
                <a:tab pos="457200" algn="l"/>
              </a:tabLst>
            </a:pPr>
            <a:r>
              <a:rPr lang="pl-PL" sz="1800" b="1" dirty="0">
                <a:solidFill>
                  <a:srgbClr val="000000"/>
                </a:solidFill>
                <a:ea typeface="Times New Roman" panose="02020603050405020304" pitchFamily="18" charset="0"/>
              </a:rPr>
              <a:t>Wszelkie zasady bezpieczeństwa związane z organizacją wycieczki odnoszą się do wyjść! </a:t>
            </a:r>
            <a:endParaRPr lang="pl-PL" sz="1800" b="1" dirty="0">
              <a:effectLst/>
              <a:ea typeface="Times New Roman" panose="02020603050405020304" pitchFamily="18" charset="0"/>
            </a:endParaRP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91C79E2-EBA8-E9E9-8043-03A98E255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68927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EE2D26-E5A7-F459-0F30-8942C6785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To tyle: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104ED2-4AD9-43C0-9F73-06A593743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400" b="1" dirty="0">
                <a:solidFill>
                  <a:srgbClr val="00B0F0"/>
                </a:solidFill>
              </a:rPr>
              <a:t>Z życzeniami </a:t>
            </a:r>
          </a:p>
          <a:p>
            <a:pPr marL="0" indent="0" algn="ctr">
              <a:buNone/>
            </a:pPr>
            <a:r>
              <a:rPr lang="pl-PL" sz="4400" b="1" dirty="0">
                <a:solidFill>
                  <a:srgbClr val="00B0F0"/>
                </a:solidFill>
              </a:rPr>
              <a:t>organizacji wyłącznie bezpiecznych</a:t>
            </a:r>
          </a:p>
          <a:p>
            <a:pPr marL="0" indent="0" algn="ctr">
              <a:buNone/>
            </a:pPr>
            <a:r>
              <a:rPr lang="pl-PL" sz="4400" b="1" dirty="0">
                <a:solidFill>
                  <a:srgbClr val="00B0F0"/>
                </a:solidFill>
              </a:rPr>
              <a:t> wyjść i wycieczek </a:t>
            </a:r>
            <a:r>
              <a:rPr lang="pl-PL" sz="4400" b="1" dirty="0">
                <a:solidFill>
                  <a:srgbClr val="00B0F0"/>
                </a:solidFill>
                <a:sym typeface="Wingdings" panose="05000000000000000000" pitchFamily="2" charset="2"/>
              </a:rPr>
              <a:t></a:t>
            </a:r>
            <a:endParaRPr lang="pl-PL" sz="4400" b="1" dirty="0">
              <a:solidFill>
                <a:srgbClr val="00B0F0"/>
              </a:solidFill>
            </a:endParaRP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4B34983-B485-6E7E-0D19-A167AB260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6647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72A0CB-28B0-A5C4-2018-798C0B018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accent1"/>
                </a:solidFill>
              </a:rPr>
              <a:t>Wycieczka szkolna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35E87E-17AC-AF06-AF68-6EB8567EC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2235"/>
            <a:ext cx="4388224" cy="4204728"/>
          </a:xfrm>
        </p:spPr>
        <p:txBody>
          <a:bodyPr/>
          <a:lstStyle/>
          <a:p>
            <a:r>
              <a:rPr lang="pl-PL" dirty="0"/>
              <a:t>Aktualnie budzi wielkie emocje wśród wszystkich uczestników systemu edukacji. </a:t>
            </a:r>
          </a:p>
          <a:p>
            <a:r>
              <a:rPr lang="pl-PL" dirty="0"/>
              <a:t>Zatem ważne pytanie: czy warto/ czy należy/ czy trzeba organizować wycieczki?</a:t>
            </a:r>
          </a:p>
        </p:txBody>
      </p:sp>
      <p:pic>
        <p:nvPicPr>
          <p:cNvPr id="1026" name="Picture 2" descr="Wycieczka dydaktyczna oddziału IL i IH do Fabryki Kotłów RAFAKO S.A. w  Raciborzu | Ekonomik Racibórz">
            <a:extLst>
              <a:ext uri="{FF2B5EF4-FFF2-40B4-BE49-F238E27FC236}">
                <a16:creationId xmlns:a16="http://schemas.microsoft.com/office/drawing/2014/main" id="{4B5F89C8-50D0-3A40-AD90-12CE35F46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523" y="1189573"/>
            <a:ext cx="3637002" cy="20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Ścieżka przyrodniczo-dydaktyczna ZATOKI - Wirtualne wycieczki i prezentacje  - Nadleśnictwo Osie - Lasy Państwowe">
            <a:extLst>
              <a:ext uri="{FF2B5EF4-FFF2-40B4-BE49-F238E27FC236}">
                <a16:creationId xmlns:a16="http://schemas.microsoft.com/office/drawing/2014/main" id="{4C8013B8-0930-DF17-B7C4-389B870D46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0518" y="882371"/>
            <a:ext cx="2695015" cy="4049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Wycieczka edukacyjna do Wrocławia - Szkoła Podstawowa nr 3 im. Armii  Krajowej w Bolesławcu">
            <a:extLst>
              <a:ext uri="{FF2B5EF4-FFF2-40B4-BE49-F238E27FC236}">
                <a16:creationId xmlns:a16="http://schemas.microsoft.com/office/drawing/2014/main" id="{01DF2C44-4E97-B0B1-6595-D4FED8BE5D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9102" y="3836574"/>
            <a:ext cx="3451843" cy="2656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B345D49-EAB9-8E08-C0E8-E0C46E839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7465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EBB9F8-E576-D96C-B90E-6AFD3E903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1325" y="-1962576"/>
            <a:ext cx="14279798" cy="1585371"/>
          </a:xfrm>
        </p:spPr>
        <p:txBody>
          <a:bodyPr/>
          <a:lstStyle/>
          <a:p>
            <a:endParaRPr lang="pl-PL" dirty="0"/>
          </a:p>
        </p:txBody>
      </p:sp>
      <p:pic>
        <p:nvPicPr>
          <p:cNvPr id="1026" name="Picture 2" descr="Zwiedzanie Wawelu z Przewodnikiem | Odkryjże Kraków | Wycieczka po Wawelu |  Zamek Wawel w Krakowie">
            <a:extLst>
              <a:ext uri="{FF2B5EF4-FFF2-40B4-BE49-F238E27FC236}">
                <a16:creationId xmlns:a16="http://schemas.microsoft.com/office/drawing/2014/main" id="{1E7A093C-7BF3-4AFB-6863-00881398BA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254" y="365125"/>
            <a:ext cx="4179830" cy="2781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Krzyżacki Zamek w Malborku - Polska Travel (PL)">
            <a:extLst>
              <a:ext uri="{FF2B5EF4-FFF2-40B4-BE49-F238E27FC236}">
                <a16:creationId xmlns:a16="http://schemas.microsoft.com/office/drawing/2014/main" id="{FCB4544B-C5B7-4C31-AD6D-E49B21D2D32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3985" y="3937037"/>
            <a:ext cx="4178216" cy="2780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pichlerze (Kazimierz Dolny)">
            <a:extLst>
              <a:ext uri="{FF2B5EF4-FFF2-40B4-BE49-F238E27FC236}">
                <a16:creationId xmlns:a16="http://schemas.microsoft.com/office/drawing/2014/main" id="{88232AD2-B0CA-0B4F-6E61-FF9876617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605" y="1280311"/>
            <a:ext cx="3869913" cy="2575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Wycieczka szkolna do Łeby i na ruchome wydmy - Słowiński PN">
            <a:extLst>
              <a:ext uri="{FF2B5EF4-FFF2-40B4-BE49-F238E27FC236}">
                <a16:creationId xmlns:a16="http://schemas.microsoft.com/office/drawing/2014/main" id="{206CC91C-CF98-5650-C936-1E6BDEF006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006" y="140550"/>
            <a:ext cx="3712230" cy="2276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Rezerwuj wycieczki do Kopalni Soli Wieliczka z przewodnikiem">
            <a:extLst>
              <a:ext uri="{FF2B5EF4-FFF2-40B4-BE49-F238E27FC236}">
                <a16:creationId xmlns:a16="http://schemas.microsoft.com/office/drawing/2014/main" id="{0AFCD2E9-9A44-2417-572D-4FB8022A1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254" y="3664891"/>
            <a:ext cx="4462951" cy="2781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8E3A2A24-6116-87FE-9275-53C86FC8F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0480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38A329-F8DA-35F8-A562-A8F8C76B5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Wycieczki - czego dostarczają, czego uczą?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4B6F89-4824-9129-DBB5-68A92F617CC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bezpośrednie poznanie</a:t>
            </a:r>
          </a:p>
          <a:p>
            <a:pPr marL="0" indent="0">
              <a:buNone/>
            </a:pPr>
            <a:r>
              <a:rPr lang="pl-PL" dirty="0"/>
              <a:t>rzeczywistości, …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B87915F-0457-658C-3028-33D4C64FFED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integracja grupy,                budowanie relacji…</a:t>
            </a:r>
          </a:p>
          <a:p>
            <a:endParaRPr lang="pl-PL" dirty="0"/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E2DC1DB9-6F0C-36CB-3129-361C378C9ED9}"/>
              </a:ext>
            </a:extLst>
          </p:cNvPr>
          <p:cNvSpPr/>
          <p:nvPr/>
        </p:nvSpPr>
        <p:spPr>
          <a:xfrm rot="861269">
            <a:off x="2617694" y="2151529"/>
            <a:ext cx="1174377" cy="111162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: w dół 4">
            <a:extLst>
              <a:ext uri="{FF2B5EF4-FFF2-40B4-BE49-F238E27FC236}">
                <a16:creationId xmlns:a16="http://schemas.microsoft.com/office/drawing/2014/main" id="{2E1024B1-951B-6F03-81B3-DCF548A071F9}"/>
              </a:ext>
            </a:extLst>
          </p:cNvPr>
          <p:cNvSpPr/>
          <p:nvPr/>
        </p:nvSpPr>
        <p:spPr>
          <a:xfrm rot="20066019">
            <a:off x="7156952" y="2080770"/>
            <a:ext cx="1174377" cy="111162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563DA08-54D3-8AEC-1626-1D4CAA50D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6804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A28FCE-FE80-2015-BE95-5C69B4A83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 bezpieczeństwo  szkole i w czasie zajęć organizowanych przez szkołę odpowiada dyrektor: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FF1E2B-1CB5-C77B-2D7C-DA455D803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906" y="1532965"/>
            <a:ext cx="11075894" cy="5208494"/>
          </a:xfrm>
        </p:spPr>
        <p:txBody>
          <a:bodyPr>
            <a:normAutofit/>
          </a:bodyPr>
          <a:lstStyle/>
          <a:p>
            <a:pPr fontAlgn="t">
              <a:lnSpc>
                <a:spcPct val="150000"/>
              </a:lnSpc>
              <a:buNone/>
            </a:pPr>
            <a:r>
              <a:rPr lang="pl-PL" sz="1700" b="1" dirty="0">
                <a:effectLst/>
                <a:ea typeface="Times New Roman" panose="02020603050405020304" pitchFamily="18" charset="0"/>
              </a:rPr>
              <a:t>Ustawa Prawo oświatowe</a:t>
            </a:r>
            <a:endParaRPr lang="pl-PL" sz="1700" dirty="0">
              <a:effectLst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pl-PL" sz="1700" dirty="0">
                <a:effectLst/>
                <a:ea typeface="Times New Roman" panose="02020603050405020304" pitchFamily="18" charset="0"/>
              </a:rPr>
              <a:t>Art. 68. 1. 6) wykonuje zadania związane z zapewnieniem bezpieczeństwa </a:t>
            </a:r>
            <a:r>
              <a:rPr lang="pl-PL" sz="17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uczniom</a:t>
            </a:r>
            <a:r>
              <a:rPr lang="pl-PL" sz="1700" dirty="0">
                <a:effectLst/>
                <a:ea typeface="Times New Roman" panose="02020603050405020304" pitchFamily="18" charset="0"/>
              </a:rPr>
              <a:t> i </a:t>
            </a:r>
            <a:r>
              <a:rPr lang="pl-PL" sz="17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nauczycielom</a:t>
            </a:r>
            <a:r>
              <a:rPr lang="pl-PL" sz="1700" dirty="0">
                <a:effectLst/>
                <a:ea typeface="Times New Roman" panose="02020603050405020304" pitchFamily="18" charset="0"/>
              </a:rPr>
              <a:t> w czasie zajęć organizowanych przez </a:t>
            </a:r>
            <a:r>
              <a:rPr lang="pl-PL" sz="17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szkołę</a:t>
            </a:r>
            <a:r>
              <a:rPr lang="pl-PL" sz="1700" dirty="0">
                <a:effectLst/>
                <a:ea typeface="Times New Roman" panose="02020603050405020304" pitchFamily="18" charset="0"/>
              </a:rPr>
              <a:t> lub </a:t>
            </a:r>
            <a:r>
              <a:rPr lang="pl-PL" sz="17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placówkę</a:t>
            </a:r>
            <a:r>
              <a:rPr lang="pl-PL" sz="1700" dirty="0">
                <a:effectLst/>
                <a:ea typeface="Times New Roman" panose="02020603050405020304" pitchFamily="18" charset="0"/>
              </a:rPr>
              <a:t>;</a:t>
            </a:r>
          </a:p>
          <a:p>
            <a:pPr algn="just" fontAlgn="t">
              <a:lnSpc>
                <a:spcPct val="150000"/>
              </a:lnSpc>
              <a:buNone/>
            </a:pPr>
            <a:r>
              <a:rPr lang="pl-PL" sz="1700" b="1" dirty="0">
                <a:effectLst/>
                <a:ea typeface="Times New Roman" panose="02020603050405020304" pitchFamily="18" charset="0"/>
              </a:rPr>
              <a:t>Ustawa – Karta Nauczyciela</a:t>
            </a:r>
            <a:endParaRPr lang="pl-PL" sz="1700" dirty="0">
              <a:effectLst/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pl-PL" sz="1700" dirty="0">
                <a:effectLst/>
                <a:ea typeface="Times New Roman" panose="02020603050405020304" pitchFamily="18" charset="0"/>
              </a:rPr>
              <a:t>Art. 7. 2. 6) zapewnienie bezpieczeństwa uczniom i </a:t>
            </a:r>
            <a:r>
              <a:rPr lang="pl-PL" sz="17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nauczycielom</a:t>
            </a:r>
            <a:r>
              <a:rPr lang="pl-PL" sz="1700" dirty="0">
                <a:effectLst/>
                <a:ea typeface="Times New Roman" panose="02020603050405020304" pitchFamily="18" charset="0"/>
              </a:rPr>
              <a:t> w czasie zajęć organizowanych przez </a:t>
            </a:r>
            <a:r>
              <a:rPr lang="pl-PL" sz="17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szkołę</a:t>
            </a:r>
            <a:r>
              <a:rPr lang="pl-PL" sz="1700" dirty="0">
                <a:effectLst/>
                <a:ea typeface="Times New Roman" panose="02020603050405020304" pitchFamily="18" charset="0"/>
              </a:rPr>
              <a:t>.</a:t>
            </a:r>
          </a:p>
          <a:p>
            <a:pPr>
              <a:buNone/>
            </a:pPr>
            <a:endParaRPr lang="pl-PL" sz="1700" b="1" dirty="0">
              <a:effectLst/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pl-PL" sz="1700" b="1" dirty="0">
                <a:effectLst/>
                <a:ea typeface="Times New Roman" panose="02020603050405020304" pitchFamily="18" charset="0"/>
              </a:rPr>
              <a:t>Ustawa z dnia 25 lutego 1964 r. Kodeks rodzinny i opiekuńczy</a:t>
            </a:r>
            <a:endParaRPr lang="pl-PL" sz="1700" dirty="0">
              <a:effectLst/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pl-PL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Art. 154. Opiekun obowiązany jest wykonywać swe czynności z należytą starannością, jak tego wymaga dobro pozostającego pod opieką i interes społeczny. </a:t>
            </a:r>
            <a:endParaRPr lang="pl-PL" sz="1700" b="1" dirty="0"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pl-PL" sz="1700" b="1" dirty="0">
                <a:effectLst/>
                <a:ea typeface="Times New Roman" panose="02020603050405020304" pitchFamily="18" charset="0"/>
              </a:rPr>
              <a:t>Ustawa z dnia 12 kwietna 2019 r. o opiece zdrowotnej nad uczniami </a:t>
            </a:r>
            <a:endParaRPr lang="pl-PL" sz="17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700" b="1" dirty="0">
                <a:effectLst/>
                <a:ea typeface="Times New Roman" panose="02020603050405020304" pitchFamily="18" charset="0"/>
              </a:rPr>
              <a:t>Art. 22.</a:t>
            </a:r>
            <a:r>
              <a:rPr lang="pl-PL" sz="1700" dirty="0">
                <a:effectLst/>
                <a:ea typeface="Times New Roman" panose="02020603050405020304" pitchFamily="18" charset="0"/>
              </a:rPr>
              <a:t> Dyrektor szkoły zapewnia pracownikom szkoły szkolenia lub inne formy zdobycia wiedzy na temat sposobu postępowania wobec uczniów przewlekle chorych lub niepełnosprawnych, odpowiednio do potrzeb zdrowotnych uczniów.</a:t>
            </a:r>
          </a:p>
          <a:p>
            <a:pPr>
              <a:buNone/>
            </a:pPr>
            <a:endParaRPr lang="pl-PL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7BDD708-1E03-7CA7-DB0C-047D8672C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5614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50DA50-B51E-EFD6-2C5B-C742E666C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możemy? Zadbać o bezpieczeństwo poprzez edukację: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567BD9-B37C-1FE7-ADE2-FAFB01C94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OBOWIĄZEK UDZIELANIA PIERWSZEJ POMOCY</a:t>
            </a:r>
            <a:endParaRPr lang="pl-PL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Każda osoba zobowiązana jest do udzielania pierwszej pomocy – art. 162 Kodeksu karnego.</a:t>
            </a:r>
            <a:endParaRPr lang="pl-PL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Pracownicy szkoły podlegają przeszkoleniu w zakresie udzielania pierwszej pomocy - § 21 rozporządzenia</a:t>
            </a:r>
            <a:r>
              <a:rPr lang="pl-PL" sz="1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Ministra Edukacji Narodowej i Sportu z dnia 31 grudnia 2002 r. </a:t>
            </a:r>
            <a:endParaRPr lang="pl-PL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Pracodawca jest zobowiązany wyznaczyć pracowników do udzielania pierwszej pomocy. </a:t>
            </a: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Pracodawca jest zobowiązany zapewnić środki do udzielania pierwszej pomocy w nagłych wypadkach - art. 209 ¹ Kodeksu pracy. APTECZKA!</a:t>
            </a:r>
            <a:endParaRPr lang="pl-PL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938F6D6-5DF9-B158-53D4-44857DA1C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645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1961A9-2D65-5AB0-AAD8-C4B76C291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możemy? Zadbać o bezpieczeństwo poprzez edukację: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854407-B51A-619B-A336-1B3EF16E7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pl-PL" sz="2400" b="1" dirty="0">
                <a:effectLst/>
                <a:ea typeface="Times New Roman" panose="02020603050405020304" pitchFamily="18" charset="0"/>
              </a:rPr>
              <a:t>Umiejętność udzielania pierwszej pomocy – na różnych etapach edukacyjnych:</a:t>
            </a:r>
            <a:endParaRPr lang="pl-PL" sz="2400" dirty="0"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750"/>
              </a:spcAft>
            </a:pPr>
            <a:r>
              <a:rPr lang="pl-PL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J</a:t>
            </a:r>
            <a:r>
              <a:rPr lang="pl-PL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edną z najważniejszych umiejętności zdobywanych w szkole powinna być umiejętność udzielania pierwszej pomocy. </a:t>
            </a:r>
          </a:p>
          <a:p>
            <a:pPr algn="just">
              <a:lnSpc>
                <a:spcPct val="150000"/>
              </a:lnSpc>
              <a:spcAft>
                <a:spcPts val="750"/>
              </a:spcAft>
            </a:pPr>
            <a:r>
              <a:rPr lang="pl-PL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Już na wczesnym etapie edukacji należy wprowadzić zagadnienia związane z ochroną zdrowia i życia: ocenę bezpieczeństwa miejsca zdarzenia, rozpoznanie potencjalnego zagrożenia życia na podstawie prostych objawów, skuteczne wezwanie pomocy, podejmowanie wstępnych czynności ratujących życie.</a:t>
            </a:r>
            <a:endParaRPr lang="pl-PL" sz="2400" dirty="0">
              <a:effectLst/>
              <a:ea typeface="Times New Roman" panose="02020603050405020304" pitchFamily="18" charset="0"/>
            </a:endParaRP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0265224-7A9E-E59F-F089-BEBD3E24E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7962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907185-BB5A-7263-960C-90A9BEC70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możemy? Zadbać o bezpieczeństwo poprzez działania wychowawcze: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D1A2AF-00FA-B404-A131-720C7288F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29" y="2563905"/>
            <a:ext cx="10726271" cy="3613057"/>
          </a:xfrm>
        </p:spPr>
        <p:txBody>
          <a:bodyPr/>
          <a:lstStyle/>
          <a:p>
            <a:r>
              <a:rPr lang="pl-PL" dirty="0"/>
              <a:t>Kształtowanie postaw: </a:t>
            </a:r>
            <a:r>
              <a:rPr lang="pl-PL" b="0" i="0" dirty="0">
                <a:solidFill>
                  <a:srgbClr val="001D35"/>
                </a:solidFill>
                <a:effectLst/>
                <a:latin typeface="Google Sans"/>
              </a:rPr>
              <a:t>szacunek dla siebie i innych, przestrzeganie zasad, odpowiedzialność za swoje działania,…</a:t>
            </a:r>
          </a:p>
          <a:p>
            <a:endParaRPr lang="pl-PL" dirty="0"/>
          </a:p>
          <a:p>
            <a:r>
              <a:rPr lang="pl-PL" dirty="0"/>
              <a:t>Budowanie relacji w grupie, integrowanie zespołu klasowego, społeczności szkolnej,…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18DA826-221A-4EE7-68FF-9C2121559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CC77-CDB0-4A61-B84E-16FAFC912138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756321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1934</Words>
  <Application>Microsoft Office PowerPoint</Application>
  <PresentationFormat>Panoramiczny</PresentationFormat>
  <Paragraphs>207</Paragraphs>
  <Slides>28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37" baseType="lpstr">
      <vt:lpstr>Arial</vt:lpstr>
      <vt:lpstr>Calibri</vt:lpstr>
      <vt:lpstr>Calibri Light</vt:lpstr>
      <vt:lpstr>Google Sans</vt:lpstr>
      <vt:lpstr>Sylfaen</vt:lpstr>
      <vt:lpstr>Symbol</vt:lpstr>
      <vt:lpstr>Times New Roman</vt:lpstr>
      <vt:lpstr>Wingdings</vt:lpstr>
      <vt:lpstr>Motyw pakietu Office</vt:lpstr>
      <vt:lpstr>Wyjścia i wycieczki szkolne – jak zapewnić bezpieczeństwo</vt:lpstr>
      <vt:lpstr>Prezentacja programu PowerPoint</vt:lpstr>
      <vt:lpstr>Wycieczka szkolna</vt:lpstr>
      <vt:lpstr>Prezentacja programu PowerPoint</vt:lpstr>
      <vt:lpstr>Wycieczki - czego dostarczają, czego uczą?</vt:lpstr>
      <vt:lpstr>Za bezpieczeństwo  szkole i w czasie zajęć organizowanych przez szkołę odpowiada dyrektor:</vt:lpstr>
      <vt:lpstr>Co możemy? Zadbać o bezpieczeństwo poprzez edukację:</vt:lpstr>
      <vt:lpstr>Co możemy? Zadbać o bezpieczeństwo poprzez edukację:</vt:lpstr>
      <vt:lpstr>Co możemy? Zadbać o bezpieczeństwo poprzez działania wychowawcze:</vt:lpstr>
      <vt:lpstr>Za bezpieczeństwo  szkole i w czasie zajęć organizowanych przez szkołę odpowiada dyrektor:</vt:lpstr>
      <vt:lpstr>Za bezpieczeństwo  szkole i w czasie zajęć organizowanych przez szkołę odpowiada dyrektor:</vt:lpstr>
      <vt:lpstr>Za bezpieczeństwo  szkole i w czasie zajęć organizowanych przez szkołę odpowiada dyrektor:</vt:lpstr>
      <vt:lpstr>Za bezpieczeństwo  szkole i w czasie zajęć organizowanych przez szkołę odpowiada dyrektor:</vt:lpstr>
      <vt:lpstr>Za bezpieczeństwo  szkole i w czasie zajęć organizowanych przez szkołę odpowiada dyrektor:</vt:lpstr>
      <vt:lpstr>Za bezpieczeństwo  szkole i w czasie zajęć organizowanych przez szkołę odpowiada dyrektor:</vt:lpstr>
      <vt:lpstr>Za bezpieczeństwo  szkole i w czasie zajęć organizowanych przez szkołę odpowiada dyrektor:</vt:lpstr>
      <vt:lpstr>Za bezpieczeństwo  szkole i w czasie zajęć organizowanych przez szkołę odpowiada dyrektor:</vt:lpstr>
      <vt:lpstr>Za bezpieczeństwo  szkole i w czasie zajęć organizowanych przez szkołę odpowiada dyrektor:</vt:lpstr>
      <vt:lpstr>Za bezpieczeństwo  szkole i w czasie zajęć organizowanych przez szkołę odpowiada dyrektor:</vt:lpstr>
      <vt:lpstr>Za bezpieczeństwo  szkole i w czasie zajęć organizowanych przez szkołę odpowiada dyrektor:</vt:lpstr>
      <vt:lpstr>Za bezpieczeństwo  szkole i w czasie zajęć organizowanych przez szkołę odpowiada dyrektor:</vt:lpstr>
      <vt:lpstr>Za bezpieczeństwo  szkole i w czasie zajęć organizowanych przez szkołę odpowiada dyrektor:</vt:lpstr>
      <vt:lpstr>Za bezpieczeństwo  szkole i w czasie zajęć organizowanych przez szkołę odpowiada dyrektor:</vt:lpstr>
      <vt:lpstr>Za bezpieczeństwo  szkole i w czasie zajęć organizowanych przez szkołę odpowiada dyrektor:</vt:lpstr>
      <vt:lpstr>Za bezpieczeństwo  szkole i w czasie zajęć organizowanych przez szkołę odpowiada dyrektor:</vt:lpstr>
      <vt:lpstr>Za bezpieczeństwo  szkole i w czasie zajęć organizowanych przez szkołę odpowiada dyrektor:</vt:lpstr>
      <vt:lpstr>Wyjścia:</vt:lpstr>
      <vt:lpstr>To tyle: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Wyjścia i wycieczki szkolne – jak zapewnić bezpieczeństwo</dc:title>
  <dc:creator>Krystyna Budzianowska</dc:creator>
  <cp:lastModifiedBy>AP</cp:lastModifiedBy>
  <cp:revision>5</cp:revision>
  <dcterms:created xsi:type="dcterms:W3CDTF">2025-05-22T07:43:59Z</dcterms:created>
  <dcterms:modified xsi:type="dcterms:W3CDTF">2025-06-11T06:28:51Z</dcterms:modified>
</cp:coreProperties>
</file>