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6" r:id="rId6"/>
    <p:sldId id="267" r:id="rId7"/>
    <p:sldId id="268" r:id="rId8"/>
    <p:sldId id="260" r:id="rId9"/>
    <p:sldId id="261" r:id="rId10"/>
    <p:sldId id="262" r:id="rId11"/>
    <p:sldId id="263" r:id="rId12"/>
    <p:sldId id="264" r:id="rId13"/>
    <p:sldId id="26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95" d="100"/>
          <a:sy n="95" d="100"/>
        </p:scale>
        <p:origin x="108" y="2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pl-PL"/>
              <a:t>Kliknij, aby edytować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pl-PL"/>
              <a:t>Kliknij, aby edytować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6/11/2025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6/11/2025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pl-PL"/>
              <a:t>Kliknij, aby edytować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6/11/2025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6/11/2025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Edytuj style wzorca tekstu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6/11/2025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6/11/2025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pl-PL"/>
              <a:t>Kliknij, aby edytować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6/11/2025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6/11/2025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6/11/2025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pl-PL"/>
              <a:t>Kliknij, aby edytować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42A54C80-263E-416B-A8E0-580EDEADCBDC}" type="datetimeFigureOut">
              <a:rPr lang="en-US" dirty="0"/>
              <a:t>6/11/2025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6/11/2025</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6/11/2025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drive.google.com/file/d/1BVDIXikqdSP6qn6G321eIbSXWt0BLH6R/view?usp=drivesdk"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magdalena.golinia@lodz.sr.gov.p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pPr algn="ctr"/>
            <a:r>
              <a:rPr lang="pl-PL" sz="3600" dirty="0">
                <a:solidFill>
                  <a:schemeClr val="accent2">
                    <a:lumMod val="50000"/>
                  </a:schemeClr>
                </a:solidFill>
              </a:rPr>
              <a:t>Współpraca instytucjonalna placówek oświatowych </a:t>
            </a:r>
            <a:br>
              <a:rPr lang="pl-PL" sz="3600" dirty="0">
                <a:solidFill>
                  <a:schemeClr val="accent2">
                    <a:lumMod val="50000"/>
                  </a:schemeClr>
                </a:solidFill>
              </a:rPr>
            </a:br>
            <a:r>
              <a:rPr lang="pl-PL" sz="3600" dirty="0">
                <a:solidFill>
                  <a:schemeClr val="accent2">
                    <a:lumMod val="50000"/>
                  </a:schemeClr>
                </a:solidFill>
              </a:rPr>
              <a:t>i wymiaru sprawiedliwości</a:t>
            </a:r>
          </a:p>
        </p:txBody>
      </p:sp>
      <p:sp>
        <p:nvSpPr>
          <p:cNvPr id="3" name="Podtytuł 2"/>
          <p:cNvSpPr>
            <a:spLocks noGrp="1"/>
          </p:cNvSpPr>
          <p:nvPr>
            <p:ph type="subTitle" idx="1"/>
          </p:nvPr>
        </p:nvSpPr>
        <p:spPr/>
        <p:txBody>
          <a:bodyPr>
            <a:normAutofit lnSpcReduction="10000"/>
          </a:bodyPr>
          <a:lstStyle/>
          <a:p>
            <a:endParaRPr lang="pl-PL" dirty="0"/>
          </a:p>
          <a:p>
            <a:endParaRPr lang="pl-PL" dirty="0">
              <a:solidFill>
                <a:schemeClr val="accent2"/>
              </a:solidFill>
            </a:endParaRPr>
          </a:p>
          <a:p>
            <a:r>
              <a:rPr lang="pl-PL" dirty="0">
                <a:solidFill>
                  <a:schemeClr val="accent2"/>
                </a:solidFill>
              </a:rPr>
              <a:t>Łódź, 28 maja 2025 r.</a:t>
            </a:r>
          </a:p>
        </p:txBody>
      </p:sp>
    </p:spTree>
    <p:extLst>
      <p:ext uri="{BB962C8B-B14F-4D97-AF65-F5344CB8AC3E}">
        <p14:creationId xmlns:p14="http://schemas.microsoft.com/office/powerpoint/2010/main" val="39053405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rot="10800000" flipV="1">
            <a:off x="1185333" y="897466"/>
            <a:ext cx="7639936" cy="406399"/>
          </a:xfrm>
        </p:spPr>
        <p:txBody>
          <a:bodyPr>
            <a:normAutofit fontScale="90000"/>
          </a:bodyPr>
          <a:lstStyle/>
          <a:p>
            <a:r>
              <a:rPr lang="pl-PL" dirty="0"/>
              <a:t/>
            </a:r>
            <a:br>
              <a:rPr lang="pl-PL" dirty="0"/>
            </a:br>
            <a:r>
              <a:rPr lang="pl-PL" dirty="0"/>
              <a:t/>
            </a:r>
            <a:br>
              <a:rPr lang="pl-PL" dirty="0"/>
            </a:br>
            <a:r>
              <a:rPr lang="pl-PL" dirty="0"/>
              <a:t/>
            </a:r>
            <a:br>
              <a:rPr lang="pl-PL" dirty="0"/>
            </a:br>
            <a:endParaRPr lang="pl-PL" dirty="0"/>
          </a:p>
        </p:txBody>
      </p:sp>
      <p:sp>
        <p:nvSpPr>
          <p:cNvPr id="3" name="Symbol zastępczy zawartości 2"/>
          <p:cNvSpPr>
            <a:spLocks noGrp="1"/>
          </p:cNvSpPr>
          <p:nvPr>
            <p:ph idx="1"/>
          </p:nvPr>
        </p:nvSpPr>
        <p:spPr>
          <a:xfrm>
            <a:off x="677334" y="1930400"/>
            <a:ext cx="8596668" cy="4110962"/>
          </a:xfrm>
        </p:spPr>
        <p:txBody>
          <a:bodyPr>
            <a:normAutofit fontScale="92500" lnSpcReduction="20000"/>
          </a:bodyPr>
          <a:lstStyle/>
          <a:p>
            <a:pPr lvl="0" algn="just">
              <a:buClr>
                <a:srgbClr val="5FCBEF"/>
              </a:buClr>
            </a:pPr>
            <a:r>
              <a:rPr lang="pl-PL" sz="1200" dirty="0">
                <a:solidFill>
                  <a:prstClr val="black">
                    <a:lumMod val="75000"/>
                    <a:lumOff val="25000"/>
                  </a:prstClr>
                </a:solidFill>
              </a:rPr>
              <a:t>Orzeczenie wydane przez sąd wskazuje, iż w oparciu o zgromadzone informacje dokonano oceny, że koszt emocjonalny, jaki poniesie dziecko w związku z odebraniem go od dotychczasowego opiekuna jest mniejszy, niż koszt rozwojowy, jaki poniesie pozostając pod nieprawidłową, bądź wprost krzywdzącą opieką. Jakkolwiek powyższy opis można by uznać za silny argument wspierający wykluczenie szkół spośród miejsc, w których kurator sądowy może realizować orzeczenie o odebraniu dziecka, to należy podkreślić, że – rozumiejąc zarówno obawy Ministerstwa Edukacji Narodowej, jak i obawy Rzeczniczki Praw Dziecka, wyrażone w piśmie skierowanym do Pani </a:t>
            </a:r>
            <a:r>
              <a:rPr lang="pl-PL" sz="1200" dirty="0" err="1">
                <a:solidFill>
                  <a:prstClr val="black">
                    <a:lumMod val="75000"/>
                    <a:lumOff val="25000"/>
                  </a:prstClr>
                </a:solidFill>
              </a:rPr>
              <a:t>Ministry</a:t>
            </a:r>
            <a:r>
              <a:rPr lang="pl-PL" sz="1200" dirty="0">
                <a:solidFill>
                  <a:prstClr val="black">
                    <a:lumMod val="75000"/>
                    <a:lumOff val="25000"/>
                  </a:prstClr>
                </a:solidFill>
              </a:rPr>
              <a:t> Barbary Nowackiej z dnia 18 listopada 2024 r.1 – wyłączenie jednostek systemu oświaty spośród miejsc, w których może być realizowane orzeczenie o przymusowym odebraniu dziecka nie wykluczy ryzyka, że będzie w nich dochodziło do trudnych sytuacji związanych z realizacją przedmiotowego orzeczenia. Należy wziąć pod uwagę, że wówczas staną się one potencjalnie atrakcyjnym miejscem ukrywania się opiekunów z dzieckiem przed kuratorem sądowym i innymi instytucjami, służbami i organami, od których zażądał on pomocy w realizacji czynności. Może to stworzyć silnie stresujące, długotrwałe sytuacje uporczywego przebywania opiekuna z dzieckiem na terenie placówki, co z wysokim prawdopodobieństwem będzie znacząco bardziej obciążające emocjonalnie dla wszystkich obecnych w szkole osób, zarówno dorosłych, jak i dzieci. </a:t>
            </a:r>
          </a:p>
          <a:p>
            <a:pPr lvl="0" algn="just">
              <a:buClr>
                <a:srgbClr val="5FCBEF"/>
              </a:buClr>
            </a:pPr>
            <a:r>
              <a:rPr lang="pl-PL" sz="1200" dirty="0">
                <a:solidFill>
                  <a:prstClr val="black">
                    <a:lumMod val="75000"/>
                    <a:lumOff val="25000"/>
                  </a:prstClr>
                </a:solidFill>
              </a:rPr>
              <a:t>W skrajnych przypadkach może to wymagać zaangażowania dodatkowych specjalistów w celu przeprowadzenia z opiekunem mediacji i zakończenia tej sytuacji. Należy podkreślić, iż z tego powodu kluczowe dla zabezpieczenia zarówno dobra dziecka objętego orzeczeniem sądu, jak i innych dzieci uczęszczających do danej jednostki systemu oświaty, jest podjęcie współpracy dyrekcji tej jednostki i zatrudnionego tam personelu z kuratorem sądowym. </a:t>
            </a:r>
          </a:p>
          <a:p>
            <a:pPr lvl="0" algn="just">
              <a:buClr>
                <a:srgbClr val="5FCBEF"/>
              </a:buClr>
            </a:pPr>
            <a:r>
              <a:rPr lang="pl-PL" sz="1200" dirty="0">
                <a:solidFill>
                  <a:prstClr val="black">
                    <a:lumMod val="75000"/>
                    <a:lumOff val="25000"/>
                  </a:prstClr>
                </a:solidFill>
              </a:rPr>
              <a:t>Współpraca ta powinna zostać zainicjowana nie w momencie, gdy kurator sądowy podejmuje działania zmierzające do zrealizowania orzeczenia sądu, gdyż wówczas może nie być na to czasu lub warunków, ale powinna być nawiązana wcześniej, tak, by dyrekcja i personel jednostki systemu oświaty mieli okazję nie tylko poznać kuratora sądowego z okręgu sądu, do którego należą, ale także w celu zdobycia podstawowej wiedzy dotyczącej sytuacji związanych z odbiorami dziecka, tak by – jeżeli do takiej sytuacji dojdzie w danej jednostce systemu oświaty – dyrektor i grono pedagogiczne mogło podjąć efektywną współpracę z kuratorem sądowym w celu sprawnej realizacji przedmiotowego orzeczenia. Stworzeniu warunków do spokojnego przebiegu przymusowego odebrania dziecka – także z jednostek systemu oświaty – mają służyć wytyczne dla kuratorów sądowych, opracowane w Ministerstwie Sprawiedliwości, w których podkreśla się rolę interdyscyplinarnej współpracy kuratora sądowego oraz instytucji, służb i organów, które mogą być przez niego zaangażowane do pomocy w realizacji orzeczenia sądu o przymusowym odebraniu dziecka. </a:t>
            </a:r>
            <a:endParaRPr lang="pl-PL" dirty="0"/>
          </a:p>
        </p:txBody>
      </p:sp>
    </p:spTree>
    <p:extLst>
      <p:ext uri="{BB962C8B-B14F-4D97-AF65-F5344CB8AC3E}">
        <p14:creationId xmlns:p14="http://schemas.microsoft.com/office/powerpoint/2010/main" val="40336844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fontScale="92500"/>
          </a:bodyPr>
          <a:lstStyle/>
          <a:p>
            <a:pPr lvl="0" algn="just">
              <a:buClr>
                <a:srgbClr val="5FCBEF"/>
              </a:buClr>
            </a:pPr>
            <a:r>
              <a:rPr lang="pl-PL" sz="1200" dirty="0">
                <a:solidFill>
                  <a:prstClr val="black">
                    <a:lumMod val="75000"/>
                    <a:lumOff val="25000"/>
                  </a:prstClr>
                </a:solidFill>
              </a:rPr>
              <a:t>Dzięki nim, każda z potencjalnie zaangażowanych stron – w tym również jednostki systemu oświaty – będzie z wyprzedzeniem przygotowana na tego typu sytuacje, dzięki czemu staną się one bardziej zrozumiałe i przewidywalne także dla osób, którym jedynie incydentalnie może zdarzyć się uczestniczenie w procedurze odebrania dziecka. Dodatkowo do wytycznych załączone są zalecenia dotyczące udziału psychologów w przymusowym odebraniu dziecka, które mają na celu uwrażliwiać na potrzeby dziecka objętego orzeczeniem sądu. </a:t>
            </a:r>
          </a:p>
          <a:p>
            <a:pPr lvl="0" algn="just">
              <a:buClr>
                <a:srgbClr val="5FCBEF"/>
              </a:buClr>
            </a:pPr>
            <a:r>
              <a:rPr lang="pl-PL" sz="1200" dirty="0">
                <a:solidFill>
                  <a:prstClr val="black">
                    <a:lumMod val="75000"/>
                    <a:lumOff val="25000"/>
                  </a:prstClr>
                </a:solidFill>
              </a:rPr>
              <a:t>Sekcja Psychologii Sądowej PTP zachęca nie tylko psychologów, ale wszystkie potencjalnie zaangażowane w odebranie dziecka instytucje, służby i organy, do zapoznania się z tymi zaleceniami w celu jak najlepszego rozpoznania potrzeb dziecka i adekwatnego reagowania. Należy podkreślić, że wskazane wytyczne wraz z zaleceniami mają docelowo być udostępnione wszystkim jednostkom systemu oświaty, by ich dyrektorzy mieli możliwość się z nimi zapoznać, a w razie pytań – skontaktować się z kuratorem z okręgu sądowego, w którym znajduje się jednostka, w celu rozwiania swoich wątpliwości. Sugerowane uprzednie przygotowanie zapewni zrozumienie sytuacji przez pracowników jednostki systemu oświaty, co będzie sprzyjać zachowaniu przez nich spokoju oraz zapewni lepszą współpracę z kuratorem sądowym. Może pozwolić także na </a:t>
            </a:r>
            <a:r>
              <a:rPr lang="pl-PL" sz="1200" dirty="0"/>
              <a:t>omówienie ewentualnych szczegółów realizacji odebrania (jak np. wyprowadzenie dziecka z lekcji przez znanego mu nauczyciela do kuratora sądowego oczekującego w gabinecie dyrektora, tak by zminimalizować ryzyko, iż czynność będzie przeprowadzona w obecności innych uczniów). </a:t>
            </a:r>
          </a:p>
          <a:p>
            <a:pPr lvl="0" algn="just">
              <a:buClr>
                <a:srgbClr val="5FCBEF"/>
              </a:buClr>
            </a:pPr>
            <a:r>
              <a:rPr lang="pl-PL" sz="1200" dirty="0"/>
              <a:t>Spokój i skoordynowane działania osób dorosłych zaangażowanych w czynność będą sprzyjać jej sprawnej realizacji, a tym samym minimalizowaniu stresu u dziecka. Jak już wspomniano, realizowanie orzeczenia sądu o przymusowym odebraniu dziecka jest dla niego sytuacją zupełnie nową i nieznaną, w sposób naturalny mogącą budzić pewien niepokój, a także negatywne reakcje emocjonalne. Jednocześnie w sytuacjach nowych dzieci mają tendencję do obserwowania reakcji i </a:t>
            </a:r>
            <a:r>
              <a:rPr lang="pl-PL" sz="1200" dirty="0" err="1"/>
              <a:t>zachowań</a:t>
            </a:r>
            <a:r>
              <a:rPr lang="pl-PL" sz="1200" dirty="0"/>
              <a:t> osób dorosłych, które są dla nich informacją, na ile ta nieznana im, stresująca sytuacja jest dla nich zagrażająca. </a:t>
            </a:r>
            <a:endParaRPr lang="pl-PL" dirty="0"/>
          </a:p>
        </p:txBody>
      </p:sp>
      <p:sp>
        <p:nvSpPr>
          <p:cNvPr id="4" name="Tytuł 3"/>
          <p:cNvSpPr>
            <a:spLocks noGrp="1"/>
          </p:cNvSpPr>
          <p:nvPr>
            <p:ph type="title"/>
          </p:nvPr>
        </p:nvSpPr>
        <p:spPr/>
        <p:txBody>
          <a:bodyPr/>
          <a:lstStyle/>
          <a:p>
            <a:endParaRPr lang="pl-PL" dirty="0"/>
          </a:p>
        </p:txBody>
      </p:sp>
    </p:spTree>
    <p:extLst>
      <p:ext uri="{BB962C8B-B14F-4D97-AF65-F5344CB8AC3E}">
        <p14:creationId xmlns:p14="http://schemas.microsoft.com/office/powerpoint/2010/main" val="18869831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idx="1"/>
          </p:nvPr>
        </p:nvSpPr>
        <p:spPr/>
        <p:txBody>
          <a:bodyPr>
            <a:normAutofit fontScale="92500"/>
          </a:bodyPr>
          <a:lstStyle/>
          <a:p>
            <a:pPr lvl="0" algn="just">
              <a:buClr>
                <a:srgbClr val="5FCBEF"/>
              </a:buClr>
            </a:pPr>
            <a:r>
              <a:rPr lang="pl-PL" sz="1100" dirty="0">
                <a:solidFill>
                  <a:prstClr val="black">
                    <a:lumMod val="75000"/>
                    <a:lumOff val="25000"/>
                  </a:prstClr>
                </a:solidFill>
              </a:rPr>
              <a:t>Jeżeli dorośli obecni przy czynności odebrania dziecka przez kuratora sądowego zachowają spokój i będą z nim współpracować, zwiększy to szanse, że dziecko – jak i inne, będące ewentualnie świadkami tej sytuacji dzieci – nie będzie miało poczucia, że sytuacja nie jest dla niego bezpieczna, a dorośli nie w pełni ją kontrolują. Jeżeli inne dzieci będą świadkami odbierania dziecka przez kuratora sądowego, co może wywołać w nich niepokój, wskazane jest zadbanie o spokojne i rzeczowe wyjaśnienie im sytuacji w sposób dostosowany do ich wieku i możliwości intelektualnych, a także zapytanie ich o odczucia z tym związane, by pozwolić im odreagować ewentualne trudne emocje oraz rozwiać dodatkowe wątpliwości. Sugerowana rozmowa ma na celu obniżenie ich niepokoju i niepewności związanych z zaobserwowanym zdarzeniem. Sytuacja taka może być również okazją do porozmawiania z uczniami o istnieniu przepisów prawnych dotyczących rozmaitych dziedzin naszego funkcjonowania, działalności sądu i konieczności respektowania prawa przez wszystkich obywateli. </a:t>
            </a:r>
            <a:endParaRPr lang="pl-PL" sz="1700" dirty="0">
              <a:solidFill>
                <a:prstClr val="black">
                  <a:lumMod val="75000"/>
                  <a:lumOff val="25000"/>
                </a:prstClr>
              </a:solidFill>
            </a:endParaRPr>
          </a:p>
          <a:p>
            <a:pPr lvl="0" algn="just">
              <a:buClr>
                <a:srgbClr val="5FCBEF"/>
              </a:buClr>
            </a:pPr>
            <a:r>
              <a:rPr lang="pl-PL" sz="1100" dirty="0">
                <a:solidFill>
                  <a:prstClr val="black">
                    <a:lumMod val="75000"/>
                    <a:lumOff val="25000"/>
                  </a:prstClr>
                </a:solidFill>
              </a:rPr>
              <a:t>W związku z powyższym optymalnym rozwiązaniem z punktu widzenia zabezpieczenia dobra dzieci przy jednoczesnym umożliwieniu kuratorowi sądowemu realizacji czynności odebrania jest współpraca jednostek systemu oświaty z kuratorami sądowymi, której celem będzie zapewnienie sprawnego, skutecznego i jak najmniej obciążającego emocjonalnie dla zaangażowanych w to osób realizowania przedmiotowej czynności.</a:t>
            </a:r>
          </a:p>
          <a:p>
            <a:endParaRPr lang="pl-PL" dirty="0"/>
          </a:p>
          <a:p>
            <a:endParaRPr lang="pl-PL" dirty="0"/>
          </a:p>
          <a:p>
            <a:endParaRPr lang="pl-PL" dirty="0"/>
          </a:p>
          <a:p>
            <a:r>
              <a:rPr lang="pl-PL" u="sng" dirty="0">
                <a:hlinkClick r:id="rId2"/>
              </a:rPr>
              <a:t>https://drive.google.com/file/d/1BVDIXikqdSP6qn6G321eIbSXWt0BLH6R/view?usp=drivesdk</a:t>
            </a:r>
            <a:endParaRPr lang="pl-PL" dirty="0"/>
          </a:p>
          <a:p>
            <a:endParaRPr lang="pl-PL" dirty="0"/>
          </a:p>
        </p:txBody>
      </p:sp>
    </p:spTree>
    <p:extLst>
      <p:ext uri="{BB962C8B-B14F-4D97-AF65-F5344CB8AC3E}">
        <p14:creationId xmlns:p14="http://schemas.microsoft.com/office/powerpoint/2010/main" val="28362520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t>Dziękuję za uwagę!</a:t>
            </a:r>
          </a:p>
        </p:txBody>
      </p:sp>
      <p:sp>
        <p:nvSpPr>
          <p:cNvPr id="3" name="Symbol zastępczy zawartości 2"/>
          <p:cNvSpPr>
            <a:spLocks noGrp="1"/>
          </p:cNvSpPr>
          <p:nvPr>
            <p:ph idx="1"/>
          </p:nvPr>
        </p:nvSpPr>
        <p:spPr/>
        <p:txBody>
          <a:bodyPr/>
          <a:lstStyle/>
          <a:p>
            <a:r>
              <a:rPr lang="pl-PL" dirty="0"/>
              <a:t>Zapraszam do współpracy!</a:t>
            </a:r>
          </a:p>
          <a:p>
            <a:endParaRPr lang="pl-PL" dirty="0"/>
          </a:p>
          <a:p>
            <a:r>
              <a:rPr lang="pl-PL" dirty="0"/>
              <a:t>Magdalena Golinia</a:t>
            </a:r>
          </a:p>
          <a:p>
            <a:r>
              <a:rPr lang="pl-PL" dirty="0">
                <a:hlinkClick r:id="rId2"/>
              </a:rPr>
              <a:t>magdalena.golinia@lodz.sr.gov.pl</a:t>
            </a:r>
            <a:endParaRPr lang="pl-PL" dirty="0"/>
          </a:p>
          <a:p>
            <a:r>
              <a:rPr lang="pl-PL" dirty="0"/>
              <a:t>608 289 187, 451 163 888</a:t>
            </a:r>
          </a:p>
        </p:txBody>
      </p:sp>
    </p:spTree>
    <p:extLst>
      <p:ext uri="{BB962C8B-B14F-4D97-AF65-F5344CB8AC3E}">
        <p14:creationId xmlns:p14="http://schemas.microsoft.com/office/powerpoint/2010/main" val="2209159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77334" y="609599"/>
            <a:ext cx="8596668" cy="2944633"/>
          </a:xfrm>
        </p:spPr>
        <p:txBody>
          <a:bodyPr>
            <a:normAutofit/>
          </a:bodyPr>
          <a:lstStyle/>
          <a:p>
            <a:pPr algn="ctr"/>
            <a:r>
              <a:rPr lang="pl-PL" sz="1600" b="1" dirty="0">
                <a:solidFill>
                  <a:schemeClr val="tx1"/>
                </a:solidFill>
              </a:rPr>
              <a:t/>
            </a:r>
            <a:br>
              <a:rPr lang="pl-PL" sz="1600" b="1" dirty="0">
                <a:solidFill>
                  <a:schemeClr val="tx1"/>
                </a:solidFill>
              </a:rPr>
            </a:br>
            <a:r>
              <a:rPr lang="pl-PL" sz="1600" b="1" dirty="0">
                <a:solidFill>
                  <a:schemeClr val="tx1"/>
                </a:solidFill>
              </a:rPr>
              <a:t/>
            </a:r>
            <a:br>
              <a:rPr lang="pl-PL" sz="1600" b="1" dirty="0">
                <a:solidFill>
                  <a:schemeClr val="tx1"/>
                </a:solidFill>
              </a:rPr>
            </a:br>
            <a:r>
              <a:rPr lang="pl-PL" sz="1600" b="1" dirty="0">
                <a:solidFill>
                  <a:schemeClr val="tx1"/>
                </a:solidFill>
              </a:rPr>
              <a:t/>
            </a:r>
            <a:br>
              <a:rPr lang="pl-PL" sz="1600" b="1" dirty="0">
                <a:solidFill>
                  <a:schemeClr val="tx1"/>
                </a:solidFill>
              </a:rPr>
            </a:br>
            <a:r>
              <a:rPr lang="pl-PL" sz="1600" b="1" dirty="0">
                <a:solidFill>
                  <a:schemeClr val="tx1"/>
                </a:solidFill>
              </a:rPr>
              <a:t>Akty prawne</a:t>
            </a:r>
          </a:p>
        </p:txBody>
      </p:sp>
      <p:sp>
        <p:nvSpPr>
          <p:cNvPr id="3" name="Symbol zastępczy zawartości 2"/>
          <p:cNvSpPr>
            <a:spLocks noGrp="1"/>
          </p:cNvSpPr>
          <p:nvPr>
            <p:ph idx="1"/>
          </p:nvPr>
        </p:nvSpPr>
        <p:spPr/>
        <p:txBody>
          <a:bodyPr/>
          <a:lstStyle/>
          <a:p>
            <a:pPr marL="0" indent="0">
              <a:lnSpc>
                <a:spcPct val="200000"/>
              </a:lnSpc>
              <a:buNone/>
            </a:pPr>
            <a:r>
              <a:rPr lang="pl-PL" sz="1400" dirty="0">
                <a:solidFill>
                  <a:prstClr val="black"/>
                </a:solidFill>
                <a:ea typeface="+mj-ea"/>
                <a:cs typeface="+mj-cs"/>
              </a:rPr>
              <a:t>1. Ustawa o kuratorach sądowych z dnia 27 lipca 2001 r. </a:t>
            </a:r>
            <a:br>
              <a:rPr lang="pl-PL" sz="1400" dirty="0">
                <a:solidFill>
                  <a:prstClr val="black"/>
                </a:solidFill>
                <a:ea typeface="+mj-ea"/>
                <a:cs typeface="+mj-cs"/>
              </a:rPr>
            </a:br>
            <a:r>
              <a:rPr lang="pl-PL" sz="1400" dirty="0">
                <a:solidFill>
                  <a:prstClr val="black"/>
                </a:solidFill>
                <a:ea typeface="+mj-ea"/>
                <a:cs typeface="+mj-cs"/>
              </a:rPr>
              <a:t>2. Ustawa o przeciwdziałaniu przemocy domowej z dnia 29 lipca 2005 r.</a:t>
            </a:r>
            <a:br>
              <a:rPr lang="pl-PL" sz="1400" dirty="0">
                <a:solidFill>
                  <a:prstClr val="black"/>
                </a:solidFill>
                <a:ea typeface="+mj-ea"/>
                <a:cs typeface="+mj-cs"/>
              </a:rPr>
            </a:br>
            <a:r>
              <a:rPr lang="pl-PL" sz="1400" dirty="0">
                <a:solidFill>
                  <a:prstClr val="black"/>
                </a:solidFill>
                <a:ea typeface="+mj-ea"/>
                <a:cs typeface="+mj-cs"/>
              </a:rPr>
              <a:t>3. Ustawa o wspieraniu i resocjalizacji nieletnich z  dnia 9 czerwca 2022 r.</a:t>
            </a:r>
            <a:br>
              <a:rPr lang="pl-PL" sz="1400" dirty="0">
                <a:solidFill>
                  <a:prstClr val="black"/>
                </a:solidFill>
                <a:ea typeface="+mj-ea"/>
                <a:cs typeface="+mj-cs"/>
              </a:rPr>
            </a:br>
            <a:r>
              <a:rPr lang="pl-PL" sz="1400" dirty="0">
                <a:solidFill>
                  <a:prstClr val="black"/>
                </a:solidFill>
                <a:ea typeface="+mj-ea"/>
                <a:cs typeface="+mj-cs"/>
              </a:rPr>
              <a:t>4. Wzór bezpiecznej procedury przymusowego odebrania dziecka podlegającego władzy rodzicielskiej lub pozostającego pod opieką.</a:t>
            </a:r>
            <a:endParaRPr lang="pl-PL" dirty="0"/>
          </a:p>
        </p:txBody>
      </p:sp>
    </p:spTree>
    <p:extLst>
      <p:ext uri="{BB962C8B-B14F-4D97-AF65-F5344CB8AC3E}">
        <p14:creationId xmlns:p14="http://schemas.microsoft.com/office/powerpoint/2010/main" val="1599630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r>
              <a:rPr lang="pl-PL" dirty="0"/>
              <a:t>Art. 9 pkt 5 ustawy o kuratorach sądowych      </a:t>
            </a:r>
          </a:p>
          <a:p>
            <a:pPr marL="0" indent="0" algn="just">
              <a:buNone/>
            </a:pPr>
            <a:r>
              <a:rPr lang="pl-PL" dirty="0"/>
              <a:t>Wykonując swoje obowiązki służbowe, kurator zawodowy ma prawo do żądania od Policji oraz innych organów lub instytucji państwowych, organów samorządu terytorialnego, stowarzyszeń i organizacji społecznych w zakresie ich działania, a także od osób fizycznych pomocy w wykonywaniu czynności służbowych. </a:t>
            </a:r>
          </a:p>
        </p:txBody>
      </p:sp>
    </p:spTree>
    <p:extLst>
      <p:ext uri="{BB962C8B-B14F-4D97-AF65-F5344CB8AC3E}">
        <p14:creationId xmlns:p14="http://schemas.microsoft.com/office/powerpoint/2010/main" val="2478360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77334" y="609600"/>
            <a:ext cx="8596668" cy="1066800"/>
          </a:xfrm>
        </p:spPr>
        <p:txBody>
          <a:bodyPr>
            <a:noAutofit/>
          </a:bodyPr>
          <a:lstStyle/>
          <a:p>
            <a:r>
              <a:rPr lang="pl-PL" sz="1100" dirty="0">
                <a:solidFill>
                  <a:prstClr val="black">
                    <a:lumMod val="75000"/>
                    <a:lumOff val="25000"/>
                  </a:prstClr>
                </a:solidFill>
                <a:ea typeface="+mn-ea"/>
                <a:cs typeface="+mn-cs"/>
              </a:rPr>
              <a:t>Art.  4 ustawy o wspieraniu i resocjalizacji nieletnich</a:t>
            </a:r>
            <a:br>
              <a:rPr lang="pl-PL" sz="1100" dirty="0">
                <a:solidFill>
                  <a:prstClr val="black">
                    <a:lumMod val="75000"/>
                    <a:lumOff val="25000"/>
                  </a:prstClr>
                </a:solidFill>
                <a:ea typeface="+mn-ea"/>
                <a:cs typeface="+mn-cs"/>
              </a:rPr>
            </a:br>
            <a:r>
              <a:rPr lang="pl-PL" sz="1100" dirty="0">
                <a:solidFill>
                  <a:prstClr val="black">
                    <a:lumMod val="75000"/>
                    <a:lumOff val="25000"/>
                  </a:prstClr>
                </a:solidFill>
                <a:ea typeface="+mn-ea"/>
                <a:cs typeface="+mn-cs"/>
              </a:rPr>
              <a:t/>
            </a:r>
            <a:br>
              <a:rPr lang="pl-PL" sz="1100" dirty="0">
                <a:solidFill>
                  <a:prstClr val="black">
                    <a:lumMod val="75000"/>
                    <a:lumOff val="25000"/>
                  </a:prstClr>
                </a:solidFill>
                <a:ea typeface="+mn-ea"/>
                <a:cs typeface="+mn-cs"/>
              </a:rPr>
            </a:br>
            <a:r>
              <a:rPr lang="pl-PL" sz="1100" dirty="0">
                <a:solidFill>
                  <a:prstClr val="black">
                    <a:lumMod val="75000"/>
                    <a:lumOff val="25000"/>
                  </a:prstClr>
                </a:solidFill>
                <a:ea typeface="+mn-ea"/>
                <a:cs typeface="+mn-cs"/>
              </a:rPr>
              <a:t> [Obowiązek przeciwdziałania demoralizacji nieletniego; obowiązek zawiadomienia o demoralizacji nieletniego oraz o dopuszczeniu się przez niego czynu karalnego; stosowanie środków oddziaływania wychowawczego przez dyrektora szkoły lub przez organ uprawniony do przeprowadzenia czynności wyjaśniających]</a:t>
            </a:r>
            <a:endParaRPr lang="pl-PL" sz="1100" dirty="0"/>
          </a:p>
        </p:txBody>
      </p:sp>
      <p:sp>
        <p:nvSpPr>
          <p:cNvPr id="3" name="Symbol zastępczy zawartości 2"/>
          <p:cNvSpPr>
            <a:spLocks noGrp="1"/>
          </p:cNvSpPr>
          <p:nvPr>
            <p:ph idx="1"/>
          </p:nvPr>
        </p:nvSpPr>
        <p:spPr>
          <a:xfrm>
            <a:off x="516467" y="1676401"/>
            <a:ext cx="8610600" cy="4233332"/>
          </a:xfrm>
        </p:spPr>
        <p:txBody>
          <a:bodyPr>
            <a:normAutofit fontScale="62500" lnSpcReduction="20000"/>
          </a:bodyPr>
          <a:lstStyle/>
          <a:p>
            <a:pPr algn="just"/>
            <a:r>
              <a:rPr lang="pl-PL" dirty="0"/>
              <a:t>1.  </a:t>
            </a:r>
            <a:r>
              <a:rPr lang="pl-PL" dirty="0">
                <a:solidFill>
                  <a:schemeClr val="tx2"/>
                </a:solidFill>
              </a:rPr>
              <a:t>Każdy, kto stwierdzi istnienie okoliczności świadczących o demoralizacji nieletniego, w szczególności dopuszczenie się czynu zabronionego, naruszanie zasad współżycia społecznego, uchylanie się od obowiązku szkolnego lub obowiązku nauki, używanie alkoholu, środków odurzających, substancji psychotropowych, ich prekursorów, środków zastępczych lub nowych substancji psychoaktywnych, zwanych dalej "substancją psychoaktywną", uprawianie nierządu, ma społeczny obowiązek odpowiednio przeciwdziałać temu, a przede wszystkim zawiadomić o tym rodziców lub opiekuna nieletniego, szkołę, sąd rodzinny, Policję lub inny właściwy organ.</a:t>
            </a:r>
          </a:p>
          <a:p>
            <a:pPr algn="just"/>
            <a:r>
              <a:rPr lang="pl-PL" dirty="0">
                <a:solidFill>
                  <a:schemeClr val="tx2"/>
                </a:solidFill>
              </a:rPr>
              <a:t>2.  Każdy, dowiedziawszy się o dopuszczeniu się przez nieletniego czynu karalnego, ma społeczny obowiązek zawiadomić o tym sąd rodzinny lub Policję.</a:t>
            </a:r>
          </a:p>
          <a:p>
            <a:pPr algn="just"/>
            <a:r>
              <a:rPr lang="pl-PL" dirty="0">
                <a:solidFill>
                  <a:schemeClr val="tx2"/>
                </a:solidFill>
              </a:rPr>
              <a:t>3.  Instytucje państwowe i samorządowe oraz publiczne i niepubliczne szkoły i placówki oświatowe, które w związku ze swoją działalnością dowiedziały się o dopuszczeniu się przez nieletniego czynu zabronionego wyczerpującego znamiona przestępstwa ściganego z urzędu lub przestępstwa skarbowego, są obowiązane niezwłocznie zawiadomić o tym sąd rodzinny lub Policję oraz przedsięwziąć niezbędne czynności, aby nie dopuścić do zatarcia śladów i dowodów popełnienia czynu zabronionego.</a:t>
            </a:r>
          </a:p>
          <a:p>
            <a:pPr algn="just"/>
            <a:r>
              <a:rPr lang="pl-PL" dirty="0">
                <a:solidFill>
                  <a:schemeClr val="tx2"/>
                </a:solidFill>
              </a:rPr>
              <a:t>4.  W przypadku gdy nieletni wykazuje przejawy demoralizacji lub dopuścił się czynu karalnego </a:t>
            </a:r>
            <a:r>
              <a:rPr lang="pl-PL" u="sng" dirty="0">
                <a:solidFill>
                  <a:schemeClr val="tx2"/>
                </a:solidFill>
              </a:rPr>
              <a:t>na terenie szkoły lub w związku z realizacją obowiązku szkolnego lub obowiązku nauki</a:t>
            </a:r>
            <a:r>
              <a:rPr lang="pl-PL" dirty="0">
                <a:solidFill>
                  <a:schemeClr val="tx2"/>
                </a:solidFill>
              </a:rPr>
              <a:t>, </a:t>
            </a:r>
            <a:r>
              <a:rPr lang="pl-PL" b="1" u="sng" dirty="0">
                <a:solidFill>
                  <a:srgbClr val="002060"/>
                </a:solidFill>
              </a:rPr>
              <a:t>dyrektor tej szkoły </a:t>
            </a:r>
            <a:r>
              <a:rPr lang="pl-PL" u="sng" dirty="0">
                <a:solidFill>
                  <a:schemeClr val="tx2"/>
                </a:solidFill>
              </a:rPr>
              <a:t>może, za zgodą rodziców albo opiekuna nieletniego oraz nieletniego, zastosować, jeżeli jest to wystarczające, </a:t>
            </a:r>
            <a:r>
              <a:rPr lang="pl-PL" u="sng" dirty="0">
                <a:solidFill>
                  <a:srgbClr val="C00000"/>
                </a:solidFill>
              </a:rPr>
              <a:t>środek oddziaływania wychowawczego </a:t>
            </a:r>
            <a:r>
              <a:rPr lang="pl-PL" u="sng" dirty="0">
                <a:solidFill>
                  <a:schemeClr val="tx2"/>
                </a:solidFill>
              </a:rPr>
              <a:t>w postaci </a:t>
            </a:r>
            <a:r>
              <a:rPr lang="pl-PL" u="sng" dirty="0">
                <a:solidFill>
                  <a:schemeClr val="accent4">
                    <a:lumMod val="50000"/>
                  </a:schemeClr>
                </a:solidFill>
              </a:rPr>
              <a:t>pouczenia</a:t>
            </a:r>
            <a:r>
              <a:rPr lang="pl-PL" u="sng" dirty="0">
                <a:solidFill>
                  <a:schemeClr val="tx2"/>
                </a:solidFill>
              </a:rPr>
              <a:t>, </a:t>
            </a:r>
            <a:r>
              <a:rPr lang="pl-PL" u="sng" dirty="0">
                <a:solidFill>
                  <a:schemeClr val="accent4">
                    <a:lumMod val="50000"/>
                  </a:schemeClr>
                </a:solidFill>
              </a:rPr>
              <a:t>ostrzeżenia ustnego </a:t>
            </a:r>
            <a:r>
              <a:rPr lang="pl-PL" u="sng" dirty="0">
                <a:solidFill>
                  <a:schemeClr val="tx2"/>
                </a:solidFill>
              </a:rPr>
              <a:t>albo </a:t>
            </a:r>
            <a:r>
              <a:rPr lang="pl-PL" u="sng" dirty="0">
                <a:solidFill>
                  <a:schemeClr val="accent4">
                    <a:lumMod val="50000"/>
                  </a:schemeClr>
                </a:solidFill>
              </a:rPr>
              <a:t>ostrzeżenia na piśmie</a:t>
            </a:r>
            <a:r>
              <a:rPr lang="pl-PL" u="sng" dirty="0">
                <a:solidFill>
                  <a:schemeClr val="tx2"/>
                </a:solidFill>
              </a:rPr>
              <a:t>, przeproszenia pokrzywdzonego, przywrócenia stanu poprzedniego lub wykonania określonych prac porządkowych na rzecz szkoły.</a:t>
            </a:r>
            <a:r>
              <a:rPr lang="pl-PL" dirty="0">
                <a:solidFill>
                  <a:schemeClr val="tx2"/>
                </a:solidFill>
              </a:rPr>
              <a:t> Zastosowanie środka oddziaływania wychowawczego nie wyłącza zastosowania kary określonej w statucie szkoły. Przepisu nie stosuje się w przypadku, gdy nieletni dopuścił się czynu zabronionego wyczerpującego znamiona przestępstwa ściganego z urzędu lub przestępstwa skarbowego.</a:t>
            </a:r>
          </a:p>
          <a:p>
            <a:pPr algn="just"/>
            <a:r>
              <a:rPr lang="pl-PL" dirty="0">
                <a:solidFill>
                  <a:schemeClr val="tx2"/>
                </a:solidFill>
              </a:rPr>
              <a:t>5.  W przypadku gdy organ uprawniony do przeprowadzenia czynności wyjaśniających według przepisów ustawy z dnia 24 sierpnia 2001 r. - Kodeks postępowania w sprawach o wykroczenia (Dz. U. z 2022 r. poz. 1124 oraz z 2023 r. poz. 1963) stwierdzi, że nieletni dopuścił się czynu karalnego wyczerpującego znamiona wykroczenia, może zastosować, jeżeli jest to wystarczające, środek oddziaływania wychowawczego w postaci pouczenia, zwrócenia uwagi, ostrzeżenia, przywrócenia stanu poprzedniego lub zawiadomienia rodziców albo opiekuna nieletniego lub szkoły, do której nieletni uczęszcza.</a:t>
            </a:r>
          </a:p>
        </p:txBody>
      </p:sp>
    </p:spTree>
    <p:extLst>
      <p:ext uri="{BB962C8B-B14F-4D97-AF65-F5344CB8AC3E}">
        <p14:creationId xmlns:p14="http://schemas.microsoft.com/office/powerpoint/2010/main" val="33792920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261533" y="567267"/>
            <a:ext cx="7882467" cy="5262979"/>
          </a:xfrm>
          <a:prstGeom prst="rect">
            <a:avLst/>
          </a:prstGeom>
        </p:spPr>
        <p:txBody>
          <a:bodyPr wrap="square">
            <a:spAutoFit/>
          </a:bodyPr>
          <a:lstStyle/>
          <a:p>
            <a:pPr>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pl-PL" sz="1200" dirty="0">
                <a:latin typeface="Times New Roman" panose="02020603050405020304" pitchFamily="18" charset="0"/>
                <a:ea typeface="Times New Roman" panose="02020603050405020304" pitchFamily="18" charset="0"/>
              </a:rPr>
              <a:t> </a:t>
            </a:r>
          </a:p>
          <a:p>
            <a:pPr algn="r">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pl-PL" sz="1200" dirty="0">
                <a:latin typeface="Times New Roman" panose="02020603050405020304" pitchFamily="18" charset="0"/>
                <a:ea typeface="Times New Roman" panose="02020603050405020304" pitchFamily="18" charset="0"/>
              </a:rPr>
              <a:t>Łódź, dn. …...2025 r.</a:t>
            </a:r>
          </a:p>
          <a:p>
            <a:pPr>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pl-PL" sz="1200" dirty="0">
                <a:latin typeface="Times New Roman" panose="02020603050405020304" pitchFamily="18" charset="0"/>
                <a:ea typeface="Times New Roman" panose="02020603050405020304" pitchFamily="18" charset="0"/>
              </a:rPr>
              <a:t>Magdalena Golinia</a:t>
            </a:r>
          </a:p>
          <a:p>
            <a:pPr>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pl-PL" sz="1200" dirty="0">
                <a:latin typeface="Times New Roman" panose="02020603050405020304" pitchFamily="18" charset="0"/>
                <a:ea typeface="Times New Roman" panose="02020603050405020304" pitchFamily="18" charset="0"/>
              </a:rPr>
              <a:t>Kurator specjalista</a:t>
            </a:r>
          </a:p>
          <a:p>
            <a:pPr>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pl-PL" sz="1200" dirty="0">
                <a:latin typeface="Times New Roman" panose="02020603050405020304" pitchFamily="18" charset="0"/>
                <a:ea typeface="Times New Roman" panose="02020603050405020304" pitchFamily="18" charset="0"/>
              </a:rPr>
              <a:t>V Zespół Kuratorskiej Służby Sądowej </a:t>
            </a:r>
          </a:p>
          <a:p>
            <a:pPr algn="r">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pl-PL" sz="1200" b="1" dirty="0">
                <a:latin typeface="Times New Roman" panose="02020603050405020304" pitchFamily="18" charset="0"/>
                <a:ea typeface="Times New Roman" panose="02020603050405020304" pitchFamily="18" charset="0"/>
              </a:rPr>
              <a:t>Sąd Rejonowy dla Łodzi –Śródmieścia w Łodzi</a:t>
            </a:r>
            <a:endParaRPr lang="pl-PL" sz="1200" dirty="0">
              <a:latin typeface="Times New Roman" panose="02020603050405020304" pitchFamily="18" charset="0"/>
              <a:ea typeface="Times New Roman" panose="02020603050405020304" pitchFamily="18" charset="0"/>
            </a:endParaRPr>
          </a:p>
          <a:p>
            <a:pPr algn="r">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pl-PL" sz="1200" b="1" dirty="0">
                <a:latin typeface="Times New Roman" panose="02020603050405020304" pitchFamily="18" charset="0"/>
                <a:ea typeface="Times New Roman" panose="02020603050405020304" pitchFamily="18" charset="0"/>
              </a:rPr>
              <a:t>VIII Wydział Rodzinny i Nieletnich </a:t>
            </a:r>
            <a:endParaRPr lang="pl-PL" sz="1200" dirty="0">
              <a:latin typeface="Times New Roman" panose="02020603050405020304" pitchFamily="18" charset="0"/>
              <a:ea typeface="Times New Roman" panose="02020603050405020304" pitchFamily="18" charset="0"/>
            </a:endParaRPr>
          </a:p>
          <a:p>
            <a:pPr algn="just">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pl-PL" sz="1200" dirty="0">
                <a:latin typeface="Times New Roman" panose="02020603050405020304" pitchFamily="18" charset="0"/>
                <a:ea typeface="Times New Roman" panose="02020603050405020304" pitchFamily="18" charset="0"/>
              </a:rPr>
              <a:t> </a:t>
            </a:r>
          </a:p>
          <a:p>
            <a:pPr algn="just">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pl-PL" sz="1200" dirty="0">
                <a:latin typeface="Times New Roman" panose="02020603050405020304" pitchFamily="18" charset="0"/>
                <a:ea typeface="Times New Roman" panose="02020603050405020304" pitchFamily="18" charset="0"/>
              </a:rPr>
              <a:t> </a:t>
            </a:r>
          </a:p>
          <a:p>
            <a:pPr algn="just">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pl-PL" sz="1200" dirty="0">
                <a:latin typeface="Times New Roman" panose="02020603050405020304" pitchFamily="18" charset="0"/>
                <a:ea typeface="Times New Roman" panose="02020603050405020304" pitchFamily="18" charset="0"/>
              </a:rPr>
              <a:t>Do siedziby V ZKSS w dniu …..2025 r. zadzwonił zaniepokojony rodzic ze Szkoły Podstawowej Nr .. w Łodzi i zawiadomił o agresywnych </a:t>
            </a:r>
            <a:r>
              <a:rPr lang="pl-PL" sz="1200" dirty="0" err="1">
                <a:latin typeface="Times New Roman" panose="02020603050405020304" pitchFamily="18" charset="0"/>
                <a:ea typeface="Times New Roman" panose="02020603050405020304" pitchFamily="18" charset="0"/>
              </a:rPr>
              <a:t>zachowaniach</a:t>
            </a:r>
            <a:r>
              <a:rPr lang="pl-PL" sz="1200" dirty="0">
                <a:latin typeface="Times New Roman" panose="02020603050405020304" pitchFamily="18" charset="0"/>
                <a:ea typeface="Times New Roman" panose="02020603050405020304" pitchFamily="18" charset="0"/>
              </a:rPr>
              <a:t> </a:t>
            </a:r>
            <a:r>
              <a:rPr lang="pl-PL" sz="1200" b="1" dirty="0">
                <a:latin typeface="Times New Roman" panose="02020603050405020304" pitchFamily="18" charset="0"/>
                <a:ea typeface="Times New Roman" panose="02020603050405020304" pitchFamily="18" charset="0"/>
              </a:rPr>
              <a:t>Mateusza Nowaka zamieszkałego w </a:t>
            </a:r>
            <a:r>
              <a:rPr lang="pl-PL" sz="1200" b="1" u="sng" dirty="0">
                <a:latin typeface="Times New Roman" panose="02020603050405020304" pitchFamily="18" charset="0"/>
                <a:ea typeface="Times New Roman" panose="02020603050405020304" pitchFamily="18" charset="0"/>
              </a:rPr>
              <a:t>Łodzi przy ul. </a:t>
            </a:r>
            <a:r>
              <a:rPr lang="pl-PL" sz="1200" b="1" u="sng" dirty="0" err="1">
                <a:latin typeface="Times New Roman" panose="02020603050405020304" pitchFamily="18" charset="0"/>
                <a:ea typeface="Times New Roman" panose="02020603050405020304" pitchFamily="18" charset="0"/>
              </a:rPr>
              <a:t>Krabowej</a:t>
            </a:r>
            <a:r>
              <a:rPr lang="pl-PL" sz="1200" b="1" u="sng" dirty="0">
                <a:latin typeface="Times New Roman" panose="02020603050405020304" pitchFamily="18" charset="0"/>
                <a:ea typeface="Times New Roman" panose="02020603050405020304" pitchFamily="18" charset="0"/>
              </a:rPr>
              <a:t> 1 m 1a</a:t>
            </a:r>
            <a:endParaRPr lang="pl-PL" sz="1200" dirty="0">
              <a:latin typeface="Times New Roman" panose="02020603050405020304" pitchFamily="18" charset="0"/>
              <a:ea typeface="Times New Roman" panose="02020603050405020304" pitchFamily="18" charset="0"/>
            </a:endParaRPr>
          </a:p>
          <a:p>
            <a:pPr algn="just">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pl-PL" sz="1200" b="1" dirty="0">
                <a:latin typeface="Times New Roman" panose="02020603050405020304" pitchFamily="18" charset="0"/>
                <a:ea typeface="Times New Roman" panose="02020603050405020304" pitchFamily="18" charset="0"/>
              </a:rPr>
              <a:t> </a:t>
            </a:r>
            <a:endParaRPr lang="pl-PL" sz="1200" dirty="0">
              <a:latin typeface="Times New Roman" panose="02020603050405020304" pitchFamily="18" charset="0"/>
              <a:ea typeface="Times New Roman" panose="02020603050405020304" pitchFamily="18" charset="0"/>
            </a:endParaRPr>
          </a:p>
          <a:p>
            <a:pPr algn="just">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pl-PL" sz="1200" dirty="0">
                <a:latin typeface="Times New Roman" panose="02020603050405020304" pitchFamily="18" charset="0"/>
                <a:ea typeface="Times New Roman" panose="02020603050405020304" pitchFamily="18" charset="0"/>
              </a:rPr>
              <a:t>Podał, iż: Mateusz jest agresywny fizycznie i słownie wobec rówieśników. Zaczepia dzieci, dokucza im wskazując na niedoskonałości fizyczne. Prześladuje wszystkie koleżanki, ubliża im np. wyzywa je od „grubych świń”, mówi o dzieciach, że mieszkają na śmietniku. Niektóre dzieci nie chcą przez niego chodzić do szkoły, „to jest taki chłopiec, że lubi namawiać do dokuczania słabszym”.</a:t>
            </a:r>
          </a:p>
          <a:p>
            <a:pPr algn="just">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pl-PL" sz="1200" dirty="0">
                <a:latin typeface="Times New Roman" panose="02020603050405020304" pitchFamily="18" charset="0"/>
                <a:ea typeface="Times New Roman" panose="02020603050405020304" pitchFamily="18" charset="0"/>
              </a:rPr>
              <a:t> </a:t>
            </a:r>
          </a:p>
          <a:p>
            <a:pPr algn="just">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pl-PL" sz="1200" dirty="0">
                <a:latin typeface="Times New Roman" panose="02020603050405020304" pitchFamily="18" charset="0"/>
                <a:ea typeface="Times New Roman" panose="02020603050405020304" pitchFamily="18" charset="0"/>
              </a:rPr>
              <a:t>Było zorganizowane zebranie rodziców z matką ale kobieta stwierdziła, że musi iść do lekarza i wyszła. Dzisiaj jest kolejne spotkanie w szkole.</a:t>
            </a:r>
          </a:p>
          <a:p>
            <a:pPr algn="just">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pl-PL" sz="1200" dirty="0">
                <a:latin typeface="Times New Roman" panose="02020603050405020304" pitchFamily="18" charset="0"/>
                <a:ea typeface="Times New Roman" panose="02020603050405020304" pitchFamily="18" charset="0"/>
              </a:rPr>
              <a:t> </a:t>
            </a:r>
          </a:p>
          <a:p>
            <a:pPr algn="just">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pl-PL" sz="1200" dirty="0">
                <a:latin typeface="Times New Roman" panose="02020603050405020304" pitchFamily="18" charset="0"/>
                <a:ea typeface="Times New Roman" panose="02020603050405020304" pitchFamily="18" charset="0"/>
              </a:rPr>
              <a:t>Wcześniej była zarejestrowana sprawa dot. M. Nowaka VII </a:t>
            </a:r>
            <a:r>
              <a:rPr lang="pl-PL" sz="1200" dirty="0" err="1">
                <a:latin typeface="Times New Roman" panose="02020603050405020304" pitchFamily="18" charset="0"/>
                <a:ea typeface="Times New Roman" panose="02020603050405020304" pitchFamily="18" charset="0"/>
              </a:rPr>
              <a:t>Nmo</a:t>
            </a:r>
            <a:r>
              <a:rPr lang="pl-PL" sz="1200" dirty="0">
                <a:latin typeface="Times New Roman" panose="02020603050405020304" pitchFamily="18" charset="0"/>
                <a:ea typeface="Times New Roman" panose="02020603050405020304" pitchFamily="18" charset="0"/>
              </a:rPr>
              <a:t> 5/55 (nie wszczęto postępowania).</a:t>
            </a:r>
          </a:p>
          <a:p>
            <a:pPr algn="just">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pl-PL" sz="1200" dirty="0">
                <a:latin typeface="Times New Roman" panose="02020603050405020304" pitchFamily="18" charset="0"/>
                <a:ea typeface="Times New Roman" panose="02020603050405020304" pitchFamily="18" charset="0"/>
              </a:rPr>
              <a:t> </a:t>
            </a:r>
          </a:p>
          <a:p>
            <a:pPr algn="just">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pl-PL" sz="1200" u="sng" dirty="0">
                <a:latin typeface="Times New Roman" panose="02020603050405020304" pitchFamily="18" charset="0"/>
                <a:ea typeface="Times New Roman" panose="02020603050405020304" pitchFamily="18" charset="0"/>
              </a:rPr>
              <a:t>Z uwagi na powyższe ustalenia proszę o wszczęcie postępowania w przedmiocie demoralizacji Mateusza Nowaka.</a:t>
            </a:r>
            <a:endParaRPr lang="pl-PL" sz="1200" dirty="0">
              <a:latin typeface="Times New Roman" panose="02020603050405020304" pitchFamily="18" charset="0"/>
              <a:ea typeface="Times New Roman" panose="02020603050405020304" pitchFamily="18" charset="0"/>
            </a:endParaRPr>
          </a:p>
          <a:p>
            <a:pPr algn="just">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pl-PL" sz="1200" dirty="0">
                <a:latin typeface="Times New Roman" panose="02020603050405020304" pitchFamily="18" charset="0"/>
                <a:ea typeface="Times New Roman" panose="02020603050405020304" pitchFamily="18" charset="0"/>
              </a:rPr>
              <a:t> </a:t>
            </a:r>
          </a:p>
          <a:p>
            <a:pPr algn="just">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pl-PL" sz="1200" dirty="0">
                <a:latin typeface="Times New Roman" panose="02020603050405020304" pitchFamily="18" charset="0"/>
                <a:ea typeface="Times New Roman" panose="02020603050405020304" pitchFamily="18" charset="0"/>
              </a:rPr>
              <a:t> </a:t>
            </a:r>
          </a:p>
          <a:p>
            <a:pPr marL="2430780" indent="449580" algn="ctr">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pl-PL" sz="1200" i="1" dirty="0">
                <a:latin typeface="Times New Roman" panose="02020603050405020304" pitchFamily="18" charset="0"/>
                <a:ea typeface="Times New Roman" panose="02020603050405020304" pitchFamily="18" charset="0"/>
              </a:rPr>
              <a:t>M. Golinia</a:t>
            </a:r>
            <a:endParaRPr lang="pl-PL" sz="1200" dirty="0">
              <a:latin typeface="Times New Roman" panose="02020603050405020304" pitchFamily="18" charset="0"/>
              <a:ea typeface="Times New Roman" panose="02020603050405020304" pitchFamily="18" charset="0"/>
            </a:endParaRPr>
          </a:p>
          <a:p>
            <a:pPr algn="ctr">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pl-PL" sz="1200" i="1" dirty="0">
                <a:latin typeface="Times New Roman" panose="02020603050405020304" pitchFamily="18" charset="0"/>
                <a:ea typeface="Times New Roman" panose="02020603050405020304" pitchFamily="18" charset="0"/>
              </a:rPr>
              <a:t> </a:t>
            </a:r>
            <a:endParaRPr lang="pl-PL" sz="1200" dirty="0">
              <a:latin typeface="Times New Roman" panose="02020603050405020304" pitchFamily="18" charset="0"/>
              <a:ea typeface="Times New Roman" panose="02020603050405020304" pitchFamily="18" charset="0"/>
            </a:endParaRPr>
          </a:p>
          <a:p>
            <a:pPr algn="just">
              <a:spcAft>
                <a:spcPts val="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 pos="5844540" algn="l"/>
                <a:tab pos="6294120" algn="l"/>
              </a:tabLst>
            </a:pPr>
            <a:r>
              <a:rPr lang="pl-PL" sz="1200" dirty="0">
                <a:latin typeface="Times New Roman" panose="02020603050405020304" pitchFamily="18" charset="0"/>
                <a:ea typeface="Times New Roman" panose="02020603050405020304" pitchFamily="18" charset="0"/>
              </a:rPr>
              <a:t> </a:t>
            </a:r>
            <a:endParaRPr lang="pl-PL"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9114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795867" y="1016001"/>
            <a:ext cx="8568266" cy="4004732"/>
          </a:xfrm>
          <a:prstGeom prst="rect">
            <a:avLst/>
          </a:prstGeom>
        </p:spPr>
        <p:txBody>
          <a:bodyPr wrap="square">
            <a:spAutoFit/>
          </a:bodyPr>
          <a:lstStyle/>
          <a:p>
            <a:pPr algn="just">
              <a:spcAft>
                <a:spcPts val="0"/>
              </a:spcAft>
            </a:pPr>
            <a:r>
              <a:rPr lang="pl-PL" sz="1100" dirty="0">
                <a:latin typeface="Times New Roman" panose="02020603050405020304" pitchFamily="18" charset="0"/>
                <a:ea typeface="Calibri" panose="020F0502020204030204" pitchFamily="34" charset="0"/>
                <a:cs typeface="Times New Roman" panose="02020603050405020304" pitchFamily="18" charset="0"/>
              </a:rPr>
              <a:t>Łódź, dnia ……</a:t>
            </a:r>
            <a:endParaRPr lang="pl-PL" sz="1100" dirty="0">
              <a:latin typeface="Calibri" panose="020F0502020204030204" pitchFamily="34" charset="0"/>
              <a:ea typeface="Calibri" panose="020F0502020204030204" pitchFamily="34" charset="0"/>
              <a:cs typeface="Times New Roman" panose="02020603050405020304" pitchFamily="18" charset="0"/>
            </a:endParaRPr>
          </a:p>
          <a:p>
            <a:pPr marL="2697480" algn="just">
              <a:spcAft>
                <a:spcPts val="0"/>
              </a:spcAft>
            </a:pPr>
            <a:r>
              <a:rPr lang="pl-PL" sz="1200" b="1" dirty="0">
                <a:latin typeface="Times New Roman" panose="02020603050405020304" pitchFamily="18" charset="0"/>
                <a:ea typeface="Calibri" panose="020F0502020204030204" pitchFamily="34" charset="0"/>
                <a:cs typeface="Times New Roman" panose="02020603050405020304" pitchFamily="18" charset="0"/>
              </a:rPr>
              <a:t>Sąd Rejonowy dla Łodzi – Śródmieścia w Łodzi</a:t>
            </a:r>
            <a:endParaRPr lang="pl-PL" sz="1100" dirty="0">
              <a:latin typeface="Calibri" panose="020F0502020204030204" pitchFamily="34" charset="0"/>
              <a:ea typeface="Calibri" panose="020F0502020204030204" pitchFamily="34" charset="0"/>
              <a:cs typeface="Times New Roman" panose="02020603050405020304" pitchFamily="18" charset="0"/>
            </a:endParaRPr>
          </a:p>
          <a:p>
            <a:pPr marL="2697480" algn="just">
              <a:spcAft>
                <a:spcPts val="0"/>
              </a:spcAft>
            </a:pPr>
            <a:r>
              <a:rPr lang="pl-PL" sz="1200" b="1" dirty="0">
                <a:latin typeface="Times New Roman" panose="02020603050405020304" pitchFamily="18" charset="0"/>
                <a:ea typeface="Calibri" panose="020F0502020204030204" pitchFamily="34" charset="0"/>
                <a:cs typeface="Times New Roman" panose="02020603050405020304" pitchFamily="18" charset="0"/>
              </a:rPr>
              <a:t>Wydział Rodzinny i Nieletnich </a:t>
            </a:r>
            <a:endParaRPr lang="pl-PL" sz="11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pl-PL" sz="1200" dirty="0">
                <a:latin typeface="Times New Roman" panose="02020603050405020304" pitchFamily="18" charset="0"/>
                <a:ea typeface="Calibri" panose="020F0502020204030204" pitchFamily="34" charset="0"/>
                <a:cs typeface="Times New Roman" panose="02020603050405020304" pitchFamily="18" charset="0"/>
              </a:rPr>
              <a:t> </a:t>
            </a:r>
            <a:endParaRPr lang="pl-PL"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pl-PL" sz="1100" dirty="0">
                <a:latin typeface="Times New Roman" panose="02020603050405020304" pitchFamily="18" charset="0"/>
                <a:ea typeface="Calibri" panose="020F0502020204030204" pitchFamily="34" charset="0"/>
                <a:cs typeface="Times New Roman" panose="02020603050405020304" pitchFamily="18" charset="0"/>
              </a:rPr>
              <a:t> </a:t>
            </a:r>
            <a:endParaRPr lang="pl-PL" sz="11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pl-PL" sz="1100" dirty="0">
                <a:latin typeface="Times New Roman" panose="02020603050405020304" pitchFamily="18" charset="0"/>
                <a:ea typeface="Calibri" panose="020F0502020204030204" pitchFamily="34" charset="0"/>
                <a:cs typeface="Times New Roman" panose="02020603050405020304" pitchFamily="18" charset="0"/>
              </a:rPr>
              <a:t>W dniu 19.11.2024 skontaktowała się telefonicznie z siedzibą V ZKSS anonimowa osoba i podała, iż w jej ocenie dobro małoletnich dzieci zamieszkałych w </a:t>
            </a:r>
            <a:r>
              <a:rPr lang="pl-PL" sz="1100" b="1" dirty="0">
                <a:latin typeface="Times New Roman" panose="02020603050405020304" pitchFamily="18" charset="0"/>
                <a:ea typeface="Calibri" panose="020F0502020204030204" pitchFamily="34" charset="0"/>
                <a:cs typeface="Times New Roman" panose="02020603050405020304" pitchFamily="18" charset="0"/>
              </a:rPr>
              <a:t>Łodzi przy ul. </a:t>
            </a:r>
            <a:r>
              <a:rPr lang="pl-PL" sz="1100" b="1" dirty="0" err="1">
                <a:latin typeface="Times New Roman" panose="02020603050405020304" pitchFamily="18" charset="0"/>
                <a:ea typeface="Calibri" panose="020F0502020204030204" pitchFamily="34" charset="0"/>
                <a:cs typeface="Times New Roman" panose="02020603050405020304" pitchFamily="18" charset="0"/>
              </a:rPr>
              <a:t>Krabowej</a:t>
            </a:r>
            <a:r>
              <a:rPr lang="pl-PL" sz="1100" b="1" dirty="0">
                <a:latin typeface="Times New Roman" panose="02020603050405020304" pitchFamily="18" charset="0"/>
                <a:ea typeface="Calibri" panose="020F0502020204030204" pitchFamily="34" charset="0"/>
                <a:cs typeface="Times New Roman" panose="02020603050405020304" pitchFamily="18" charset="0"/>
              </a:rPr>
              <a:t> 1 m 1a</a:t>
            </a:r>
            <a:r>
              <a:rPr lang="pl-PL" sz="1100" dirty="0">
                <a:latin typeface="Times New Roman" panose="02020603050405020304" pitchFamily="18" charset="0"/>
                <a:ea typeface="Calibri" panose="020F0502020204030204" pitchFamily="34" charset="0"/>
                <a:cs typeface="Times New Roman" panose="02020603050405020304" pitchFamily="18" charset="0"/>
              </a:rPr>
              <a:t> jest zagrożone. </a:t>
            </a:r>
            <a:endParaRPr lang="pl-PL" sz="11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pl-PL" sz="1100" dirty="0">
                <a:latin typeface="Times New Roman" panose="02020603050405020304" pitchFamily="18" charset="0"/>
                <a:ea typeface="Calibri" panose="020F0502020204030204" pitchFamily="34" charset="0"/>
                <a:cs typeface="Times New Roman" panose="02020603050405020304" pitchFamily="18" charset="0"/>
              </a:rPr>
              <a:t> </a:t>
            </a:r>
            <a:endParaRPr lang="pl-PL" sz="11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pl-PL" sz="1100" dirty="0">
                <a:latin typeface="Times New Roman" panose="02020603050405020304" pitchFamily="18" charset="0"/>
                <a:ea typeface="Calibri" panose="020F0502020204030204" pitchFamily="34" charset="0"/>
                <a:cs typeface="Times New Roman" panose="02020603050405020304" pitchFamily="18" charset="0"/>
              </a:rPr>
              <a:t>Czworo dzieci jest wychowywanych przez kobietę i mężczyznę uzależnionych od alkoholu. Oboje wielokrotnie są widywani pod jego wpływem (podała, iż „kobieta piła alkohol w ciąży a po jego urodzeniu ciągle chodzi pijana”). Dzieci wyglądają na zaniedbane, nie są też zawsze zaprowadzane do placówek. Matka dzieci ma na nazwisko Nowak.</a:t>
            </a:r>
            <a:endParaRPr lang="pl-PL"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pl-PL" sz="1100" dirty="0">
                <a:latin typeface="Times New Roman" panose="02020603050405020304" pitchFamily="18" charset="0"/>
                <a:ea typeface="Calibri" panose="020F0502020204030204" pitchFamily="34" charset="0"/>
                <a:cs typeface="Times New Roman" panose="02020603050405020304" pitchFamily="18" charset="0"/>
              </a:rPr>
              <a:t> </a:t>
            </a:r>
            <a:endParaRPr lang="pl-PL" sz="11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pl-PL" sz="1100" dirty="0">
                <a:latin typeface="Times New Roman" panose="02020603050405020304" pitchFamily="18" charset="0"/>
                <a:ea typeface="Calibri" panose="020F0502020204030204" pitchFamily="34" charset="0"/>
                <a:cs typeface="Times New Roman" panose="02020603050405020304" pitchFamily="18" charset="0"/>
              </a:rPr>
              <a:t>Z uwagi na treść zawiadomienia proszę o podjęcie działań zmierzających do ustalenia faktycznej sytuacji małoletnich (oraz danych osobowych).</a:t>
            </a:r>
            <a:endParaRPr lang="pl-PL"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pl-PL" sz="1100" dirty="0">
                <a:latin typeface="Times New Roman" panose="02020603050405020304" pitchFamily="18" charset="0"/>
                <a:ea typeface="Calibri" panose="020F0502020204030204" pitchFamily="34" charset="0"/>
                <a:cs typeface="Times New Roman" panose="02020603050405020304" pitchFamily="18" charset="0"/>
              </a:rPr>
              <a:t> </a:t>
            </a:r>
            <a:endParaRPr lang="pl-PL"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pl-PL" sz="1100" dirty="0">
                <a:latin typeface="Times New Roman" panose="02020603050405020304" pitchFamily="18" charset="0"/>
                <a:ea typeface="Calibri" panose="020F0502020204030204" pitchFamily="34" charset="0"/>
                <a:cs typeface="Times New Roman" panose="02020603050405020304" pitchFamily="18" charset="0"/>
              </a:rPr>
              <a:t> </a:t>
            </a:r>
            <a:endParaRPr lang="pl-PL"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21749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Pamiętaj!</a:t>
            </a:r>
          </a:p>
        </p:txBody>
      </p:sp>
      <p:sp>
        <p:nvSpPr>
          <p:cNvPr id="3" name="Symbol zastępczy zawartości 2"/>
          <p:cNvSpPr>
            <a:spLocks noGrp="1"/>
          </p:cNvSpPr>
          <p:nvPr>
            <p:ph idx="1"/>
          </p:nvPr>
        </p:nvSpPr>
        <p:spPr/>
        <p:txBody>
          <a:bodyPr/>
          <a:lstStyle/>
          <a:p>
            <a:pPr marL="0" indent="0" algn="just">
              <a:buNone/>
            </a:pPr>
            <a:r>
              <a:rPr lang="pl-PL" dirty="0"/>
              <a:t>Zawsze warto podejmować działania. Informowanie Sądu pozwala na zweryfikowanie sytuacji małoletniego i wdrożenie działań naprawczych w rodzinie (jeśli zachodzi taka potrzeba).</a:t>
            </a:r>
          </a:p>
          <a:p>
            <a:pPr marL="0" indent="0" algn="just">
              <a:buNone/>
            </a:pPr>
            <a:endParaRPr lang="pl-PL" dirty="0"/>
          </a:p>
          <a:p>
            <a:pPr marL="0" indent="0" algn="just">
              <a:buNone/>
            </a:pPr>
            <a:r>
              <a:rPr lang="pl-PL" dirty="0"/>
              <a:t>Interdyscyplinarne działania służb są najskuteczniejsze.</a:t>
            </a:r>
          </a:p>
          <a:p>
            <a:pPr marL="0" indent="0" algn="just">
              <a:buNone/>
            </a:pPr>
            <a:endParaRPr lang="pl-PL" dirty="0"/>
          </a:p>
          <a:p>
            <a:pPr marL="0" indent="0" algn="just">
              <a:buNone/>
            </a:pPr>
            <a:r>
              <a:rPr lang="pl-PL" dirty="0"/>
              <a:t>W przypadku nieletnich warto zapraszać na lekcje kuratorów sądowych, którzy poprowadzą warsztaty z zakresu odpowiedzialności jaką ponoszą nieletni za nieprzestrzeganie prawa i zasad współżycia społecznego.</a:t>
            </a:r>
          </a:p>
          <a:p>
            <a:pPr marL="0" indent="0">
              <a:buNone/>
            </a:pPr>
            <a:endParaRPr lang="pl-PL" dirty="0"/>
          </a:p>
        </p:txBody>
      </p:sp>
    </p:spTree>
    <p:extLst>
      <p:ext uri="{BB962C8B-B14F-4D97-AF65-F5344CB8AC3E}">
        <p14:creationId xmlns:p14="http://schemas.microsoft.com/office/powerpoint/2010/main" val="1329455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just"/>
            <a:r>
              <a:rPr lang="pl-PL" sz="1400" dirty="0">
                <a:solidFill>
                  <a:schemeClr val="accent2">
                    <a:lumMod val="75000"/>
                  </a:schemeClr>
                </a:solidFill>
              </a:rPr>
              <a:t>Stanowisko Sekcji Psychologii Sądowej Polskiego Towarzystwa Psychologicznego w sprawie realizowania w jednostkach systemu oświaty procedury przymusowego odebrania dziecka podlegającego władzy rodzicielskiej lub pozostającego pod opieką.</a:t>
            </a:r>
          </a:p>
        </p:txBody>
      </p:sp>
      <p:sp>
        <p:nvSpPr>
          <p:cNvPr id="3" name="Symbol zastępczy zawartości 2"/>
          <p:cNvSpPr>
            <a:spLocks noGrp="1"/>
          </p:cNvSpPr>
          <p:nvPr>
            <p:ph idx="1"/>
          </p:nvPr>
        </p:nvSpPr>
        <p:spPr>
          <a:xfrm>
            <a:off x="677334" y="1600201"/>
            <a:ext cx="8596668" cy="4441162"/>
          </a:xfrm>
        </p:spPr>
        <p:txBody>
          <a:bodyPr>
            <a:noAutofit/>
          </a:bodyPr>
          <a:lstStyle/>
          <a:p>
            <a:pPr algn="just"/>
            <a:r>
              <a:rPr lang="pl-PL" sz="1100" dirty="0"/>
              <a:t>Z praktyki wynika, że orzeczenie sądu o przymusowym odebraniu dziecka zapada wtedy, gdy dostępne formy pomocy rodzinie (nadzór kuratora sądowego, asystent rodziny, rodzina wspierająca itp.) zostały wyczerpane lub opiekunowie uporczywie unikali bądź odmawiali współpracy z pracownikami jednostek systemu pomocy społecznej oraz wspierania rodziny i pieczy zastępczej, kuratorem sądowym lub nie stosowali się do orzeczenia sądu, a przekazanie dziecka pod opiekę osobie uprawnionej ma na celu zabezpieczenie go przed krzywdzącym środowiskiem opiekuńczo-wychowawczym i zapewnienie mu warunków do realizacji potrzeb rozwojowych. W toku czynności odebrania kurator sądowy (i tylko on) może ocenić, że dla dobra dziecka zasadne będzie wstrzymanie się od czynności, ale takie sytuacje nie powinny mieć miejsca, gdy dziecko doznaje ze strony opiekunów jakiejś formy nasilonej przemocy (emocjonalnej, fizycznej i/lub seksualnej) lub znaczących zaniedbań (skrajnie nieodpowiednie warunki do życia i rozwoju dziecka, niedożywienie, poważne zaniedbania w zakresie opieki zdrowotnej itp.). Wówczas kurator wykonuje orzeczenie sądu o przymusowym odebraniu dziecka. </a:t>
            </a:r>
          </a:p>
          <a:p>
            <a:pPr algn="just"/>
            <a:r>
              <a:rPr lang="pl-PL" sz="1100" dirty="0"/>
              <a:t>Jednocześnie, jak stanowi art. 5988 </a:t>
            </a:r>
            <a:r>
              <a:rPr lang="pl-PL" sz="1100" dirty="0" err="1"/>
              <a:t>kpc</a:t>
            </a:r>
            <a:r>
              <a:rPr lang="pl-PL" sz="1100" dirty="0"/>
              <a:t>, „kurator sądowy jest uprawniony do odebrania osoby podlegającej władzy rodzicielskiej lub pozostającej pod opieką od każdej osoby, u której ona się znajduje”, a więc także, jeżeli sytuacja tego wymaga, z jednostki systemu oświaty. Zgodnie z Ustawą o kuratorach sądowych (Dz. U. z 2023 r., poz. 1095 ze zm.) kurator sądowy ma prawo zażądać pomocy w realizacji orzeczenia sądu o przymusowym odebraniu dziecka m.in. od jednostek systemu oświaty. Celem wydanego orzeczenia jest zabezpieczenie dobra dziecka rozumianego jako zapewnienie mu możliwości optymalnego rozwoju we wszystkich jego obszarach (biologicznym, fizycznym, emocjonalnym, poznawczym, seksualnym i społecznym) oraz jako dbanie o zabezpieczenie jego praw i godności. </a:t>
            </a:r>
          </a:p>
          <a:p>
            <a:pPr algn="just"/>
            <a:r>
              <a:rPr lang="pl-PL" sz="1100" dirty="0"/>
              <a:t>Dobro dziecka jest więc czymś innym niż jego sytuacyjnie uwarunkowane reakcje na nowe dla niego lub trudne zdarzenia. Czynność przymusowego odebrania dziecka w celu przekazania go osobie uprawnionej ma na ogół trudny przebieg, wymagający bardzo dobrego przygotowania ze strony kuratora sądowego oraz osób, od których zażądał pomocy w realizacji czynności. Do przymusowego odebrania dziecka dochodzi zarówno w trybie nagłym, kiedy zachodzi potrzeba natychmiastowego zabezpieczenia dziecka oraz wtedy, kiedy dotychczasowy opiekun nie podporządkował się orzeczeniu sądu, na podstawie którego został zobowiązany do wydania dziecka. Dopiero wtedy sąd – na wniosek osoby uprawnionej – zleca kuratorowi sądowemu przymusowe odebranie dziecka. </a:t>
            </a:r>
          </a:p>
        </p:txBody>
      </p:sp>
    </p:spTree>
    <p:extLst>
      <p:ext uri="{BB962C8B-B14F-4D97-AF65-F5344CB8AC3E}">
        <p14:creationId xmlns:p14="http://schemas.microsoft.com/office/powerpoint/2010/main" val="40492569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87400" y="609600"/>
            <a:ext cx="8486602" cy="465667"/>
          </a:xfrm>
        </p:spPr>
        <p:txBody>
          <a:bodyPr>
            <a:normAutofit fontScale="90000"/>
          </a:bodyPr>
          <a:lstStyle/>
          <a:p>
            <a:endParaRPr lang="pl-PL" dirty="0"/>
          </a:p>
        </p:txBody>
      </p:sp>
      <p:sp>
        <p:nvSpPr>
          <p:cNvPr id="3" name="Symbol zastępczy zawartości 2"/>
          <p:cNvSpPr>
            <a:spLocks noGrp="1"/>
          </p:cNvSpPr>
          <p:nvPr>
            <p:ph idx="1"/>
          </p:nvPr>
        </p:nvSpPr>
        <p:spPr>
          <a:xfrm>
            <a:off x="338667" y="2006600"/>
            <a:ext cx="8935335" cy="4034762"/>
          </a:xfrm>
        </p:spPr>
        <p:txBody>
          <a:bodyPr>
            <a:normAutofit lnSpcReduction="10000"/>
          </a:bodyPr>
          <a:lstStyle/>
          <a:p>
            <a:pPr lvl="0" algn="just">
              <a:buClr>
                <a:srgbClr val="5FCBEF"/>
              </a:buClr>
            </a:pPr>
            <a:r>
              <a:rPr lang="pl-PL" sz="1100" dirty="0">
                <a:solidFill>
                  <a:prstClr val="black">
                    <a:lumMod val="75000"/>
                    <a:lumOff val="25000"/>
                  </a:prstClr>
                </a:solidFill>
              </a:rPr>
              <a:t>Realizacja orzeczenia sądu o odebraniu dziecka przez kuratora sądowego w czasie, gdy przebywa ono w jednostce systemu oświaty, w sposób zrozumiały wzbudza niepokój Ministerstwa Edukacji Narodowej jako sytuacja będąca potencjalnie źródłem stresu nie tylko dla dziecka objętego orzeczeniem, ale także innych zaangażowanych w to osób oraz dzieci i młodzieży mogących być świadkami tych wydarzeń. Niewątpliwie orzeczenie sądu o przymusowym odebraniu dziecka oraz wynikające z niego działania podejmowane przez kuratora sądowego mogą spotkać się z oporem ze strony jego dotychczasowych opiekunów. </a:t>
            </a:r>
          </a:p>
          <a:p>
            <a:pPr lvl="0" algn="just">
              <a:buClr>
                <a:srgbClr val="5FCBEF"/>
              </a:buClr>
            </a:pPr>
            <a:r>
              <a:rPr lang="pl-PL" sz="1100" dirty="0">
                <a:solidFill>
                  <a:prstClr val="black">
                    <a:lumMod val="75000"/>
                    <a:lumOff val="25000"/>
                  </a:prstClr>
                </a:solidFill>
              </a:rPr>
              <a:t>W sytuacji silnego stresu, jakiego doświadczają, i niejednokrotnie długotrwałej, przeciągającej się sytuacji trudnej, a czasami także z powodu zakłóceń funkcjonowania, opiekunowie mogą mieć ograniczoną zdolność do elastycznego reagowania, nasiloną tendencję do spostrzegania sytuacji w sposób jednowymiarowy, lokowania wyłącznej odpowiedzialności za wydarzenia w otoczeniu, a także do utożsamiania swoich potrzeb z potrzebami dziecka. Wówczas w niewystarczającym zakresie mogą respektować jego emocje i potrzeby, w efekcie traktując dziecko instrumentalnie w dążeniu do osiągnięcia pożądanego przez siebie rezultatu. Mogą również próbować angażować inne obecne w pobliżu osoby do opowiedzenia się po ich stronie, a także podejmować działania zmierzające wprost do nasilenia negatywnych reakcji emocjonalnych u dziecka z nadzieją, iż jego płacz i opór będą stanowiły wystarczającą podstawę do tego, by kurator sądowy wstrzymał się od czynności. </a:t>
            </a:r>
          </a:p>
          <a:p>
            <a:pPr lvl="0" algn="just">
              <a:buClr>
                <a:srgbClr val="5FCBEF"/>
              </a:buClr>
            </a:pPr>
            <a:r>
              <a:rPr lang="pl-PL" sz="1100" dirty="0">
                <a:solidFill>
                  <a:prstClr val="black">
                    <a:lumMod val="75000"/>
                    <a:lumOff val="25000"/>
                  </a:prstClr>
                </a:solidFill>
              </a:rPr>
              <a:t>Należy podkreślić, że silne emocje ujawniane przez dziecko w toku realizowanych czynności nie oznaczają, że jego dotychczasowe środowisko opiekuńczo-wychowawcze funkcjonowało prawidłowo. Mogą być rezultatem przeżywanych przez nie obaw związanych z nową, nieznaną mu sytuacją, jego właściwości </a:t>
            </a:r>
            <a:r>
              <a:rPr lang="pl-PL" sz="1100" dirty="0" err="1">
                <a:solidFill>
                  <a:prstClr val="black">
                    <a:lumMod val="75000"/>
                    <a:lumOff val="25000"/>
                  </a:prstClr>
                </a:solidFill>
              </a:rPr>
              <a:t>temperamentalnych</a:t>
            </a:r>
            <a:r>
              <a:rPr lang="pl-PL" sz="1100" dirty="0">
                <a:solidFill>
                  <a:prstClr val="black">
                    <a:lumMod val="75000"/>
                    <a:lumOff val="25000"/>
                  </a:prstClr>
                </a:solidFill>
              </a:rPr>
              <a:t> lub wyzwań rozwojowych, skutkiem indukowania mu lęku przez aktualnych opiekunów, bądź efektem przeszłych, negatywnych doświadczeń wynikających z nieudanych prób przekazania go pod opiekę osobie uprawnionej. Reakcje emocjonalne dziecka będące odpowiedzią na bieżącą, trudną i nową dla niego sytuację nie muszą oznaczać (i niejednokrotnie nie oznaczają), iż nie ma ono pozytywnej więzi emocjonalnej z osobą, której ma ono zostać przekazane pod opiekę. Silne emocje ujawniane w takich sytuacjach mogą stanowić efekt lęku wywołanego przez celowe eskalowanie sytuacji przez bieżącego opiekuna bądź bardziej długotrwałego indukowania dziecku niechęci do drugiego opiekuna. Oczywiście nie oznacza to także, iż dziecko nie jest silnie związane emocjonalnie z osobą, od której jest odbierane, jednak należy pamiętać, iż siła przywiązania nie jest jednoznaczna z jakością i prawidłowością tej relacji. </a:t>
            </a:r>
            <a:endParaRPr lang="pl-PL" sz="600" dirty="0">
              <a:solidFill>
                <a:prstClr val="black">
                  <a:lumMod val="75000"/>
                  <a:lumOff val="25000"/>
                </a:prstClr>
              </a:solidFill>
            </a:endParaRPr>
          </a:p>
          <a:p>
            <a:pPr lvl="0">
              <a:buClr>
                <a:srgbClr val="5FCBEF"/>
              </a:buClr>
            </a:pPr>
            <a:endParaRPr lang="pl-PL" dirty="0"/>
          </a:p>
        </p:txBody>
      </p:sp>
    </p:spTree>
    <p:extLst>
      <p:ext uri="{BB962C8B-B14F-4D97-AF65-F5344CB8AC3E}">
        <p14:creationId xmlns:p14="http://schemas.microsoft.com/office/powerpoint/2010/main" val="379374503"/>
      </p:ext>
    </p:extLst>
  </p:cSld>
  <p:clrMapOvr>
    <a:masterClrMapping/>
  </p:clrMapOvr>
</p:sld>
</file>

<file path=ppt/theme/theme1.xml><?xml version="1.0" encoding="utf-8"?>
<a:theme xmlns:a="http://schemas.openxmlformats.org/drawingml/2006/main" name="Faseta">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
  <TotalTime>76</TotalTime>
  <Words>2006</Words>
  <Application>Microsoft Office PowerPoint</Application>
  <PresentationFormat>Panoramiczny</PresentationFormat>
  <Paragraphs>81</Paragraphs>
  <Slides>13</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13</vt:i4>
      </vt:variant>
    </vt:vector>
  </HeadingPairs>
  <TitlesOfParts>
    <vt:vector size="19" baseType="lpstr">
      <vt:lpstr>Arial</vt:lpstr>
      <vt:lpstr>Calibri</vt:lpstr>
      <vt:lpstr>Times New Roman</vt:lpstr>
      <vt:lpstr>Trebuchet MS</vt:lpstr>
      <vt:lpstr>Wingdings 3</vt:lpstr>
      <vt:lpstr>Faseta</vt:lpstr>
      <vt:lpstr>Współpraca instytucjonalna placówek oświatowych  i wymiaru sprawiedliwości</vt:lpstr>
      <vt:lpstr>   Akty prawne</vt:lpstr>
      <vt:lpstr>Prezentacja programu PowerPoint</vt:lpstr>
      <vt:lpstr>Art.  4 ustawy o wspieraniu i resocjalizacji nieletnich   [Obowiązek przeciwdziałania demoralizacji nieletniego; obowiązek zawiadomienia o demoralizacji nieletniego oraz o dopuszczeniu się przez niego czynu karalnego; stosowanie środków oddziaływania wychowawczego przez dyrektora szkoły lub przez organ uprawniony do przeprowadzenia czynności wyjaśniających]</vt:lpstr>
      <vt:lpstr>Prezentacja programu PowerPoint</vt:lpstr>
      <vt:lpstr>Prezentacja programu PowerPoint</vt:lpstr>
      <vt:lpstr>Pamiętaj!</vt:lpstr>
      <vt:lpstr>Stanowisko Sekcji Psychologii Sądowej Polskiego Towarzystwa Psychologicznego w sprawie realizowania w jednostkach systemu oświaty procedury przymusowego odebrania dziecka podlegającego władzy rodzicielskiej lub pozostającego pod opieką.</vt:lpstr>
      <vt:lpstr>Prezentacja programu PowerPoint</vt:lpstr>
      <vt:lpstr>   </vt:lpstr>
      <vt:lpstr>Prezentacja programu PowerPoint</vt:lpstr>
      <vt:lpstr>Prezentacja programu PowerPoint</vt:lpstr>
      <vt:lpstr>Dziękuję za uwagę!</vt:lpstr>
    </vt:vector>
  </TitlesOfParts>
  <Company>SRLS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Współpraca instytucjonalna placówek oświatowych  i wymiaru sprawiedliwości</dc:title>
  <dc:creator>Golinia Magdalena</dc:creator>
  <cp:lastModifiedBy>AP</cp:lastModifiedBy>
  <cp:revision>10</cp:revision>
  <dcterms:created xsi:type="dcterms:W3CDTF">2025-05-26T19:12:17Z</dcterms:created>
  <dcterms:modified xsi:type="dcterms:W3CDTF">2025-06-11T06:29:31Z</dcterms:modified>
</cp:coreProperties>
</file>