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630" r:id="rId3"/>
    <p:sldId id="647" r:id="rId4"/>
    <p:sldId id="645" r:id="rId5"/>
    <p:sldId id="646" r:id="rId6"/>
    <p:sldId id="637" r:id="rId7"/>
    <p:sldId id="636" r:id="rId8"/>
    <p:sldId id="259" r:id="rId9"/>
    <p:sldId id="458" r:id="rId10"/>
    <p:sldId id="661" r:id="rId11"/>
    <p:sldId id="662" r:id="rId12"/>
    <p:sldId id="664" r:id="rId13"/>
    <p:sldId id="264" r:id="rId14"/>
    <p:sldId id="277" r:id="rId15"/>
    <p:sldId id="279" r:id="rId16"/>
    <p:sldId id="280" r:id="rId17"/>
    <p:sldId id="587" r:id="rId18"/>
    <p:sldId id="638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8" d="100"/>
          <a:sy n="98" d="100"/>
        </p:scale>
        <p:origin x="72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0BBFC8-BD02-4625-BA47-F70A628C80B2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66557981-017A-489D-A6E2-258EAEA52AE4}">
      <dgm:prSet/>
      <dgm:spPr/>
      <dgm:t>
        <a:bodyPr/>
        <a:lstStyle/>
        <a:p>
          <a:r>
            <a:rPr lang="pl-PL"/>
            <a:t>Do zachowań samobójczych należą zarówno samobójstwa dokonane jak i próby samobójcze.</a:t>
          </a:r>
          <a:endParaRPr lang="en-US"/>
        </a:p>
      </dgm:t>
    </dgm:pt>
    <dgm:pt modelId="{AD17484E-0448-433E-AEF1-92EC4749187C}" type="parTrans" cxnId="{C57CA2C1-F5FE-4B17-B7E0-4D5B941CE218}">
      <dgm:prSet/>
      <dgm:spPr/>
      <dgm:t>
        <a:bodyPr/>
        <a:lstStyle/>
        <a:p>
          <a:endParaRPr lang="en-US"/>
        </a:p>
      </dgm:t>
    </dgm:pt>
    <dgm:pt modelId="{3DFBAAD8-4E63-47F2-8A2C-4BD9027D6FB7}" type="sibTrans" cxnId="{C57CA2C1-F5FE-4B17-B7E0-4D5B941CE218}">
      <dgm:prSet/>
      <dgm:spPr/>
      <dgm:t>
        <a:bodyPr/>
        <a:lstStyle/>
        <a:p>
          <a:endParaRPr lang="en-US"/>
        </a:p>
      </dgm:t>
    </dgm:pt>
    <dgm:pt modelId="{FEB21DF3-9AB6-45B9-A3EC-48BB9BF2131C}">
      <dgm:prSet/>
      <dgm:spPr/>
      <dgm:t>
        <a:bodyPr/>
        <a:lstStyle/>
        <a:p>
          <a:r>
            <a:rPr lang="pl-PL" dirty="0"/>
            <a:t>próba „s” jest to takie postępowanie, które pomimo intencji dokonania samobójstwa, nie doprowadza do śmierci,</a:t>
          </a:r>
          <a:endParaRPr lang="en-US" dirty="0"/>
        </a:p>
      </dgm:t>
    </dgm:pt>
    <dgm:pt modelId="{99697C16-35FB-4FFC-8B42-0B25A376F515}" type="parTrans" cxnId="{FF139D30-E69F-4207-8482-3F06D090BBE3}">
      <dgm:prSet/>
      <dgm:spPr/>
      <dgm:t>
        <a:bodyPr/>
        <a:lstStyle/>
        <a:p>
          <a:endParaRPr lang="en-US"/>
        </a:p>
      </dgm:t>
    </dgm:pt>
    <dgm:pt modelId="{F4879382-2770-4769-85F1-F0B1F4D3AD76}" type="sibTrans" cxnId="{FF139D30-E69F-4207-8482-3F06D090BBE3}">
      <dgm:prSet/>
      <dgm:spPr/>
      <dgm:t>
        <a:bodyPr/>
        <a:lstStyle/>
        <a:p>
          <a:endParaRPr lang="en-US"/>
        </a:p>
      </dgm:t>
    </dgm:pt>
    <dgm:pt modelId="{3876575F-819A-47CD-AA75-F06730C92DD0}">
      <dgm:prSet/>
      <dgm:spPr/>
      <dgm:t>
        <a:bodyPr/>
        <a:lstStyle/>
        <a:p>
          <a:r>
            <a:rPr lang="pl-PL"/>
            <a:t>gesty ”s” to plany i działania, które w wyjątkowych sytuacjach mogą doprowadzić do śmierci</a:t>
          </a:r>
          <a:endParaRPr lang="en-US"/>
        </a:p>
      </dgm:t>
    </dgm:pt>
    <dgm:pt modelId="{38036975-FD7C-4387-B580-C14DB07EC6CE}" type="parTrans" cxnId="{1C33542E-A3CF-41C2-BD0D-638943C9F703}">
      <dgm:prSet/>
      <dgm:spPr/>
      <dgm:t>
        <a:bodyPr/>
        <a:lstStyle/>
        <a:p>
          <a:endParaRPr lang="en-US"/>
        </a:p>
      </dgm:t>
    </dgm:pt>
    <dgm:pt modelId="{47CC27DD-9BBA-45C4-BE19-DB0335093BFE}" type="sibTrans" cxnId="{1C33542E-A3CF-41C2-BD0D-638943C9F703}">
      <dgm:prSet/>
      <dgm:spPr/>
      <dgm:t>
        <a:bodyPr/>
        <a:lstStyle/>
        <a:p>
          <a:endParaRPr lang="en-US"/>
        </a:p>
      </dgm:t>
    </dgm:pt>
    <dgm:pt modelId="{D1D5C9D8-2794-44D0-8B27-5E55D8431544}" type="pres">
      <dgm:prSet presAssocID="{6D0BBFC8-BD02-4625-BA47-F70A628C80B2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pl-PL"/>
        </a:p>
      </dgm:t>
    </dgm:pt>
    <dgm:pt modelId="{6A4653ED-FC39-46D5-BC27-2B7553540C18}" type="pres">
      <dgm:prSet presAssocID="{66557981-017A-489D-A6E2-258EAEA52AE4}" presName="thickLine" presStyleLbl="alignNode1" presStyleIdx="0" presStyleCnt="3"/>
      <dgm:spPr/>
    </dgm:pt>
    <dgm:pt modelId="{FD679266-4C4A-4F18-920C-21D2D1C36476}" type="pres">
      <dgm:prSet presAssocID="{66557981-017A-489D-A6E2-258EAEA52AE4}" presName="horz1" presStyleCnt="0"/>
      <dgm:spPr/>
    </dgm:pt>
    <dgm:pt modelId="{E7330518-33C8-4A83-B635-BCAF105EAB26}" type="pres">
      <dgm:prSet presAssocID="{66557981-017A-489D-A6E2-258EAEA52AE4}" presName="tx1" presStyleLbl="revTx" presStyleIdx="0" presStyleCnt="3"/>
      <dgm:spPr/>
      <dgm:t>
        <a:bodyPr/>
        <a:lstStyle/>
        <a:p>
          <a:endParaRPr lang="pl-PL"/>
        </a:p>
      </dgm:t>
    </dgm:pt>
    <dgm:pt modelId="{6575C568-4638-4B4F-94AD-11777FB6BB64}" type="pres">
      <dgm:prSet presAssocID="{66557981-017A-489D-A6E2-258EAEA52AE4}" presName="vert1" presStyleCnt="0"/>
      <dgm:spPr/>
    </dgm:pt>
    <dgm:pt modelId="{662F67D7-10B6-49B8-8D99-3D3C99487E80}" type="pres">
      <dgm:prSet presAssocID="{FEB21DF3-9AB6-45B9-A3EC-48BB9BF2131C}" presName="thickLine" presStyleLbl="alignNode1" presStyleIdx="1" presStyleCnt="3"/>
      <dgm:spPr/>
    </dgm:pt>
    <dgm:pt modelId="{62089A0E-4B6E-487A-8ADF-9F73AB68217A}" type="pres">
      <dgm:prSet presAssocID="{FEB21DF3-9AB6-45B9-A3EC-48BB9BF2131C}" presName="horz1" presStyleCnt="0"/>
      <dgm:spPr/>
    </dgm:pt>
    <dgm:pt modelId="{1F8A9CB8-25EC-41C2-B621-448F7FEA9B0F}" type="pres">
      <dgm:prSet presAssocID="{FEB21DF3-9AB6-45B9-A3EC-48BB9BF2131C}" presName="tx1" presStyleLbl="revTx" presStyleIdx="1" presStyleCnt="3"/>
      <dgm:spPr/>
      <dgm:t>
        <a:bodyPr/>
        <a:lstStyle/>
        <a:p>
          <a:endParaRPr lang="pl-PL"/>
        </a:p>
      </dgm:t>
    </dgm:pt>
    <dgm:pt modelId="{72561744-2AC7-4664-BB13-326B9CF0377F}" type="pres">
      <dgm:prSet presAssocID="{FEB21DF3-9AB6-45B9-A3EC-48BB9BF2131C}" presName="vert1" presStyleCnt="0"/>
      <dgm:spPr/>
    </dgm:pt>
    <dgm:pt modelId="{5B4320CC-BCCB-428E-A4C6-1DA645EA924F}" type="pres">
      <dgm:prSet presAssocID="{3876575F-819A-47CD-AA75-F06730C92DD0}" presName="thickLine" presStyleLbl="alignNode1" presStyleIdx="2" presStyleCnt="3"/>
      <dgm:spPr/>
    </dgm:pt>
    <dgm:pt modelId="{9899419C-24F3-4BCC-9684-183748E99017}" type="pres">
      <dgm:prSet presAssocID="{3876575F-819A-47CD-AA75-F06730C92DD0}" presName="horz1" presStyleCnt="0"/>
      <dgm:spPr/>
    </dgm:pt>
    <dgm:pt modelId="{008841D1-52E3-428A-9D4B-7F26C6BD992B}" type="pres">
      <dgm:prSet presAssocID="{3876575F-819A-47CD-AA75-F06730C92DD0}" presName="tx1" presStyleLbl="revTx" presStyleIdx="2" presStyleCnt="3"/>
      <dgm:spPr/>
      <dgm:t>
        <a:bodyPr/>
        <a:lstStyle/>
        <a:p>
          <a:endParaRPr lang="pl-PL"/>
        </a:p>
      </dgm:t>
    </dgm:pt>
    <dgm:pt modelId="{98B96BC2-41FE-4647-811D-00AE8F94C5F8}" type="pres">
      <dgm:prSet presAssocID="{3876575F-819A-47CD-AA75-F06730C92DD0}" presName="vert1" presStyleCnt="0"/>
      <dgm:spPr/>
    </dgm:pt>
  </dgm:ptLst>
  <dgm:cxnLst>
    <dgm:cxn modelId="{FF139D30-E69F-4207-8482-3F06D090BBE3}" srcId="{6D0BBFC8-BD02-4625-BA47-F70A628C80B2}" destId="{FEB21DF3-9AB6-45B9-A3EC-48BB9BF2131C}" srcOrd="1" destOrd="0" parTransId="{99697C16-35FB-4FFC-8B42-0B25A376F515}" sibTransId="{F4879382-2770-4769-85F1-F0B1F4D3AD76}"/>
    <dgm:cxn modelId="{0B2E5758-3BA0-4B22-B2DB-672895DEBF41}" type="presOf" srcId="{FEB21DF3-9AB6-45B9-A3EC-48BB9BF2131C}" destId="{1F8A9CB8-25EC-41C2-B621-448F7FEA9B0F}" srcOrd="0" destOrd="0" presId="urn:microsoft.com/office/officeart/2008/layout/LinedList"/>
    <dgm:cxn modelId="{E3AF5485-4007-4702-8EDD-B1730FFC5C99}" type="presOf" srcId="{66557981-017A-489D-A6E2-258EAEA52AE4}" destId="{E7330518-33C8-4A83-B635-BCAF105EAB26}" srcOrd="0" destOrd="0" presId="urn:microsoft.com/office/officeart/2008/layout/LinedList"/>
    <dgm:cxn modelId="{3F179733-F0AB-41D4-ACF6-34D5F7CB21EE}" type="presOf" srcId="{3876575F-819A-47CD-AA75-F06730C92DD0}" destId="{008841D1-52E3-428A-9D4B-7F26C6BD992B}" srcOrd="0" destOrd="0" presId="urn:microsoft.com/office/officeart/2008/layout/LinedList"/>
    <dgm:cxn modelId="{11C83DDA-29FE-4849-B91C-790AD4662116}" type="presOf" srcId="{6D0BBFC8-BD02-4625-BA47-F70A628C80B2}" destId="{D1D5C9D8-2794-44D0-8B27-5E55D8431544}" srcOrd="0" destOrd="0" presId="urn:microsoft.com/office/officeart/2008/layout/LinedList"/>
    <dgm:cxn modelId="{1C33542E-A3CF-41C2-BD0D-638943C9F703}" srcId="{6D0BBFC8-BD02-4625-BA47-F70A628C80B2}" destId="{3876575F-819A-47CD-AA75-F06730C92DD0}" srcOrd="2" destOrd="0" parTransId="{38036975-FD7C-4387-B580-C14DB07EC6CE}" sibTransId="{47CC27DD-9BBA-45C4-BE19-DB0335093BFE}"/>
    <dgm:cxn modelId="{C57CA2C1-F5FE-4B17-B7E0-4D5B941CE218}" srcId="{6D0BBFC8-BD02-4625-BA47-F70A628C80B2}" destId="{66557981-017A-489D-A6E2-258EAEA52AE4}" srcOrd="0" destOrd="0" parTransId="{AD17484E-0448-433E-AEF1-92EC4749187C}" sibTransId="{3DFBAAD8-4E63-47F2-8A2C-4BD9027D6FB7}"/>
    <dgm:cxn modelId="{E5E16009-B576-417C-BDB5-546ACA65D749}" type="presParOf" srcId="{D1D5C9D8-2794-44D0-8B27-5E55D8431544}" destId="{6A4653ED-FC39-46D5-BC27-2B7553540C18}" srcOrd="0" destOrd="0" presId="urn:microsoft.com/office/officeart/2008/layout/LinedList"/>
    <dgm:cxn modelId="{B1D3D02D-CDBE-4620-9EE5-C2311894790E}" type="presParOf" srcId="{D1D5C9D8-2794-44D0-8B27-5E55D8431544}" destId="{FD679266-4C4A-4F18-920C-21D2D1C36476}" srcOrd="1" destOrd="0" presId="urn:microsoft.com/office/officeart/2008/layout/LinedList"/>
    <dgm:cxn modelId="{2A721657-A5C0-40BF-A4F6-3BAFDD744DE4}" type="presParOf" srcId="{FD679266-4C4A-4F18-920C-21D2D1C36476}" destId="{E7330518-33C8-4A83-B635-BCAF105EAB26}" srcOrd="0" destOrd="0" presId="urn:microsoft.com/office/officeart/2008/layout/LinedList"/>
    <dgm:cxn modelId="{89D93DEF-0214-44E1-A414-C0FBFC1F2C8A}" type="presParOf" srcId="{FD679266-4C4A-4F18-920C-21D2D1C36476}" destId="{6575C568-4638-4B4F-94AD-11777FB6BB64}" srcOrd="1" destOrd="0" presId="urn:microsoft.com/office/officeart/2008/layout/LinedList"/>
    <dgm:cxn modelId="{E698356F-FBD6-45C0-B07D-E848226B0137}" type="presParOf" srcId="{D1D5C9D8-2794-44D0-8B27-5E55D8431544}" destId="{662F67D7-10B6-49B8-8D99-3D3C99487E80}" srcOrd="2" destOrd="0" presId="urn:microsoft.com/office/officeart/2008/layout/LinedList"/>
    <dgm:cxn modelId="{90A7472C-C183-476F-873A-8FB7FF4C4888}" type="presParOf" srcId="{D1D5C9D8-2794-44D0-8B27-5E55D8431544}" destId="{62089A0E-4B6E-487A-8ADF-9F73AB68217A}" srcOrd="3" destOrd="0" presId="urn:microsoft.com/office/officeart/2008/layout/LinedList"/>
    <dgm:cxn modelId="{C631E8F5-54D7-44C1-9DBC-F1F09DC09560}" type="presParOf" srcId="{62089A0E-4B6E-487A-8ADF-9F73AB68217A}" destId="{1F8A9CB8-25EC-41C2-B621-448F7FEA9B0F}" srcOrd="0" destOrd="0" presId="urn:microsoft.com/office/officeart/2008/layout/LinedList"/>
    <dgm:cxn modelId="{E4B7D0C9-A1CA-4929-B33E-E11E144950CB}" type="presParOf" srcId="{62089A0E-4B6E-487A-8ADF-9F73AB68217A}" destId="{72561744-2AC7-4664-BB13-326B9CF0377F}" srcOrd="1" destOrd="0" presId="urn:microsoft.com/office/officeart/2008/layout/LinedList"/>
    <dgm:cxn modelId="{DEB1C3BA-8B0D-4F8B-ADE4-62400045E9E1}" type="presParOf" srcId="{D1D5C9D8-2794-44D0-8B27-5E55D8431544}" destId="{5B4320CC-BCCB-428E-A4C6-1DA645EA924F}" srcOrd="4" destOrd="0" presId="urn:microsoft.com/office/officeart/2008/layout/LinedList"/>
    <dgm:cxn modelId="{DB2C9918-6BD2-487C-ACE6-9D8FA970F473}" type="presParOf" srcId="{D1D5C9D8-2794-44D0-8B27-5E55D8431544}" destId="{9899419C-24F3-4BCC-9684-183748E99017}" srcOrd="5" destOrd="0" presId="urn:microsoft.com/office/officeart/2008/layout/LinedList"/>
    <dgm:cxn modelId="{8AF74333-864E-4860-BFDF-60E2EB234DC3}" type="presParOf" srcId="{9899419C-24F3-4BCC-9684-183748E99017}" destId="{008841D1-52E3-428A-9D4B-7F26C6BD992B}" srcOrd="0" destOrd="0" presId="urn:microsoft.com/office/officeart/2008/layout/LinedList"/>
    <dgm:cxn modelId="{F94F151F-FAA3-4269-BA1D-146602F7B201}" type="presParOf" srcId="{9899419C-24F3-4BCC-9684-183748E99017}" destId="{98B96BC2-41FE-4647-811D-00AE8F94C5F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4653ED-FC39-46D5-BC27-2B7553540C18}">
      <dsp:nvSpPr>
        <dsp:cNvPr id="0" name=""/>
        <dsp:cNvSpPr/>
      </dsp:nvSpPr>
      <dsp:spPr>
        <a:xfrm>
          <a:off x="0" y="2583"/>
          <a:ext cx="649287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330518-33C8-4A83-B635-BCAF105EAB26}">
      <dsp:nvSpPr>
        <dsp:cNvPr id="0" name=""/>
        <dsp:cNvSpPr/>
      </dsp:nvSpPr>
      <dsp:spPr>
        <a:xfrm>
          <a:off x="0" y="2583"/>
          <a:ext cx="6492875" cy="17621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900" kern="1200"/>
            <a:t>Do zachowań samobójczych należą zarówno samobójstwa dokonane jak i próby samobójcze.</a:t>
          </a:r>
          <a:endParaRPr lang="en-US" sz="2900" kern="1200"/>
        </a:p>
      </dsp:txBody>
      <dsp:txXfrm>
        <a:off x="0" y="2583"/>
        <a:ext cx="6492875" cy="1762107"/>
      </dsp:txXfrm>
    </dsp:sp>
    <dsp:sp modelId="{662F67D7-10B6-49B8-8D99-3D3C99487E80}">
      <dsp:nvSpPr>
        <dsp:cNvPr id="0" name=""/>
        <dsp:cNvSpPr/>
      </dsp:nvSpPr>
      <dsp:spPr>
        <a:xfrm>
          <a:off x="0" y="1764690"/>
          <a:ext cx="6492875" cy="0"/>
        </a:xfrm>
        <a:prstGeom prst="line">
          <a:avLst/>
        </a:prstGeom>
        <a:solidFill>
          <a:schemeClr val="accent2">
            <a:hueOff val="-82827"/>
            <a:satOff val="-27168"/>
            <a:lumOff val="-9901"/>
            <a:alphaOff val="0"/>
          </a:schemeClr>
        </a:solidFill>
        <a:ln w="34925" cap="flat" cmpd="sng" algn="in">
          <a:solidFill>
            <a:schemeClr val="accent2">
              <a:hueOff val="-82827"/>
              <a:satOff val="-27168"/>
              <a:lumOff val="-990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8A9CB8-25EC-41C2-B621-448F7FEA9B0F}">
      <dsp:nvSpPr>
        <dsp:cNvPr id="0" name=""/>
        <dsp:cNvSpPr/>
      </dsp:nvSpPr>
      <dsp:spPr>
        <a:xfrm>
          <a:off x="0" y="1764690"/>
          <a:ext cx="6492875" cy="17621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900" kern="1200" dirty="0"/>
            <a:t>próba „s” jest to takie postępowanie, które pomimo intencji dokonania samobójstwa, nie doprowadza do śmierci,</a:t>
          </a:r>
          <a:endParaRPr lang="en-US" sz="2900" kern="1200" dirty="0"/>
        </a:p>
      </dsp:txBody>
      <dsp:txXfrm>
        <a:off x="0" y="1764690"/>
        <a:ext cx="6492875" cy="1762107"/>
      </dsp:txXfrm>
    </dsp:sp>
    <dsp:sp modelId="{5B4320CC-BCCB-428E-A4C6-1DA645EA924F}">
      <dsp:nvSpPr>
        <dsp:cNvPr id="0" name=""/>
        <dsp:cNvSpPr/>
      </dsp:nvSpPr>
      <dsp:spPr>
        <a:xfrm>
          <a:off x="0" y="3526798"/>
          <a:ext cx="6492875" cy="0"/>
        </a:xfrm>
        <a:prstGeom prst="line">
          <a:avLst/>
        </a:prstGeom>
        <a:solidFill>
          <a:schemeClr val="accent2">
            <a:hueOff val="-165654"/>
            <a:satOff val="-54335"/>
            <a:lumOff val="-19803"/>
            <a:alphaOff val="0"/>
          </a:schemeClr>
        </a:solidFill>
        <a:ln w="34925" cap="flat" cmpd="sng" algn="in">
          <a:solidFill>
            <a:schemeClr val="accent2">
              <a:hueOff val="-165654"/>
              <a:satOff val="-54335"/>
              <a:lumOff val="-1980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8841D1-52E3-428A-9D4B-7F26C6BD992B}">
      <dsp:nvSpPr>
        <dsp:cNvPr id="0" name=""/>
        <dsp:cNvSpPr/>
      </dsp:nvSpPr>
      <dsp:spPr>
        <a:xfrm>
          <a:off x="0" y="3526798"/>
          <a:ext cx="6492875" cy="17621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900" kern="1200"/>
            <a:t>gesty ”s” to plany i działania, które w wyjątkowych sytuacjach mogą doprowadzić do śmierci</a:t>
          </a:r>
          <a:endParaRPr lang="en-US" sz="2900" kern="1200"/>
        </a:p>
      </dsp:txBody>
      <dsp:txXfrm>
        <a:off x="0" y="3526798"/>
        <a:ext cx="6492875" cy="17621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167859EA-ED45-41E3-87FB-E474A905213E}" type="datetimeFigureOut">
              <a:rPr lang="pl-PL" smtClean="0"/>
              <a:t>2025-06-11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DF4EFA63-6BAB-4384-A6B8-921F892E50E0}" type="slidenum">
              <a:rPr lang="pl-PL" smtClean="0"/>
              <a:t>‹#›</a:t>
            </a:fld>
            <a:endParaRPr lang="pl-PL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4739558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859EA-ED45-41E3-87FB-E474A905213E}" type="datetimeFigureOut">
              <a:rPr lang="pl-PL" smtClean="0"/>
              <a:t>2025-06-11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EFA63-6BAB-4384-A6B8-921F892E50E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22161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859EA-ED45-41E3-87FB-E474A905213E}" type="datetimeFigureOut">
              <a:rPr lang="pl-PL" smtClean="0"/>
              <a:t>2025-06-11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EFA63-6BAB-4384-A6B8-921F892E50E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6987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859EA-ED45-41E3-87FB-E474A905213E}" type="datetimeFigureOut">
              <a:rPr lang="pl-PL" smtClean="0"/>
              <a:t>2025-06-11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EFA63-6BAB-4384-A6B8-921F892E50E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49876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67859EA-ED45-41E3-87FB-E474A905213E}" type="datetimeFigureOut">
              <a:rPr lang="pl-PL" smtClean="0"/>
              <a:t>2025-06-11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F4EFA63-6BAB-4384-A6B8-921F892E50E0}" type="slidenum">
              <a:rPr lang="pl-PL" smtClean="0"/>
              <a:t>‹#›</a:t>
            </a:fld>
            <a:endParaRPr lang="pl-PL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762401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859EA-ED45-41E3-87FB-E474A905213E}" type="datetimeFigureOut">
              <a:rPr lang="pl-PL" smtClean="0"/>
              <a:t>2025-06-11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EFA63-6BAB-4384-A6B8-921F892E50E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67300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859EA-ED45-41E3-87FB-E474A905213E}" type="datetimeFigureOut">
              <a:rPr lang="pl-PL" smtClean="0"/>
              <a:t>2025-06-11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EFA63-6BAB-4384-A6B8-921F892E50E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37108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859EA-ED45-41E3-87FB-E474A905213E}" type="datetimeFigureOut">
              <a:rPr lang="pl-PL" smtClean="0"/>
              <a:t>2025-06-11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EFA63-6BAB-4384-A6B8-921F892E50E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36903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859EA-ED45-41E3-87FB-E474A905213E}" type="datetimeFigureOut">
              <a:rPr lang="pl-PL" smtClean="0"/>
              <a:t>2025-06-11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EFA63-6BAB-4384-A6B8-921F892E50E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00031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67859EA-ED45-41E3-87FB-E474A905213E}" type="datetimeFigureOut">
              <a:rPr lang="pl-PL" smtClean="0"/>
              <a:t>2025-06-11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F4EFA63-6BAB-4384-A6B8-921F892E50E0}" type="slidenum">
              <a:rPr lang="pl-PL" smtClean="0"/>
              <a:t>‹#›</a:t>
            </a:fld>
            <a:endParaRPr lang="pl-PL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55726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67859EA-ED45-41E3-87FB-E474A905213E}" type="datetimeFigureOut">
              <a:rPr lang="pl-PL" smtClean="0"/>
              <a:t>2025-06-11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F4EFA63-6BAB-4384-A6B8-921F892E50E0}" type="slidenum">
              <a:rPr lang="pl-PL" smtClean="0"/>
              <a:t>‹#›</a:t>
            </a:fld>
            <a:endParaRPr lang="pl-PL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1890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167859EA-ED45-41E3-87FB-E474A905213E}" type="datetimeFigureOut">
              <a:rPr lang="pl-PL" smtClean="0"/>
              <a:t>2025-06-11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DF4EFA63-6BAB-4384-A6B8-921F892E50E0}" type="slidenum">
              <a:rPr lang="pl-PL" smtClean="0"/>
              <a:t>‹#›</a:t>
            </a:fld>
            <a:endParaRPr lang="pl-PL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74345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4E3055-E35C-ABCF-6217-8C4BA4DFF8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6261" y="1812442"/>
            <a:ext cx="6251110" cy="2967375"/>
          </a:xfrm>
        </p:spPr>
        <p:txBody>
          <a:bodyPr anchor="b">
            <a:noAutofit/>
          </a:bodyPr>
          <a:lstStyle/>
          <a:p>
            <a:pPr algn="l"/>
            <a:r>
              <a:rPr lang="pl-PL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Jak należy rozumieć zachowania agresywne                          i autoagresywne występujące u dzieci           i młodzieży? 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EAABA1E0-7F8F-3D0C-6A61-275FB9271E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30952" y="4958126"/>
            <a:ext cx="6251111" cy="742237"/>
          </a:xfrm>
        </p:spPr>
        <p:txBody>
          <a:bodyPr>
            <a:normAutofit/>
          </a:bodyPr>
          <a:lstStyle/>
          <a:p>
            <a:pPr algn="l"/>
            <a:r>
              <a:rPr lang="pl-PL" sz="2800" dirty="0"/>
              <a:t>Dr n. med. Aleksandra Lewandowska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B1AB5E0E-6C4C-1BF3-71BB-64591725E9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3554" y="1593272"/>
            <a:ext cx="3186545" cy="318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2558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6D90C46-DD1A-06D3-E7F0-D8AAD5163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7090" y="340200"/>
            <a:ext cx="8813315" cy="804778"/>
          </a:xfrm>
        </p:spPr>
        <p:txBody>
          <a:bodyPr>
            <a:normAutofit/>
          </a:bodyPr>
          <a:lstStyle/>
          <a:p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Zachowania samobójcze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534DC16-06BC-7322-920A-CEBD04CCC6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8968" y="1363131"/>
            <a:ext cx="8217737" cy="5494869"/>
          </a:xfrm>
        </p:spPr>
        <p:txBody>
          <a:bodyPr>
            <a:normAutofit/>
          </a:bodyPr>
          <a:lstStyle/>
          <a:p>
            <a:r>
              <a:rPr lang="pl-PL" b="1" dirty="0"/>
              <a:t>W samym 2022 roku  próbę samobójczą podjęło 1936 dzieci i nastolatków do 19. roku życia, w tym 85 dzieci młodszych niż 13 lat.  Porównanie z latami poprzednimi – to wzrost o niemal 40 proc. w stosunku do 2021 roku. Względem 2020 roku liczba prób samobójczych była 2,5-krotnie wyższa.</a:t>
            </a:r>
          </a:p>
          <a:p>
            <a:pPr marL="0" indent="0">
              <a:buNone/>
            </a:pPr>
            <a:r>
              <a:rPr lang="pl-PL" b="1" u="sng" dirty="0"/>
              <a:t>Samobójstwa wśród dzieci</a:t>
            </a:r>
            <a:r>
              <a:rPr lang="pl-PL" b="1" dirty="0"/>
              <a:t>. </a:t>
            </a:r>
          </a:p>
          <a:p>
            <a:r>
              <a:rPr lang="pl-PL" b="1" dirty="0"/>
              <a:t>Nagły wzrost jeśli chodzi o dzieci w wieku od 7 do 12 lat. </a:t>
            </a:r>
          </a:p>
          <a:p>
            <a:r>
              <a:rPr lang="pl-PL" b="1" dirty="0"/>
              <a:t>Kolejna grupa wiekowa to dzieci i młodzież poniżej 19 r.ż. W 2020 roku życie odebrało sobie 106 osób, w 2021 roku – 125 osób, a w 2022 roku liczba ta sięgnęła 150 osób. </a:t>
            </a:r>
          </a:p>
          <a:p>
            <a:r>
              <a:rPr lang="pl-PL" b="1" dirty="0"/>
              <a:t>W 2023 roku wśród 1093 prób samobójczych dzieci i nastolatków 145 z nich zakończyło się śmiercią.</a:t>
            </a:r>
          </a:p>
          <a:p>
            <a:r>
              <a:rPr lang="pl-PL" sz="26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Porównując rok 2023 i 2024 widzimy duży spadek liczby samobójstw na poziomie 12,4%. Liczba prób samobójczych 2054, samobójstw 127.</a:t>
            </a:r>
            <a:endParaRPr lang="pl-PL" sz="2600" b="1" u="sng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D287438D-06F0-5098-F5DB-967ACDF6C2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885" r="21147"/>
          <a:stretch/>
        </p:blipFill>
        <p:spPr>
          <a:xfrm>
            <a:off x="9316705" y="2412599"/>
            <a:ext cx="2472524" cy="2737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438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7C7F3B8-AE83-7FB3-6512-1F17406B2B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3">
            <a:extLst>
              <a:ext uri="{FF2B5EF4-FFF2-40B4-BE49-F238E27FC236}">
                <a16:creationId xmlns:a16="http://schemas.microsoft.com/office/drawing/2014/main" id="{AA6EC888-B85F-410F-B430-06583E94BE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485DA84-CB73-4E5E-9864-2460CE2805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D49185E-361A-421B-8F2D-11C7FFC686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6576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4B85BAA-C37F-44B4-B427-B4F10EBB418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26240" y="-4668"/>
            <a:ext cx="36576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DC4EE06-D7B4-4FAC-A561-38A1C380232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94325"/>
            <a:ext cx="36576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018D83B-903C-4782-B1BB-A45164A71F6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26240" y="6494325"/>
            <a:ext cx="36576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785589A-A5AC-409A-B2A2-24D871B4CE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0867" y="158782"/>
            <a:ext cx="11870265" cy="65378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Symbol zastępczy zawartości 8">
            <a:extLst>
              <a:ext uri="{FF2B5EF4-FFF2-40B4-BE49-F238E27FC236}">
                <a16:creationId xmlns:a16="http://schemas.microsoft.com/office/drawing/2014/main" id="{70E5D444-67A1-29F0-E0D8-64324225AA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13311" y="480515"/>
            <a:ext cx="7365376" cy="5892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542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107DA96-0EC5-60B3-5B68-EEBF4D2A0F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AA6EC888-B85F-410F-B430-06583E94BE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485DA84-CB73-4E5E-9864-2460CE2805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D49185E-361A-421B-8F2D-11C7FFC686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6576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4B85BAA-C37F-44B4-B427-B4F10EBB418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26240" y="-4668"/>
            <a:ext cx="36576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DC4EE06-D7B4-4FAC-A561-38A1C380232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94325"/>
            <a:ext cx="36576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018D83B-903C-4782-B1BB-A45164A71F6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26240" y="6494325"/>
            <a:ext cx="36576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785589A-A5AC-409A-B2A2-24D871B4CE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0867" y="158782"/>
            <a:ext cx="11870265" cy="65378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D06F85BF-EBCE-4C0C-43D4-DA0FF93214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72127" y="480515"/>
            <a:ext cx="8447745" cy="5892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087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C6D48D5-E48B-E2F4-6B00-2348EB3D6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7345" y="166256"/>
            <a:ext cx="7198682" cy="1312164"/>
          </a:xfrm>
        </p:spPr>
        <p:txBody>
          <a:bodyPr anchor="b">
            <a:normAutofit/>
          </a:bodyPr>
          <a:lstStyle/>
          <a:p>
            <a:r>
              <a:rPr lang="pl-PL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Etiologia </a:t>
            </a:r>
            <a:r>
              <a:rPr lang="pl-PL" sz="3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zachowań</a:t>
            </a:r>
            <a:r>
              <a:rPr lang="pl-PL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samobójczych</a:t>
            </a:r>
            <a:br>
              <a:rPr lang="pl-PL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wśród dzieci i młodzieży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C7E1FE23-0816-955F-0827-E838BF143B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941" r="9917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B69A3FB-44D8-D500-8B3E-69895493FC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3910" y="1970521"/>
            <a:ext cx="6976807" cy="4721223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l-PL" sz="2800" dirty="0"/>
              <a:t>doznanie przemocy fizycznej, psychicznej, seksualnej, a także bycie jej świadkiem,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2800" dirty="0"/>
              <a:t>doświadczenie przemocy rówieśniczej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2800" dirty="0"/>
              <a:t>rozwód rodziców,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2800" dirty="0"/>
              <a:t>konflikty szkolne,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2800" dirty="0"/>
              <a:t>nieplanowana ciąża,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2800" dirty="0"/>
              <a:t>śmierć bliskiej osoby,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2800" dirty="0"/>
              <a:t>poczucie samotności, beznadziejności, </a:t>
            </a:r>
          </a:p>
        </p:txBody>
      </p:sp>
    </p:spTree>
    <p:extLst>
      <p:ext uri="{BB962C8B-B14F-4D97-AF65-F5344CB8AC3E}">
        <p14:creationId xmlns:p14="http://schemas.microsoft.com/office/powerpoint/2010/main" val="4252497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0B9F22B-B6E9-B427-9178-2904BD200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6409" y="184026"/>
            <a:ext cx="10515600" cy="1325563"/>
          </a:xfrm>
        </p:spPr>
        <p:txBody>
          <a:bodyPr>
            <a:normAutofit/>
          </a:bodyPr>
          <a:lstStyle/>
          <a:p>
            <a:r>
              <a:rPr lang="pl-PL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Etiologia </a:t>
            </a:r>
            <a:r>
              <a:rPr lang="pl-PL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zachowań</a:t>
            </a:r>
            <a:r>
              <a:rPr lang="pl-PL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samobójczych</a:t>
            </a:r>
            <a:br>
              <a:rPr lang="pl-PL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wśród dzieci i młodzieży c.d.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B2EE9E7-E05E-0B97-103A-990F11D6D7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6409" y="1912937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pl-PL" sz="2800" dirty="0"/>
              <a:t>Wśród najistotniejszych udowodnionych zjawisk mających wpływ na skokowy wzrost prób samobójczych w latach 2021-2022 należy wymienić: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2800" dirty="0"/>
              <a:t>zmianę sposobu spożywania alkoholu i wzrost spożycia wysokoprocentowych alkoholi,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2800" dirty="0"/>
              <a:t>coraz częstsze sięganie po alkohol przez nastolatki w celu poradzenia sobie z problemem,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2800" dirty="0"/>
              <a:t>dłuższe i intensywniejsze przebywanie w środowisku cyfrowym. </a:t>
            </a:r>
          </a:p>
        </p:txBody>
      </p:sp>
    </p:spTree>
    <p:extLst>
      <p:ext uri="{BB962C8B-B14F-4D97-AF65-F5344CB8AC3E}">
        <p14:creationId xmlns:p14="http://schemas.microsoft.com/office/powerpoint/2010/main" val="1357737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50B0F8A-520E-6CC2-2879-F21865D3A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1991" y="135082"/>
            <a:ext cx="9601200" cy="955963"/>
          </a:xfrm>
        </p:spPr>
        <p:txBody>
          <a:bodyPr>
            <a:normAutofit fontScale="90000"/>
          </a:bodyPr>
          <a:lstStyle/>
          <a:p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SYGNAŁY ZAGROŻENIA SAMOBÓJCZEGO 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5E141C8-4D1B-B327-4C7F-E77D3DD092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8699" y="1091044"/>
            <a:ext cx="11052575" cy="5631873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l-PL" sz="2000" dirty="0"/>
              <a:t>Długotrwała zmiana nastroju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2000" dirty="0"/>
              <a:t>Wyraźne zmiany sposobu odżywiania się (szczególnie odmowa jedzenia) lub snu (bezsenność, trudności z rozbudzeniem się rano);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2000" dirty="0"/>
              <a:t>Problemy z koncentracją, trudności z zapamiętywaniem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2000" dirty="0"/>
              <a:t>Niechęć do rozmów, spotkań, wycofywanie się z kontaktu z rodziną, przyjaciółmi i ludźmi z otoczenia, nieobecności w szkole lub pracy;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2000" dirty="0"/>
              <a:t>Utrata zainteresowania rzeczami i sprawami, które do tej pory były ważne;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2000" dirty="0"/>
              <a:t>Wzrost impulsywności, nagłe akty agresji lub autoagresji;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2000" dirty="0"/>
              <a:t>Sięganie po substancje psychoaktywne lub nasilenie ich używania;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2000" dirty="0"/>
              <a:t>Odrzucanie pomocy, poczucie osamotnienia, opuszczenia przez innych;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2000" dirty="0"/>
              <a:t>Poczucie bezradności i braku wiary w możliwość rozwiązania problemów, poradzenia sobie z trudnościami;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2000" dirty="0"/>
              <a:t>Deprecjonowanie siebie i oskarżanie siebie, poczucie winy, poczucie bycia złym człowiekiem i ciężarem dla innych;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2000" dirty="0"/>
              <a:t>Skargi na nieustanne zmęczenie i towarzyszące im poczucie braku energii i niemocy;</a:t>
            </a:r>
          </a:p>
        </p:txBody>
      </p:sp>
    </p:spTree>
    <p:extLst>
      <p:ext uri="{BB962C8B-B14F-4D97-AF65-F5344CB8AC3E}">
        <p14:creationId xmlns:p14="http://schemas.microsoft.com/office/powerpoint/2010/main" val="3322518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0DF5882-0163-E232-BCAA-442793D38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7527" y="247650"/>
            <a:ext cx="11003973" cy="905741"/>
          </a:xfrm>
        </p:spPr>
        <p:txBody>
          <a:bodyPr/>
          <a:lstStyle/>
          <a:p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SYGNAŁY ZAGROŻENIA SAMOBÓJCZEGO c.d.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3EEDC31-27B5-D190-9E64-C44717E34A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7526" y="1153391"/>
            <a:ext cx="10733809" cy="538249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l-PL" sz="2800" dirty="0"/>
              <a:t>Wypowiadanie komunikatów wprost lub nie wprost o beznadziejności lub bezsensie życia, o śmierci, myślach i planach samobójczych;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2800" dirty="0"/>
              <a:t>Zdjęcia, filmiki, opisy dotyczące autodestrukcji przesyłane w wiadomościach, zamieszczane na komunikatorach internetowych i portalach społecznościowych itp.;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2800" dirty="0"/>
              <a:t>Poszukiwanie informacji, w jaki sposób odebrać sobie życie;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2800" dirty="0"/>
              <a:t>Gromadzenie leków, potrzebnych przedmiotów, narzędzi do odebrania sobie życia;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2800" dirty="0"/>
              <a:t>Pożegnania, przygotowywanie listów, sporządzanie testamentu, porządkowanie i „domykanie” różnych spraw.</a:t>
            </a:r>
          </a:p>
        </p:txBody>
      </p:sp>
    </p:spTree>
    <p:extLst>
      <p:ext uri="{BB962C8B-B14F-4D97-AF65-F5344CB8AC3E}">
        <p14:creationId xmlns:p14="http://schemas.microsoft.com/office/powerpoint/2010/main" val="1912916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chemat blokowy: łącznik 3">
            <a:extLst>
              <a:ext uri="{FF2B5EF4-FFF2-40B4-BE49-F238E27FC236}">
                <a16:creationId xmlns:a16="http://schemas.microsoft.com/office/drawing/2014/main" id="{BAE9E742-81BC-CC03-EEE2-12F12A417649}"/>
              </a:ext>
            </a:extLst>
          </p:cNvPr>
          <p:cNvSpPr/>
          <p:nvPr/>
        </p:nvSpPr>
        <p:spPr>
          <a:xfrm>
            <a:off x="4984376" y="2796988"/>
            <a:ext cx="1649505" cy="2261395"/>
          </a:xfrm>
          <a:prstGeom prst="flowChartConnecto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67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Book" panose="020B0503020102020204"/>
                <a:ea typeface="+mn-ea"/>
                <a:cs typeface="+mn-cs"/>
              </a:rPr>
              <a:t>W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67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Book" panose="020B0503020102020204"/>
                <a:ea typeface="+mn-ea"/>
                <a:cs typeface="+mn-cs"/>
              </a:rPr>
              <a:t>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67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Book" panose="020B0503020102020204"/>
                <a:ea typeface="+mn-ea"/>
                <a:cs typeface="+mn-cs"/>
              </a:rPr>
              <a:t>P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67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Book" panose="020B0503020102020204"/>
                <a:ea typeface="+mn-ea"/>
                <a:cs typeface="+mn-cs"/>
              </a:rPr>
              <a:t>Ó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67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Book" panose="020B0503020102020204"/>
                <a:ea typeface="+mn-ea"/>
                <a:cs typeface="+mn-cs"/>
              </a:rPr>
              <a:t>Ł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67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Book" panose="020B0503020102020204"/>
                <a:ea typeface="+mn-ea"/>
                <a:cs typeface="+mn-cs"/>
              </a:rPr>
              <a:t>P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67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Book" panose="020B0503020102020204"/>
                <a:ea typeface="+mn-ea"/>
                <a:cs typeface="+mn-cs"/>
              </a:rPr>
              <a:t>R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67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Book" panose="020B0503020102020204"/>
                <a:ea typeface="+mn-ea"/>
                <a:cs typeface="+mn-cs"/>
              </a:rPr>
              <a:t>A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67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Book" panose="020B0503020102020204"/>
                <a:ea typeface="+mn-ea"/>
                <a:cs typeface="+mn-cs"/>
              </a:rPr>
              <a:t>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67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Book" panose="020B0503020102020204"/>
                <a:ea typeface="+mn-ea"/>
                <a:cs typeface="+mn-cs"/>
              </a:rPr>
              <a:t>A</a:t>
            </a:r>
          </a:p>
        </p:txBody>
      </p:sp>
      <p:sp>
        <p:nvSpPr>
          <p:cNvPr id="5" name="Schemat blokowy: łącznik 4">
            <a:extLst>
              <a:ext uri="{FF2B5EF4-FFF2-40B4-BE49-F238E27FC236}">
                <a16:creationId xmlns:a16="http://schemas.microsoft.com/office/drawing/2014/main" id="{41058C0E-C73D-4DBB-8BE5-7516FAE9AB16}"/>
              </a:ext>
            </a:extLst>
          </p:cNvPr>
          <p:cNvSpPr/>
          <p:nvPr/>
        </p:nvSpPr>
        <p:spPr>
          <a:xfrm>
            <a:off x="1928921" y="2005518"/>
            <a:ext cx="1530771" cy="1423482"/>
          </a:xfrm>
          <a:prstGeom prst="flowChartConnecto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EWA</a:t>
            </a:r>
          </a:p>
        </p:txBody>
      </p:sp>
      <p:sp>
        <p:nvSpPr>
          <p:cNvPr id="6" name="Schemat blokowy: łącznik 5">
            <a:extLst>
              <a:ext uri="{FF2B5EF4-FFF2-40B4-BE49-F238E27FC236}">
                <a16:creationId xmlns:a16="http://schemas.microsoft.com/office/drawing/2014/main" id="{C967FA6B-BAF4-C839-ADA2-221FDE57E5B8}"/>
              </a:ext>
            </a:extLst>
          </p:cNvPr>
          <p:cNvSpPr/>
          <p:nvPr/>
        </p:nvSpPr>
        <p:spPr>
          <a:xfrm>
            <a:off x="5094239" y="164226"/>
            <a:ext cx="1429776" cy="1423482"/>
          </a:xfrm>
          <a:prstGeom prst="flowChartConnector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ANIA</a:t>
            </a:r>
          </a:p>
        </p:txBody>
      </p:sp>
      <p:sp>
        <p:nvSpPr>
          <p:cNvPr id="7" name="Schemat blokowy: łącznik 6">
            <a:extLst>
              <a:ext uri="{FF2B5EF4-FFF2-40B4-BE49-F238E27FC236}">
                <a16:creationId xmlns:a16="http://schemas.microsoft.com/office/drawing/2014/main" id="{86ED8F10-BBFD-F5C8-D4C1-A5A1ACB0A353}"/>
              </a:ext>
            </a:extLst>
          </p:cNvPr>
          <p:cNvSpPr/>
          <p:nvPr/>
        </p:nvSpPr>
        <p:spPr>
          <a:xfrm>
            <a:off x="8489574" y="2133601"/>
            <a:ext cx="1192305" cy="1237129"/>
          </a:xfrm>
          <a:prstGeom prst="flowChartConnec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ERYK</a:t>
            </a:r>
          </a:p>
        </p:txBody>
      </p:sp>
      <p:sp>
        <p:nvSpPr>
          <p:cNvPr id="8" name="Schemat blokowy: łącznik 7">
            <a:extLst>
              <a:ext uri="{FF2B5EF4-FFF2-40B4-BE49-F238E27FC236}">
                <a16:creationId xmlns:a16="http://schemas.microsoft.com/office/drawing/2014/main" id="{E57CA80C-3504-6C4E-75C4-6E34828BA571}"/>
              </a:ext>
            </a:extLst>
          </p:cNvPr>
          <p:cNvSpPr/>
          <p:nvPr/>
        </p:nvSpPr>
        <p:spPr>
          <a:xfrm>
            <a:off x="7471541" y="4740901"/>
            <a:ext cx="1459150" cy="1439692"/>
          </a:xfrm>
          <a:prstGeom prst="flowChartConnecto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MAJA</a:t>
            </a:r>
          </a:p>
        </p:txBody>
      </p:sp>
      <p:sp>
        <p:nvSpPr>
          <p:cNvPr id="9" name="Schemat blokowy: łącznik 8">
            <a:extLst>
              <a:ext uri="{FF2B5EF4-FFF2-40B4-BE49-F238E27FC236}">
                <a16:creationId xmlns:a16="http://schemas.microsoft.com/office/drawing/2014/main" id="{862240A5-856D-2EB5-49B8-9F73C6A5CCFD}"/>
              </a:ext>
            </a:extLst>
          </p:cNvPr>
          <p:cNvSpPr/>
          <p:nvPr/>
        </p:nvSpPr>
        <p:spPr>
          <a:xfrm>
            <a:off x="2318532" y="4684873"/>
            <a:ext cx="1709016" cy="1326204"/>
          </a:xfrm>
          <a:prstGeom prst="flowChartConnecto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AREK</a:t>
            </a:r>
          </a:p>
        </p:txBody>
      </p:sp>
      <p:cxnSp>
        <p:nvCxnSpPr>
          <p:cNvPr id="11" name="Łącznik prosty ze strzałką 10">
            <a:extLst>
              <a:ext uri="{FF2B5EF4-FFF2-40B4-BE49-F238E27FC236}">
                <a16:creationId xmlns:a16="http://schemas.microsoft.com/office/drawing/2014/main" id="{8A88CF87-2C13-9C5C-50F9-1A6BC349B1F8}"/>
              </a:ext>
            </a:extLst>
          </p:cNvPr>
          <p:cNvCxnSpPr>
            <a:cxnSpLocks/>
          </p:cNvCxnSpPr>
          <p:nvPr/>
        </p:nvCxnSpPr>
        <p:spPr>
          <a:xfrm>
            <a:off x="3446929" y="2796988"/>
            <a:ext cx="1537447" cy="68131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4" name="Łącznik prosty ze strzałką 13">
            <a:extLst>
              <a:ext uri="{FF2B5EF4-FFF2-40B4-BE49-F238E27FC236}">
                <a16:creationId xmlns:a16="http://schemas.microsoft.com/office/drawing/2014/main" id="{BE1B4314-FEEE-4675-3056-890C272EC867}"/>
              </a:ext>
            </a:extLst>
          </p:cNvPr>
          <p:cNvCxnSpPr>
            <a:cxnSpLocks/>
            <a:stCxn id="6" idx="4"/>
            <a:endCxn id="4" idx="0"/>
          </p:cNvCxnSpPr>
          <p:nvPr/>
        </p:nvCxnSpPr>
        <p:spPr>
          <a:xfrm>
            <a:off x="5809127" y="1587708"/>
            <a:ext cx="2" cy="120928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9" name="Łącznik prosty ze strzałką 18">
            <a:extLst>
              <a:ext uri="{FF2B5EF4-FFF2-40B4-BE49-F238E27FC236}">
                <a16:creationId xmlns:a16="http://schemas.microsoft.com/office/drawing/2014/main" id="{9CF1908D-F4D6-A259-22EA-7FCD0C2518A8}"/>
              </a:ext>
            </a:extLst>
          </p:cNvPr>
          <p:cNvCxnSpPr>
            <a:cxnSpLocks/>
          </p:cNvCxnSpPr>
          <p:nvPr/>
        </p:nvCxnSpPr>
        <p:spPr>
          <a:xfrm flipV="1">
            <a:off x="6633880" y="2994213"/>
            <a:ext cx="1855693" cy="43478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3" name="Łącznik prosty ze strzałką 22">
            <a:extLst>
              <a:ext uri="{FF2B5EF4-FFF2-40B4-BE49-F238E27FC236}">
                <a16:creationId xmlns:a16="http://schemas.microsoft.com/office/drawing/2014/main" id="{B9B121F1-DD64-EB3A-2FAE-4610FC4F405B}"/>
              </a:ext>
            </a:extLst>
          </p:cNvPr>
          <p:cNvCxnSpPr>
            <a:cxnSpLocks/>
            <a:endCxn id="8" idx="1"/>
          </p:cNvCxnSpPr>
          <p:nvPr/>
        </p:nvCxnSpPr>
        <p:spPr>
          <a:xfrm>
            <a:off x="6702865" y="4289614"/>
            <a:ext cx="982364" cy="66212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7" name="Łącznik prosty ze strzałką 26">
            <a:extLst>
              <a:ext uri="{FF2B5EF4-FFF2-40B4-BE49-F238E27FC236}">
                <a16:creationId xmlns:a16="http://schemas.microsoft.com/office/drawing/2014/main" id="{42683F4B-32B7-7F0D-E8C3-4F83E06E5932}"/>
              </a:ext>
            </a:extLst>
          </p:cNvPr>
          <p:cNvCxnSpPr>
            <a:cxnSpLocks/>
            <a:stCxn id="9" idx="7"/>
          </p:cNvCxnSpPr>
          <p:nvPr/>
        </p:nvCxnSpPr>
        <p:spPr>
          <a:xfrm flipV="1">
            <a:off x="3777268" y="4165704"/>
            <a:ext cx="1177099" cy="71338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2" name="Obraz 1">
            <a:extLst>
              <a:ext uri="{FF2B5EF4-FFF2-40B4-BE49-F238E27FC236}">
                <a16:creationId xmlns:a16="http://schemas.microsoft.com/office/drawing/2014/main" id="{E591A5C9-9349-9404-E6B4-AAE0EA0802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5167" y="2258186"/>
            <a:ext cx="752526" cy="987957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278F8245-87AC-180E-0DFE-159D3E9469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3918" y="459837"/>
            <a:ext cx="1030417" cy="832260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39F2AB8E-4832-7ABA-6E94-D7DA2CEE2A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4963" y="5106425"/>
            <a:ext cx="1192306" cy="708643"/>
          </a:xfrm>
          <a:prstGeom prst="rect">
            <a:avLst/>
          </a:prstGeom>
        </p:spPr>
      </p:pic>
      <p:pic>
        <p:nvPicPr>
          <p:cNvPr id="22" name="Obraz 21">
            <a:extLst>
              <a:ext uri="{FF2B5EF4-FFF2-40B4-BE49-F238E27FC236}">
                <a16:creationId xmlns:a16="http://schemas.microsoft.com/office/drawing/2014/main" id="{A645DD97-B88D-B1C2-B5A5-FF47E1DC52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45072" y="2231373"/>
            <a:ext cx="866267" cy="1014770"/>
          </a:xfrm>
          <a:prstGeom prst="rect">
            <a:avLst/>
          </a:prstGeom>
        </p:spPr>
      </p:pic>
      <p:pic>
        <p:nvPicPr>
          <p:cNvPr id="24" name="Obraz 23">
            <a:extLst>
              <a:ext uri="{FF2B5EF4-FFF2-40B4-BE49-F238E27FC236}">
                <a16:creationId xmlns:a16="http://schemas.microsoft.com/office/drawing/2014/main" id="{31F970DB-F5A1-AB76-E2BA-CF514648D2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62961" y="4955032"/>
            <a:ext cx="1182857" cy="785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8618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9A108A7-63D7-4003-9EEF-F576243BC9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6722" y="1264144"/>
            <a:ext cx="11095817" cy="547095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sz="6600" i="1" dirty="0">
              <a:latin typeface="Aptos Black" panose="020F0502020204030204" pitchFamily="34" charset="0"/>
            </a:endParaRPr>
          </a:p>
          <a:p>
            <a:pPr marL="0" indent="0">
              <a:buNone/>
            </a:pPr>
            <a:endParaRPr lang="pl-PL" sz="6600" i="1" dirty="0">
              <a:latin typeface="Aptos Black" panose="020F0502020204030204" pitchFamily="34" charset="0"/>
            </a:endParaRPr>
          </a:p>
          <a:p>
            <a:pPr marL="0" indent="0">
              <a:buNone/>
            </a:pPr>
            <a:endParaRPr lang="pl-PL" sz="6600" i="1" dirty="0">
              <a:latin typeface="Aptos Black" panose="020F0502020204030204" pitchFamily="34" charset="0"/>
            </a:endParaRPr>
          </a:p>
          <a:p>
            <a:pPr marL="0" indent="0">
              <a:buNone/>
            </a:pPr>
            <a:endParaRPr lang="pl-PL" sz="6600" i="1" dirty="0">
              <a:latin typeface="Aptos Black" panose="020F0502020204030204" pitchFamily="34" charset="0"/>
            </a:endParaRPr>
          </a:p>
          <a:p>
            <a:pPr marL="0" indent="0" algn="r">
              <a:buNone/>
            </a:pPr>
            <a:r>
              <a:rPr lang="pl-PL" sz="6600" i="1" dirty="0">
                <a:latin typeface="Aptos Black" panose="020F0502020204030204" pitchFamily="34" charset="0"/>
              </a:rPr>
              <a:t>Dziękuję za uwagę.</a:t>
            </a:r>
          </a:p>
          <a:p>
            <a:pPr marL="0" indent="0">
              <a:buNone/>
            </a:pPr>
            <a:endParaRPr lang="pl-PL" sz="1200" i="1" dirty="0"/>
          </a:p>
          <a:p>
            <a:pPr marL="0" indent="0">
              <a:buNone/>
            </a:pPr>
            <a:endParaRPr lang="pl-PL" i="1" dirty="0"/>
          </a:p>
          <a:p>
            <a:pPr marL="0" indent="0">
              <a:buNone/>
            </a:pPr>
            <a:endParaRPr lang="pl-PL" i="1" dirty="0"/>
          </a:p>
          <a:p>
            <a:endParaRPr lang="pl-PL" dirty="0"/>
          </a:p>
        </p:txBody>
      </p:sp>
      <p:sp>
        <p:nvSpPr>
          <p:cNvPr id="5" name="Tytuł 4">
            <a:extLst>
              <a:ext uri="{FF2B5EF4-FFF2-40B4-BE49-F238E27FC236}">
                <a16:creationId xmlns:a16="http://schemas.microsoft.com/office/drawing/2014/main" id="{AE58E9EB-1972-06E8-3F70-E5433D8A7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712956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AA6EC888-B85F-410F-B430-06583E94BE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485DA84-CB73-4E5E-9864-2460CE2805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D49185E-361A-421B-8F2D-11C7FFC686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6576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4B85BAA-C37F-44B4-B427-B4F10EBB418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26240" y="-4668"/>
            <a:ext cx="36576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DC4EE06-D7B4-4FAC-A561-38A1C380232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94325"/>
            <a:ext cx="36576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018D83B-903C-4782-B1BB-A45164A71F6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26240" y="6494325"/>
            <a:ext cx="36576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785589A-A5AC-409A-B2A2-24D871B4CE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0867" y="158782"/>
            <a:ext cx="11870265" cy="65378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ymbol zastępczy zawartości 3" descr="Obraz zawierający góra lodowa, niebo, chmura, woda&#10;&#10;Opis wygenerowany automatycznie">
            <a:extLst>
              <a:ext uri="{FF2B5EF4-FFF2-40B4-BE49-F238E27FC236}">
                <a16:creationId xmlns:a16="http://schemas.microsoft.com/office/drawing/2014/main" id="{A336CA2A-89FE-E884-7C25-4AFDC28E5C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/>
        </p:blipFill>
        <p:spPr>
          <a:xfrm>
            <a:off x="858399" y="480515"/>
            <a:ext cx="10475201" cy="5892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7807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942B7E4-9390-433B-EEB2-481965ED0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163" y="331237"/>
            <a:ext cx="10263673" cy="1485900"/>
          </a:xfrm>
        </p:spPr>
        <p:txBody>
          <a:bodyPr>
            <a:normAutofit fontScale="90000"/>
          </a:bodyPr>
          <a:lstStyle/>
          <a:p>
            <a:pPr algn="ctr"/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Częstotliwość występowania agresji u dzieci i młodzieży w różnych                                zaburzeniach psychicznych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F57336F-201A-580E-E93F-5DFC78A44E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3020" y="2285999"/>
            <a:ext cx="10898156" cy="4366727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l-PL" dirty="0"/>
              <a:t>Szacuje się, że zachowania agresywne są dwa do trzech razy częstsze wśród dzieci z diagnozą zaburzeń psychicznych w porównaniu z populacją dzieci prawidłowo rozwijających się.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/>
              <a:t>Zaburzenie opozycyjno-buntownicze: agresja występuje u około 2-16% dzieci i młodzieży.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/>
              <a:t>Agresja w zaburzeniach zachowania z prawidłowym i nieprawidłowym procesem socjalizacji: dotyczy około 2-10% dzieci i młodzieży.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/>
              <a:t>ADHD: około 30-50% dzieci z ADHD wykazuje zachowania agresywne, głównie występuje agresja impulsywna.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/>
              <a:t>Około 40-50% dzieci i młodzieży z CHAD wykazuje agresywne zachowania w przebiegu choroby. Agresja jest częstsza w epizodach maniakalnych z towarzyszącą drażliwością i pobudzeniem.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/>
              <a:t>Około 20-30% dzieci z upośledzeniem umysłowym wykazuje agresywne zachowania, przy czym ryzyko rośnie wraz z ciężkością upośledzenia.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/>
              <a:t>Około 20-25% dzieci z ASD wykazuje agresywne zachowania. U dzieci ze znacznym upośledzeniem komunikacji, agresja może występować u 30-50%.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/>
              <a:t>Około 10-20% dzieci i młodzieży z zaburzeniami psychotycznymi wykazuje agresję. W ostrych epizodach psychotycznych agresja może występować nawet u 30-40% pacjentów.</a:t>
            </a:r>
          </a:p>
          <a:p>
            <a:pPr marL="0" indent="0">
              <a:buNone/>
            </a:pPr>
            <a:endParaRPr lang="pl-PL" dirty="0"/>
          </a:p>
          <a:p>
            <a:pPr marL="0" indent="0" algn="r">
              <a:buNone/>
            </a:pPr>
            <a:r>
              <a:rPr lang="pl-PL" dirty="0"/>
              <a:t> </a:t>
            </a:r>
            <a:r>
              <a:rPr lang="pl-PL" sz="1400" i="1" dirty="0" err="1"/>
              <a:t>Eggermont</a:t>
            </a:r>
            <a:r>
              <a:rPr lang="pl-PL" sz="1400" i="1" dirty="0"/>
              <a:t>  J.J. </a:t>
            </a:r>
            <a:r>
              <a:rPr lang="en-US" sz="1400" i="1" dirty="0"/>
              <a:t>Neural substrates of tinnitus in animal and human cortex : cortical correlates of tinnitus</a:t>
            </a:r>
            <a:r>
              <a:rPr lang="pl-PL" sz="1400" i="1" dirty="0"/>
              <a:t>. </a:t>
            </a:r>
            <a:r>
              <a:rPr lang="pt-BR" sz="1400" i="1" dirty="0"/>
              <a:t>HNO</a:t>
            </a:r>
            <a:r>
              <a:rPr lang="pl-PL" sz="1400" i="1" dirty="0"/>
              <a:t>. </a:t>
            </a:r>
            <a:r>
              <a:rPr lang="pt-BR" sz="1400" i="1" dirty="0"/>
              <a:t>2015 Apr;63(4):298-301. doi: 10.1007/s00106-014-2980-8</a:t>
            </a:r>
            <a:r>
              <a:rPr lang="pt-BR" sz="1900" i="1" dirty="0"/>
              <a:t>.</a:t>
            </a:r>
            <a:endParaRPr lang="pl-PL" sz="1900" i="1" dirty="0"/>
          </a:p>
        </p:txBody>
      </p:sp>
    </p:spTree>
    <p:extLst>
      <p:ext uri="{BB962C8B-B14F-4D97-AF65-F5344CB8AC3E}">
        <p14:creationId xmlns:p14="http://schemas.microsoft.com/office/powerpoint/2010/main" val="39665153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811AB1D-44FA-286B-638C-52D17C1F3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107302"/>
            <a:ext cx="9601200" cy="965718"/>
          </a:xfrm>
        </p:spPr>
        <p:txBody>
          <a:bodyPr/>
          <a:lstStyle/>
          <a:p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Neurobiologia agresji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E9089A5-58D7-D341-0032-1E760F64A9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9674" y="1147664"/>
            <a:ext cx="10767526" cy="5523723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l-PL" sz="2400" b="1" dirty="0"/>
              <a:t>Ciało migdałowate</a:t>
            </a:r>
          </a:p>
          <a:p>
            <a:pPr>
              <a:buFontTx/>
              <a:buChar char="-"/>
            </a:pPr>
            <a:r>
              <a:rPr lang="pl-PL" sz="2400" dirty="0"/>
              <a:t>nadaktywność ciała migdałowatego jest związana z impulsywną agresją</a:t>
            </a:r>
          </a:p>
          <a:p>
            <a:pPr>
              <a:buFontTx/>
              <a:buChar char="-"/>
            </a:pPr>
            <a:r>
              <a:rPr lang="pl-PL" sz="2400" dirty="0"/>
              <a:t>najnowsze wyniki badań wskazują, że w niektórych rodzinach zachowania agresywne są związane ze wzrostem objętości prawego ciała migdałowatego </a:t>
            </a:r>
            <a:r>
              <a:rPr lang="pl-PL" sz="1100" i="1" dirty="0"/>
              <a:t>(za: Fritz i in., 2023).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2400" b="1" dirty="0"/>
              <a:t>Hipokamp</a:t>
            </a:r>
          </a:p>
          <a:p>
            <a:pPr marL="0" indent="0">
              <a:buNone/>
            </a:pPr>
            <a:r>
              <a:rPr lang="pl-PL" sz="2600" b="1" dirty="0"/>
              <a:t>- o</a:t>
            </a:r>
            <a:r>
              <a:rPr lang="pl-PL" sz="2600" dirty="0"/>
              <a:t>dpowiedzialny za uczenie się i pamięć, odgrywa rolę w modulowaniu agresywnych </a:t>
            </a:r>
            <a:r>
              <a:rPr lang="pl-PL" sz="2600" dirty="0" err="1"/>
              <a:t>zachowań</a:t>
            </a:r>
            <a:r>
              <a:rPr lang="pl-PL" sz="2600" dirty="0"/>
              <a:t> w odpowiedzi na wcześniejsze doświadczenia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2400" b="1" dirty="0"/>
              <a:t>Kora przedczołowa</a:t>
            </a:r>
          </a:p>
          <a:p>
            <a:pPr>
              <a:buFontTx/>
              <a:buChar char="-"/>
            </a:pPr>
            <a:r>
              <a:rPr lang="pl-PL" sz="2400" dirty="0"/>
              <a:t>niedojrzałość lub dysfunkcja kory przedczołowej, szczególnie obszarów takich jak kora </a:t>
            </a:r>
            <a:r>
              <a:rPr lang="pl-PL" sz="2400" dirty="0" err="1"/>
              <a:t>orbitofrontalna</a:t>
            </a:r>
            <a:r>
              <a:rPr lang="pl-PL" sz="2400" dirty="0"/>
              <a:t>, może prowadzić do trudności w kontrolowaniu agresywnych impulsów</a:t>
            </a:r>
          </a:p>
          <a:p>
            <a:pPr>
              <a:buFontTx/>
              <a:buChar char="-"/>
            </a:pPr>
            <a:r>
              <a:rPr lang="pl-PL" sz="2400" dirty="0"/>
              <a:t>zmiany w strukturze i aktywności mózgu, tj. przedniej części zakrętu kory obręczy (ACC), połączonej z korą przedczołową, zanotowano u nastoletnich chłopców, których cechowała przemoc i bezduszność wobec innych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2400" b="1" dirty="0"/>
              <a:t>Jądra podstawy</a:t>
            </a:r>
          </a:p>
          <a:p>
            <a:pPr marL="0" indent="0">
              <a:buNone/>
            </a:pPr>
            <a:r>
              <a:rPr lang="pl-PL" sz="2400" dirty="0"/>
              <a:t>- współpracują z korą przedczołową i układem limbicznym w regulacji </a:t>
            </a:r>
            <a:r>
              <a:rPr lang="pl-PL" sz="2400" dirty="0" err="1"/>
              <a:t>zachowań</a:t>
            </a:r>
            <a:r>
              <a:rPr lang="pl-PL" sz="2400" dirty="0"/>
              <a:t> motorycznych związanych z agresją</a:t>
            </a:r>
          </a:p>
          <a:p>
            <a:pPr marL="0" indent="0" algn="r">
              <a:buNone/>
            </a:pPr>
            <a:r>
              <a:rPr lang="en-US" sz="1000" i="1" dirty="0"/>
              <a:t>Fritz, M, </a:t>
            </a:r>
            <a:r>
              <a:rPr lang="pl-PL" sz="1000" i="1" dirty="0"/>
              <a:t>et al</a:t>
            </a:r>
            <a:r>
              <a:rPr lang="en-US" sz="1000" i="1" dirty="0"/>
              <a:t>(2023).</a:t>
            </a:r>
            <a:r>
              <a:rPr lang="pl-PL" sz="1000" i="1" dirty="0"/>
              <a:t> </a:t>
            </a:r>
            <a:r>
              <a:rPr lang="en-US" sz="1000" i="1" dirty="0"/>
              <a:t>Neurobiology of Aggression-Review of Recent Findings and Relationship with Alcohol and Trauma. Biology (Basel), 20;12(3): 469. 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777816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7A060B4-0C60-57A4-E981-F922CF54B6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5028" y="153955"/>
            <a:ext cx="9601200" cy="836645"/>
          </a:xfrm>
        </p:spPr>
        <p:txBody>
          <a:bodyPr/>
          <a:lstStyle/>
          <a:p>
            <a:pPr algn="ctr"/>
            <a:r>
              <a:rPr lang="pl-PL" b="1" dirty="0"/>
              <a:t>Neurochemia agresji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16C2B78-DC07-69C4-CFFE-49AA930167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2980" y="895738"/>
            <a:ext cx="10674220" cy="5719665"/>
          </a:xfrm>
        </p:spPr>
        <p:txBody>
          <a:bodyPr>
            <a:normAutofit fontScale="92500" lnSpcReduction="10000"/>
          </a:bodyPr>
          <a:lstStyle/>
          <a:p>
            <a:r>
              <a:rPr lang="pl-PL" dirty="0"/>
              <a:t>Badania wskazują, że mężczyźni z wysokim poziomem testosteronu mają skłonność do skrajnych </a:t>
            </a:r>
            <a:r>
              <a:rPr lang="pl-PL" dirty="0" err="1"/>
              <a:t>zachowań</a:t>
            </a:r>
            <a:r>
              <a:rPr lang="pl-PL" dirty="0"/>
              <a:t> agresywnych, uzależnienia od alkoholu i przestępstw, szczególnie tych na tle seksualnym. </a:t>
            </a:r>
          </a:p>
          <a:p>
            <a:r>
              <a:rPr lang="pl-PL" dirty="0"/>
              <a:t>Wykazano, że już w okresie przedszkolnym poziom testosteronu u chłopców jest skorelowany z agresją, a wśród nastolatków płci męskiej o wysokim poziomie testosteronu odnotowuje się problemy szkolne, w tym trudności w komunikacji z nauczycielami oraz nieprzestrzeganie ustalonych zasad. </a:t>
            </a:r>
          </a:p>
          <a:p>
            <a:r>
              <a:rPr lang="pl-PL" dirty="0"/>
              <a:t>Wykazano, że niski poziom serotoniny może prowadzić do różnorodnych deficytów w zachowaniu, od niewielkich nasileń impulsywności, drażliwości, po otwartą agresję, wrogość czy napadowe zachowania wybuchowe. Badania wskazują, że niski jej poziom, mierzony w płynie mózgowo-rdzeniowym, odnotowano u osób bardzo agresywnych w dzieciństwie, angażujących się w przestępcze zachowania impulsywne, a także nadmiernie używających lub uzależnionych od alkoholu </a:t>
            </a:r>
            <a:r>
              <a:rPr lang="pl-PL" sz="1200" i="1" dirty="0"/>
              <a:t>(za: Fritz i in., 2023).</a:t>
            </a:r>
          </a:p>
          <a:p>
            <a:r>
              <a:rPr lang="pl-PL" dirty="0"/>
              <a:t>Badania genetyczne wskazują, że za charakterystyczne dla osób agresywnych zachowania może być odpowiedzialny gen (MAO-A), warunkujący niski poziom serotoniny. Badania podłużne prowadzone ponad 25 lat na grupie ok. 1000 osób wskazują, że krótka wersja genu dla MAO-A predysponuje do </a:t>
            </a:r>
            <a:r>
              <a:rPr lang="pl-PL" dirty="0" err="1"/>
              <a:t>zachowań</a:t>
            </a:r>
            <a:r>
              <a:rPr lang="pl-PL" dirty="0"/>
              <a:t> agresywnych, ale tylko wówczas, gdy to specyficzne wyposażenie genetyczne nakłada się na określone czynniki środowiskowe. </a:t>
            </a:r>
          </a:p>
          <a:p>
            <a:r>
              <a:rPr lang="pl-PL" dirty="0"/>
              <a:t>Predyspozycje do patologicznej agresji są tylko po części zdeterminowane genetycznie. </a:t>
            </a:r>
          </a:p>
          <a:p>
            <a:pPr marL="0" indent="0" algn="r">
              <a:buNone/>
            </a:pPr>
            <a:r>
              <a:rPr lang="en-US" sz="1100" i="1" dirty="0"/>
              <a:t>Caspi, A., </a:t>
            </a:r>
            <a:r>
              <a:rPr lang="pl-PL" sz="1100" i="1" dirty="0"/>
              <a:t>et al. </a:t>
            </a:r>
            <a:r>
              <a:rPr lang="en-US" sz="1100" i="1" dirty="0"/>
              <a:t>(2002). Role of genotype in the cycle of violence in maltreated children. Science, 297 (5582), 851–854.</a:t>
            </a:r>
            <a:endParaRPr lang="pl-PL" sz="1100" i="1" dirty="0"/>
          </a:p>
        </p:txBody>
      </p:sp>
    </p:spTree>
    <p:extLst>
      <p:ext uri="{BB962C8B-B14F-4D97-AF65-F5344CB8AC3E}">
        <p14:creationId xmlns:p14="http://schemas.microsoft.com/office/powerpoint/2010/main" val="42011431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9F30DDA-75DC-EB31-0E6A-900EC89A65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3771" y="143189"/>
            <a:ext cx="11183816" cy="680776"/>
          </a:xfrm>
        </p:spPr>
        <p:txBody>
          <a:bodyPr>
            <a:normAutofit/>
          </a:bodyPr>
          <a:lstStyle/>
          <a:p>
            <a:r>
              <a:rPr lang="pl-PL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Doświadczanie przemocy a zachowania agresywne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DD985602-2CB3-CC12-6D85-23DDAEED031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217" r="1538" b="3"/>
          <a:stretch/>
        </p:blipFill>
        <p:spPr>
          <a:xfrm>
            <a:off x="914400" y="2286000"/>
            <a:ext cx="2779416" cy="3000269"/>
          </a:xfrm>
          <a:prstGeom prst="rect">
            <a:avLst/>
          </a:pr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08EC148-FB47-2B07-4C22-327A096D78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8857" y="939520"/>
            <a:ext cx="8048730" cy="5610569"/>
          </a:xfrm>
        </p:spPr>
        <p:txBody>
          <a:bodyPr>
            <a:normAutofit lnSpcReduction="10000"/>
          </a:bodyPr>
          <a:lstStyle/>
          <a:p>
            <a:r>
              <a:rPr lang="pl-PL" dirty="0"/>
              <a:t>Przemocowe środowisko rodzinne lub społeczne może prowadzić dziecko do powtarzających się agresywnych </a:t>
            </a:r>
            <a:r>
              <a:rPr lang="pl-PL" dirty="0" err="1"/>
              <a:t>zachowań</a:t>
            </a:r>
            <a:r>
              <a:rPr lang="pl-PL" dirty="0"/>
              <a:t>. To zachowanie powtarza się, ponieważ dla dziecka agresja jest jedyną znaną reakcją na stresującą sytuację. Powtarzanie ma również wartość reaktywacji bólu, potwierdzania przynależności rodzinnej lub społecznej, potwierdzania pochodzenia jednostki. </a:t>
            </a:r>
            <a:r>
              <a:rPr lang="pl-PL" sz="1200" i="1" dirty="0"/>
              <a:t>[</a:t>
            </a:r>
            <a:r>
              <a:rPr lang="pl-PL" sz="1200" i="1" dirty="0" err="1"/>
              <a:t>Graignic</a:t>
            </a:r>
            <a:r>
              <a:rPr lang="pl-PL" sz="1200" i="1" dirty="0"/>
              <a:t>-Philippe </a:t>
            </a:r>
            <a:r>
              <a:rPr lang="pl-PL" sz="1200" i="1" dirty="0" err="1"/>
              <a:t>R,et</a:t>
            </a:r>
            <a:r>
              <a:rPr lang="pl-PL" sz="1200" i="1" dirty="0"/>
              <a:t> al., 2014]</a:t>
            </a:r>
          </a:p>
          <a:p>
            <a:r>
              <a:rPr lang="pl-PL" i="1" dirty="0"/>
              <a:t>WPŁYW DOŚWIADCZEŃ TRAUMATYCZNYCH NA ROZWÓJ OUN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i="1" dirty="0"/>
              <a:t>Hipokamp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i="1" dirty="0"/>
              <a:t>Ciało migdałowate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i="1" dirty="0"/>
              <a:t>Ciało modzelowate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i="1" dirty="0"/>
              <a:t>Kora przedczołowa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i="1" dirty="0"/>
              <a:t>Kora sensoryczna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i="1" dirty="0"/>
              <a:t>Półkule mózgu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i="1" dirty="0"/>
              <a:t>Móżdżek</a:t>
            </a: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7A7AF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Ossa, F. C.,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Pietrowsky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R., Bering, R., &amp;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Kaess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M. (2019). Symptoms of posttraumatic stress disorder among targets of school bullying. Child and Adolescent Psychiatry and Mental Health, 13(1), 1–11.</a:t>
            </a:r>
            <a:endParaRPr kumimoji="0" lang="pl-PL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indent="0">
              <a:buNone/>
            </a:pPr>
            <a:endParaRPr lang="pl-PL" i="1" dirty="0"/>
          </a:p>
          <a:p>
            <a:endParaRPr lang="pl-PL" sz="1200" i="1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858038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98F32E3-F353-084F-5F03-D0A5424A9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416" y="172616"/>
            <a:ext cx="9601200" cy="909735"/>
          </a:xfrm>
        </p:spPr>
        <p:txBody>
          <a:bodyPr/>
          <a:lstStyle/>
          <a:p>
            <a:r>
              <a:rPr lang="pl-PL" b="1" dirty="0"/>
              <a:t>Agresja a gry wideo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51BFF6F-6D8E-9A68-5667-995282374B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1722" y="979714"/>
            <a:ext cx="9601200" cy="3581400"/>
          </a:xfrm>
        </p:spPr>
        <p:txBody>
          <a:bodyPr>
            <a:normAutofit fontScale="92500" lnSpcReduction="20000"/>
          </a:bodyPr>
          <a:lstStyle/>
          <a:p>
            <a:r>
              <a:rPr lang="pl-PL" dirty="0"/>
              <a:t>Amerykańskie Towarzystwo Psychiatryczne potwierdza, że badania naukowe wykazały ścisły związek między brutalnymi grami wideo a wzrostem </a:t>
            </a:r>
            <a:r>
              <a:rPr lang="pl-PL" dirty="0" err="1"/>
              <a:t>zachowań</a:t>
            </a:r>
            <a:r>
              <a:rPr lang="pl-PL" dirty="0"/>
              <a:t> agresywnych</a:t>
            </a:r>
          </a:p>
          <a:p>
            <a:pPr marL="0" indent="0">
              <a:buNone/>
            </a:pPr>
            <a:r>
              <a:rPr lang="pl-PL" sz="1300" i="1" dirty="0"/>
              <a:t>[Rezolucja APA w sprawie brutalnych gier wideo. 2022]</a:t>
            </a:r>
          </a:p>
          <a:p>
            <a:r>
              <a:rPr lang="pl-PL" dirty="0"/>
              <a:t>gry wideo sprzyjają niepożądanym </a:t>
            </a:r>
            <a:r>
              <a:rPr lang="pl-PL" dirty="0" err="1"/>
              <a:t>zachowaniom</a:t>
            </a:r>
            <a:r>
              <a:rPr lang="pl-PL" dirty="0"/>
              <a:t>, a brutalne gry wideo sprzyjają </a:t>
            </a:r>
            <a:r>
              <a:rPr lang="pl-PL" dirty="0" err="1"/>
              <a:t>zachowaniom</a:t>
            </a:r>
            <a:r>
              <a:rPr lang="pl-PL" dirty="0"/>
              <a:t> agresywnym  i przemocy</a:t>
            </a:r>
          </a:p>
          <a:p>
            <a:r>
              <a:rPr lang="pl-PL" dirty="0"/>
              <a:t>brutalne gry wideo są związane z wyższym poziomem agresji </a:t>
            </a:r>
          </a:p>
          <a:p>
            <a:r>
              <a:rPr lang="pl-PL" b="1" dirty="0">
                <a:solidFill>
                  <a:srgbClr val="FF0000"/>
                </a:solidFill>
              </a:rPr>
              <a:t>gry prospołeczne są związane z niższym poziomem agresji</a:t>
            </a:r>
          </a:p>
          <a:p>
            <a:r>
              <a:rPr lang="pl-PL" dirty="0"/>
              <a:t>spędzanie więcej niż 2 godzin dziennie na oglądaniu telewizji lub graniu w gry wideo -  wyższe wyniki w zakresie </a:t>
            </a:r>
            <a:r>
              <a:rPr lang="pl-PL" dirty="0" err="1"/>
              <a:t>zachowań</a:t>
            </a:r>
            <a:r>
              <a:rPr lang="pl-PL" dirty="0"/>
              <a:t> przestępczych</a:t>
            </a:r>
          </a:p>
          <a:p>
            <a:r>
              <a:rPr lang="pl-PL" dirty="0"/>
              <a:t>chłopcy częściej grają w gry wideo niż dziewczęta. Kobiety uważają, że gry wideo są frustrujące. Chłopcy zachowują się bardziej agresywnie niż dziewczęta po graniu w brutalne gry wideo</a:t>
            </a:r>
          </a:p>
        </p:txBody>
      </p:sp>
      <p:pic>
        <p:nvPicPr>
          <p:cNvPr id="5" name="Obraz 4" descr="Obraz zawierający tekst, Czcionka, zrzut ekranu&#10;&#10;Opis wygenerowany automatycznie">
            <a:extLst>
              <a:ext uri="{FF2B5EF4-FFF2-40B4-BE49-F238E27FC236}">
                <a16:creationId xmlns:a16="http://schemas.microsoft.com/office/drawing/2014/main" id="{A5CD2E50-2E0C-AA30-CFEF-02BB0B44CE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531" y="4561114"/>
            <a:ext cx="5337009" cy="1437340"/>
          </a:xfrm>
          <a:prstGeom prst="rect">
            <a:avLst/>
          </a:prstGeom>
        </p:spPr>
      </p:pic>
      <p:pic>
        <p:nvPicPr>
          <p:cNvPr id="7" name="Obraz 6" descr="Obraz zawierający tekst, zrzut ekranu, Czcionka, linia&#10;&#10;Opis wygenerowany automatycznie">
            <a:extLst>
              <a:ext uri="{FF2B5EF4-FFF2-40B4-BE49-F238E27FC236}">
                <a16:creationId xmlns:a16="http://schemas.microsoft.com/office/drawing/2014/main" id="{1F4771A5-FEFD-2CD9-6C56-BB56275EEB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540" y="5065418"/>
            <a:ext cx="5997460" cy="1625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7491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F300C6F-4A34-4D6C-B93B-463DCEA93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3562" y="502725"/>
            <a:ext cx="10493524" cy="887361"/>
          </a:xfrm>
        </p:spPr>
        <p:txBody>
          <a:bodyPr>
            <a:normAutofit/>
          </a:bodyPr>
          <a:lstStyle/>
          <a:p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Definicja </a:t>
            </a:r>
            <a:r>
              <a:rPr lang="pl-PL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zachowań</a:t>
            </a:r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autodestrukcyjnych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64668E7-1F7E-4326-B711-7624F74FC2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0602" y="1638300"/>
            <a:ext cx="6071307" cy="4716975"/>
          </a:xfrm>
        </p:spPr>
        <p:txBody>
          <a:bodyPr>
            <a:normAutofit/>
          </a:bodyPr>
          <a:lstStyle/>
          <a:p>
            <a:r>
              <a:rPr lang="pl-PL" sz="2400" dirty="0"/>
              <a:t>Spektrum </a:t>
            </a:r>
            <a:r>
              <a:rPr lang="pl-PL" sz="2400" dirty="0" err="1"/>
              <a:t>zachowań</a:t>
            </a:r>
            <a:r>
              <a:rPr lang="pl-PL" sz="2400" dirty="0"/>
              <a:t> autodestrukcyjnych (</a:t>
            </a:r>
            <a:r>
              <a:rPr lang="pl-PL" sz="2400" dirty="0" err="1"/>
              <a:t>self</a:t>
            </a:r>
            <a:r>
              <a:rPr lang="pl-PL" sz="2400" dirty="0"/>
              <a:t>- </a:t>
            </a:r>
            <a:r>
              <a:rPr lang="pl-PL" sz="2400" dirty="0" err="1"/>
              <a:t>destructive</a:t>
            </a:r>
            <a:r>
              <a:rPr lang="pl-PL" sz="2400" dirty="0"/>
              <a:t> </a:t>
            </a:r>
            <a:r>
              <a:rPr lang="pl-PL" sz="2400" dirty="0" err="1"/>
              <a:t>behaviors</a:t>
            </a:r>
            <a:r>
              <a:rPr lang="pl-PL" sz="2400" dirty="0"/>
              <a:t>, </a:t>
            </a:r>
            <a:r>
              <a:rPr lang="pl-PL" sz="2400" dirty="0" err="1"/>
              <a:t>self</a:t>
            </a:r>
            <a:r>
              <a:rPr lang="pl-PL" sz="2400" dirty="0"/>
              <a:t>- </a:t>
            </a:r>
            <a:r>
              <a:rPr lang="pl-PL" sz="2400" dirty="0" err="1"/>
              <a:t>harming</a:t>
            </a:r>
            <a:r>
              <a:rPr lang="pl-PL" sz="2400" dirty="0"/>
              <a:t> </a:t>
            </a:r>
            <a:r>
              <a:rPr lang="pl-PL" sz="2400" dirty="0" err="1"/>
              <a:t>behaviors</a:t>
            </a:r>
            <a:r>
              <a:rPr lang="pl-PL" sz="2400" dirty="0"/>
              <a:t>) odwołujemy się do szerokiego repertuaru nieakceptowanych kulturowo, intencjonalnych, dobrowolnych, podejmowanych mniej lub bardziej świadomie </a:t>
            </a:r>
            <a:r>
              <a:rPr lang="pl-PL" sz="2400" dirty="0" err="1"/>
              <a:t>zachowań</a:t>
            </a:r>
            <a:r>
              <a:rPr lang="pl-PL" sz="2400" dirty="0"/>
              <a:t>, stwarzających zagrożenie dla zdrowia i życia. </a:t>
            </a:r>
          </a:p>
          <a:p>
            <a:r>
              <a:rPr lang="pl-PL" sz="2400" dirty="0"/>
              <a:t>Mowa tu o </a:t>
            </a:r>
            <a:r>
              <a:rPr lang="pl-PL" sz="2400" dirty="0" err="1"/>
              <a:t>zachowaniach</a:t>
            </a:r>
            <a:r>
              <a:rPr lang="pl-PL" sz="2400" dirty="0"/>
              <a:t> takich jak na przykład: samouszkodzenia, samobójstwa, szkodliwe nawyki żywieniowe, nałogi, narażanie się na wypadki. 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5E3A2EEC-B800-3C01-60E2-160DA80E19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8561" y="2175244"/>
            <a:ext cx="4787464" cy="2983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777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6356" y="783255"/>
            <a:ext cx="4475130" cy="5105400"/>
          </a:xfrm>
        </p:spPr>
        <p:txBody>
          <a:bodyPr>
            <a:noAutofit/>
          </a:bodyPr>
          <a:lstStyle/>
          <a:p>
            <a:r>
              <a:rPr lang="pl-PL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Zachowania samobójcze</a:t>
            </a:r>
            <a:r>
              <a:rPr lang="pl-PL" sz="2800" b="1" dirty="0"/>
              <a:t/>
            </a:r>
            <a:br>
              <a:rPr lang="pl-PL" sz="2800" b="1" dirty="0"/>
            </a:br>
            <a:r>
              <a:rPr lang="pl-PL" sz="2800" b="1" dirty="0"/>
              <a:t/>
            </a:r>
            <a:br>
              <a:rPr lang="pl-PL" sz="2800" b="1" dirty="0"/>
            </a:br>
            <a:r>
              <a:rPr lang="pl-PL" sz="2800" b="1" dirty="0"/>
              <a:t/>
            </a:r>
            <a:br>
              <a:rPr lang="pl-PL" sz="2800" b="1" dirty="0"/>
            </a:br>
            <a:r>
              <a:rPr lang="pl-PL" sz="2800" b="1" dirty="0"/>
              <a:t>Określenie intencji stanowi istotę rozróżnienie zjawisk w obrębie autodestrukcyjności bezpośredniej: zachowań samobójczych od zamierzonych samouszkodzeń bez intencji samobójczej oraz niezamierzonych uszkodzeń</a:t>
            </a:r>
            <a:endParaRPr lang="pl-PL" sz="2800" b="1" dirty="0">
              <a:solidFill>
                <a:srgbClr val="FFFFFF"/>
              </a:solidFill>
            </a:endParaRPr>
          </a:p>
        </p:txBody>
      </p:sp>
      <p:graphicFrame>
        <p:nvGraphicFramePr>
          <p:cNvPr id="5" name="Symbol zastępczy zawartości 2">
            <a:extLst>
              <a:ext uri="{FF2B5EF4-FFF2-40B4-BE49-F238E27FC236}">
                <a16:creationId xmlns:a16="http://schemas.microsoft.com/office/drawing/2014/main" id="{26961FFA-9DDA-4A4C-B4AC-CAD89FF24A4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1641040"/>
              </p:ext>
            </p:extLst>
          </p:nvPr>
        </p:nvGraphicFramePr>
        <p:xfrm>
          <a:off x="5446568" y="783255"/>
          <a:ext cx="6492875" cy="52914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05478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Przycinanie">
  <a:themeElements>
    <a:clrScheme name="Przycinanie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Przycinanie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rzycinani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TM10001105[[fn=Przycinanie]]</Template>
  <TotalTime>430</TotalTime>
  <Words>1493</Words>
  <Application>Microsoft Office PowerPoint</Application>
  <PresentationFormat>Panoramiczny</PresentationFormat>
  <Paragraphs>119</Paragraphs>
  <Slides>18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24" baseType="lpstr">
      <vt:lpstr>Aptos Black</vt:lpstr>
      <vt:lpstr>Arial</vt:lpstr>
      <vt:lpstr>Calibri</vt:lpstr>
      <vt:lpstr>Franklin Gothic Book</vt:lpstr>
      <vt:lpstr>Wingdings</vt:lpstr>
      <vt:lpstr>Przycinanie</vt:lpstr>
      <vt:lpstr>Jak należy rozumieć zachowania agresywne                          i autoagresywne występujące u dzieci           i młodzieży? </vt:lpstr>
      <vt:lpstr>Prezentacja programu PowerPoint</vt:lpstr>
      <vt:lpstr>Częstotliwość występowania agresji u dzieci i młodzieży w różnych                                zaburzeniach psychicznych</vt:lpstr>
      <vt:lpstr>Neurobiologia agresji</vt:lpstr>
      <vt:lpstr>Neurochemia agresji</vt:lpstr>
      <vt:lpstr>Doświadczanie przemocy a zachowania agresywne</vt:lpstr>
      <vt:lpstr>Agresja a gry wideo</vt:lpstr>
      <vt:lpstr>Definicja zachowań autodestrukcyjnych</vt:lpstr>
      <vt:lpstr>Zachowania samobójcze   Określenie intencji stanowi istotę rozróżnienie zjawisk w obrębie autodestrukcyjności bezpośredniej: zachowań samobójczych od zamierzonych samouszkodzeń bez intencji samobójczej oraz niezamierzonych uszkodzeń</vt:lpstr>
      <vt:lpstr>Zachowania samobójcze</vt:lpstr>
      <vt:lpstr>Prezentacja programu PowerPoint</vt:lpstr>
      <vt:lpstr>Prezentacja programu PowerPoint</vt:lpstr>
      <vt:lpstr>Etiologia zachowań samobójczych wśród dzieci i młodzieży</vt:lpstr>
      <vt:lpstr>Etiologia zachowań samobójczych wśród dzieci i młodzieży c.d.</vt:lpstr>
      <vt:lpstr>SYGNAŁY ZAGROŻENIA SAMOBÓJCZEGO  </vt:lpstr>
      <vt:lpstr>SYGNAŁY ZAGROŻENIA SAMOBÓJCZEGO c.d.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Aleksandra Lewandowska</dc:creator>
  <cp:lastModifiedBy>AP</cp:lastModifiedBy>
  <cp:revision>33</cp:revision>
  <dcterms:created xsi:type="dcterms:W3CDTF">2023-12-30T11:50:00Z</dcterms:created>
  <dcterms:modified xsi:type="dcterms:W3CDTF">2025-06-11T06:28:02Z</dcterms:modified>
</cp:coreProperties>
</file>