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6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5167" y="2125980"/>
            <a:ext cx="10371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0337" y="3840480"/>
            <a:ext cx="85415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73" b="0" i="0">
                <a:solidFill>
                  <a:srgbClr val="000009"/>
                </a:solidFill>
                <a:latin typeface="Times New Roman"/>
                <a:cs typeface="Times New Roman"/>
              </a:defRPr>
            </a:lvl1pPr>
          </a:lstStyle>
          <a:p>
            <a:pPr marL="24434">
              <a:lnSpc>
                <a:spcPts val="725"/>
              </a:lnSpc>
            </a:pPr>
            <a:fld id="{81D60167-4931-47E6-BA6A-407CBD079E47}" type="slidenum">
              <a:rPr lang="pl-PL" spc="-32" smtClean="0"/>
              <a:pPr marL="24434">
                <a:lnSpc>
                  <a:spcPts val="725"/>
                </a:lnSpc>
              </a:pPr>
              <a:t>‹#›</a:t>
            </a:fld>
            <a:endParaRPr lang="pl-PL" spc="-32" dirty="0"/>
          </a:p>
        </p:txBody>
      </p:sp>
    </p:spTree>
    <p:extLst>
      <p:ext uri="{BB962C8B-B14F-4D97-AF65-F5344CB8AC3E}">
        <p14:creationId xmlns:p14="http://schemas.microsoft.com/office/powerpoint/2010/main" val="2656174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73" b="0" i="0">
                <a:solidFill>
                  <a:srgbClr val="000009"/>
                </a:solidFill>
                <a:latin typeface="Times New Roman"/>
                <a:cs typeface="Times New Roman"/>
              </a:defRPr>
            </a:lvl1pPr>
          </a:lstStyle>
          <a:p>
            <a:pPr marL="24434">
              <a:lnSpc>
                <a:spcPts val="725"/>
              </a:lnSpc>
            </a:pPr>
            <a:fld id="{81D60167-4931-47E6-BA6A-407CBD079E47}" type="slidenum">
              <a:rPr lang="pl-PL" spc="-32" smtClean="0"/>
              <a:pPr marL="24434">
                <a:lnSpc>
                  <a:spcPts val="725"/>
                </a:lnSpc>
              </a:pPr>
              <a:t>‹#›</a:t>
            </a:fld>
            <a:endParaRPr lang="pl-PL" spc="-32" dirty="0"/>
          </a:p>
        </p:txBody>
      </p:sp>
    </p:spTree>
    <p:extLst>
      <p:ext uri="{BB962C8B-B14F-4D97-AF65-F5344CB8AC3E}">
        <p14:creationId xmlns:p14="http://schemas.microsoft.com/office/powerpoint/2010/main" val="15306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0112" y="1577340"/>
            <a:ext cx="5307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4156" y="1577340"/>
            <a:ext cx="53079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73" b="0" i="0">
                <a:solidFill>
                  <a:srgbClr val="000009"/>
                </a:solidFill>
                <a:latin typeface="Times New Roman"/>
                <a:cs typeface="Times New Roman"/>
              </a:defRPr>
            </a:lvl1pPr>
          </a:lstStyle>
          <a:p>
            <a:pPr marL="24434">
              <a:lnSpc>
                <a:spcPts val="725"/>
              </a:lnSpc>
            </a:pPr>
            <a:fld id="{81D60167-4931-47E6-BA6A-407CBD079E47}" type="slidenum">
              <a:rPr lang="pl-PL" spc="-32" smtClean="0"/>
              <a:pPr marL="24434">
                <a:lnSpc>
                  <a:spcPts val="725"/>
                </a:lnSpc>
              </a:pPr>
              <a:t>‹#›</a:t>
            </a:fld>
            <a:endParaRPr lang="pl-PL" spc="-32" dirty="0"/>
          </a:p>
        </p:txBody>
      </p:sp>
    </p:spTree>
    <p:extLst>
      <p:ext uri="{BB962C8B-B14F-4D97-AF65-F5344CB8AC3E}">
        <p14:creationId xmlns:p14="http://schemas.microsoft.com/office/powerpoint/2010/main" val="2818844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73" b="0" i="0">
                <a:solidFill>
                  <a:srgbClr val="000009"/>
                </a:solidFill>
                <a:latin typeface="Times New Roman"/>
                <a:cs typeface="Times New Roman"/>
              </a:defRPr>
            </a:lvl1pPr>
          </a:lstStyle>
          <a:p>
            <a:pPr marL="24434">
              <a:lnSpc>
                <a:spcPts val="725"/>
              </a:lnSpc>
            </a:pPr>
            <a:fld id="{81D60167-4931-47E6-BA6A-407CBD079E47}" type="slidenum">
              <a:rPr lang="pl-PL" spc="-32" smtClean="0"/>
              <a:pPr marL="24434">
                <a:lnSpc>
                  <a:spcPts val="725"/>
                </a:lnSpc>
              </a:pPr>
              <a:t>‹#›</a:t>
            </a:fld>
            <a:endParaRPr lang="pl-PL" spc="-32" dirty="0"/>
          </a:p>
        </p:txBody>
      </p:sp>
    </p:spTree>
    <p:extLst>
      <p:ext uri="{BB962C8B-B14F-4D97-AF65-F5344CB8AC3E}">
        <p14:creationId xmlns:p14="http://schemas.microsoft.com/office/powerpoint/2010/main" val="767008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73" b="0" i="0">
                <a:solidFill>
                  <a:srgbClr val="000009"/>
                </a:solidFill>
                <a:latin typeface="Times New Roman"/>
                <a:cs typeface="Times New Roman"/>
              </a:defRPr>
            </a:lvl1pPr>
          </a:lstStyle>
          <a:p>
            <a:pPr marL="24434">
              <a:lnSpc>
                <a:spcPts val="725"/>
              </a:lnSpc>
            </a:pPr>
            <a:fld id="{81D60167-4931-47E6-BA6A-407CBD079E47}" type="slidenum">
              <a:rPr lang="pl-PL" spc="-32" smtClean="0"/>
              <a:pPr marL="24434">
                <a:lnSpc>
                  <a:spcPts val="725"/>
                </a:lnSpc>
              </a:pPr>
              <a:t>‹#›</a:t>
            </a:fld>
            <a:endParaRPr lang="pl-PL" spc="-32" dirty="0"/>
          </a:p>
        </p:txBody>
      </p:sp>
    </p:spTree>
    <p:extLst>
      <p:ext uri="{BB962C8B-B14F-4D97-AF65-F5344CB8AC3E}">
        <p14:creationId xmlns:p14="http://schemas.microsoft.com/office/powerpoint/2010/main" val="274857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0112" y="274320"/>
            <a:ext cx="1098202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0112" y="1577340"/>
            <a:ext cx="1098202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8763" y="6377940"/>
            <a:ext cx="390471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0112" y="6377940"/>
            <a:ext cx="28065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83886" y="6370721"/>
            <a:ext cx="254084" cy="897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73" b="0" i="0">
                <a:solidFill>
                  <a:srgbClr val="000009"/>
                </a:solidFill>
                <a:latin typeface="Times New Roman"/>
                <a:cs typeface="Times New Roman"/>
              </a:defRPr>
            </a:lvl1pPr>
          </a:lstStyle>
          <a:p>
            <a:pPr marL="24434">
              <a:lnSpc>
                <a:spcPts val="725"/>
              </a:lnSpc>
            </a:pPr>
            <a:fld id="{81D60167-4931-47E6-BA6A-407CBD079E47}" type="slidenum">
              <a:rPr lang="pl-PL" spc="-32" smtClean="0"/>
              <a:pPr marL="24434">
                <a:lnSpc>
                  <a:spcPts val="725"/>
                </a:lnSpc>
              </a:pPr>
              <a:t>‹#›</a:t>
            </a:fld>
            <a:endParaRPr lang="pl-PL" spc="-32" dirty="0"/>
          </a:p>
        </p:txBody>
      </p:sp>
    </p:spTree>
    <p:extLst>
      <p:ext uri="{BB962C8B-B14F-4D97-AF65-F5344CB8AC3E}">
        <p14:creationId xmlns:p14="http://schemas.microsoft.com/office/powerpoint/2010/main" val="279812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93202">
        <a:defRPr>
          <a:latin typeface="+mn-lt"/>
          <a:ea typeface="+mn-ea"/>
          <a:cs typeface="+mn-cs"/>
        </a:defRPr>
      </a:lvl2pPr>
      <a:lvl3pPr marL="586405">
        <a:defRPr>
          <a:latin typeface="+mn-lt"/>
          <a:ea typeface="+mn-ea"/>
          <a:cs typeface="+mn-cs"/>
        </a:defRPr>
      </a:lvl3pPr>
      <a:lvl4pPr marL="879607">
        <a:defRPr>
          <a:latin typeface="+mn-lt"/>
          <a:ea typeface="+mn-ea"/>
          <a:cs typeface="+mn-cs"/>
        </a:defRPr>
      </a:lvl4pPr>
      <a:lvl5pPr marL="1172809">
        <a:defRPr>
          <a:latin typeface="+mn-lt"/>
          <a:ea typeface="+mn-ea"/>
          <a:cs typeface="+mn-cs"/>
        </a:defRPr>
      </a:lvl5pPr>
      <a:lvl6pPr marL="1466012">
        <a:defRPr>
          <a:latin typeface="+mn-lt"/>
          <a:ea typeface="+mn-ea"/>
          <a:cs typeface="+mn-cs"/>
        </a:defRPr>
      </a:lvl6pPr>
      <a:lvl7pPr marL="1759214">
        <a:defRPr>
          <a:latin typeface="+mn-lt"/>
          <a:ea typeface="+mn-ea"/>
          <a:cs typeface="+mn-cs"/>
        </a:defRPr>
      </a:lvl7pPr>
      <a:lvl8pPr marL="2052417">
        <a:defRPr>
          <a:latin typeface="+mn-lt"/>
          <a:ea typeface="+mn-ea"/>
          <a:cs typeface="+mn-cs"/>
        </a:defRPr>
      </a:lvl8pPr>
      <a:lvl9pPr marL="2345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93202">
        <a:defRPr>
          <a:latin typeface="+mn-lt"/>
          <a:ea typeface="+mn-ea"/>
          <a:cs typeface="+mn-cs"/>
        </a:defRPr>
      </a:lvl2pPr>
      <a:lvl3pPr marL="586405">
        <a:defRPr>
          <a:latin typeface="+mn-lt"/>
          <a:ea typeface="+mn-ea"/>
          <a:cs typeface="+mn-cs"/>
        </a:defRPr>
      </a:lvl3pPr>
      <a:lvl4pPr marL="879607">
        <a:defRPr>
          <a:latin typeface="+mn-lt"/>
          <a:ea typeface="+mn-ea"/>
          <a:cs typeface="+mn-cs"/>
        </a:defRPr>
      </a:lvl4pPr>
      <a:lvl5pPr marL="1172809">
        <a:defRPr>
          <a:latin typeface="+mn-lt"/>
          <a:ea typeface="+mn-ea"/>
          <a:cs typeface="+mn-cs"/>
        </a:defRPr>
      </a:lvl5pPr>
      <a:lvl6pPr marL="1466012">
        <a:defRPr>
          <a:latin typeface="+mn-lt"/>
          <a:ea typeface="+mn-ea"/>
          <a:cs typeface="+mn-cs"/>
        </a:defRPr>
      </a:lvl6pPr>
      <a:lvl7pPr marL="1759214">
        <a:defRPr>
          <a:latin typeface="+mn-lt"/>
          <a:ea typeface="+mn-ea"/>
          <a:cs typeface="+mn-cs"/>
        </a:defRPr>
      </a:lvl7pPr>
      <a:lvl8pPr marL="2052417">
        <a:defRPr>
          <a:latin typeface="+mn-lt"/>
          <a:ea typeface="+mn-ea"/>
          <a:cs typeface="+mn-cs"/>
        </a:defRPr>
      </a:lvl8pPr>
      <a:lvl9pPr marL="2345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Dziecko w konflikcie rodzicielskim a szkoła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5707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39628" y="564034"/>
            <a:ext cx="871911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 defTabSz="586405">
              <a:spcBef>
                <a:spcPts val="64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Łódź,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dnia…………..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2018" y="686286"/>
            <a:ext cx="569328" cy="267906"/>
          </a:xfrm>
          <a:prstGeom prst="rect">
            <a:avLst/>
          </a:prstGeom>
        </p:spPr>
        <p:txBody>
          <a:bodyPr vert="horz" wrap="square" lIns="0" tIns="17919" rIns="0" bIns="0" rtlCol="0">
            <a:spAutoFit/>
          </a:bodyPr>
          <a:lstStyle/>
          <a:p>
            <a:pPr marL="8145" defTabSz="586405">
              <a:spcBef>
                <a:spcPts val="141"/>
              </a:spcBef>
            </a:pPr>
            <a:r>
              <a:rPr sz="770" b="1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DYREKTOR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defTabSz="586405">
              <a:spcBef>
                <a:spcPts val="77"/>
              </a:spcBef>
            </a:pPr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b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….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34" defTabSz="586405">
              <a:lnSpc>
                <a:spcPts val="725"/>
              </a:lnSpc>
            </a:pPr>
            <a:fld id="{81D60167-4931-47E6-BA6A-407CBD079E47}" type="slidenum">
              <a:rPr kern="0" spc="-32" dirty="0"/>
              <a:pPr marL="24434" defTabSz="586405">
                <a:lnSpc>
                  <a:spcPts val="725"/>
                </a:lnSpc>
              </a:pPr>
              <a:t>10</a:t>
            </a:fld>
            <a:endParaRPr kern="0" spc="-32" dirty="0"/>
          </a:p>
        </p:txBody>
      </p:sp>
      <p:sp>
        <p:nvSpPr>
          <p:cNvPr id="4" name="object 4"/>
          <p:cNvSpPr txBox="1"/>
          <p:nvPr/>
        </p:nvSpPr>
        <p:spPr>
          <a:xfrm>
            <a:off x="5553143" y="1209678"/>
            <a:ext cx="612089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 defTabSz="586405">
              <a:spcBef>
                <a:spcPts val="64"/>
              </a:spcBef>
            </a:pPr>
            <a:r>
              <a:rPr sz="770" b="1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DECYZJA</a:t>
            </a:r>
            <a:r>
              <a:rPr sz="770" b="1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Nr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98385" y="1209678"/>
            <a:ext cx="242311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 defTabSz="586405">
              <a:spcBef>
                <a:spcPts val="64"/>
              </a:spcBef>
            </a:pPr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/2025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42017" y="1713033"/>
            <a:ext cx="3714479" cy="4288209"/>
          </a:xfrm>
          <a:prstGeom prst="rect">
            <a:avLst/>
          </a:prstGeom>
        </p:spPr>
        <p:txBody>
          <a:bodyPr vert="horz" wrap="square" lIns="0" tIns="10588" rIns="0" bIns="0" rtlCol="0">
            <a:spAutoFit/>
          </a:bodyPr>
          <a:lstStyle/>
          <a:p>
            <a:pPr marL="8145" marR="3258" indent="288316" algn="just" defTabSz="586405">
              <a:lnSpc>
                <a:spcPct val="110500"/>
              </a:lnSpc>
              <a:spcBef>
                <a:spcPts val="83"/>
              </a:spcBef>
            </a:pP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Na</a:t>
            </a:r>
            <a:r>
              <a:rPr sz="770" kern="0" spc="21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podstawie</a:t>
            </a:r>
            <a:r>
              <a:rPr sz="770" kern="0" spc="17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art.</a:t>
            </a:r>
            <a:r>
              <a:rPr sz="770" kern="0" spc="22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107</a:t>
            </a:r>
            <a:r>
              <a:rPr sz="770" kern="0" spc="21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ustawy</a:t>
            </a:r>
            <a:r>
              <a:rPr sz="770" kern="0" spc="21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</a:t>
            </a:r>
            <a:r>
              <a:rPr sz="770" kern="0" spc="18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dnia</a:t>
            </a:r>
            <a:r>
              <a:rPr sz="770" kern="0" spc="21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14</a:t>
            </a:r>
            <a:r>
              <a:rPr sz="770" kern="0" spc="21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czerwca</a:t>
            </a:r>
            <a:r>
              <a:rPr sz="770" kern="0" spc="18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1960</a:t>
            </a:r>
            <a:r>
              <a:rPr sz="770" kern="0" spc="21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r.</a:t>
            </a:r>
            <a:r>
              <a:rPr sz="770" kern="0" spc="21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Kodeks</a:t>
            </a:r>
            <a:r>
              <a:rPr sz="770" kern="0" spc="244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postępowania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administracyjnego</a:t>
            </a:r>
            <a:r>
              <a:rPr sz="770" kern="0" spc="141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(Dz.</a:t>
            </a:r>
            <a:r>
              <a:rPr sz="770" kern="0" spc="77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U.</a:t>
            </a:r>
            <a:r>
              <a:rPr sz="770" kern="0" spc="77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</a:t>
            </a:r>
            <a:r>
              <a:rPr sz="770" kern="0" spc="13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2024</a:t>
            </a:r>
            <a:r>
              <a:rPr sz="770" kern="0" spc="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r.,</a:t>
            </a:r>
            <a:r>
              <a:rPr sz="770" kern="0" spc="1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poz.</a:t>
            </a:r>
            <a:r>
              <a:rPr sz="770" kern="0" spc="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572),</a:t>
            </a:r>
            <a:r>
              <a:rPr sz="770" kern="0" spc="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w</a:t>
            </a:r>
            <a:r>
              <a:rPr sz="770" kern="0" spc="2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związku</a:t>
            </a:r>
            <a:r>
              <a:rPr sz="770" kern="0" spc="103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</a:t>
            </a:r>
            <a:r>
              <a:rPr sz="770" kern="0" spc="13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art.</a:t>
            </a:r>
            <a:r>
              <a:rPr sz="770" kern="0" spc="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68</a:t>
            </a:r>
            <a:r>
              <a:rPr sz="770" kern="0" spc="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ust.</a:t>
            </a:r>
            <a:r>
              <a:rPr sz="770" kern="0" spc="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2</a:t>
            </a:r>
            <a:r>
              <a:rPr sz="770" kern="0" spc="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ustawy</a:t>
            </a:r>
            <a:r>
              <a:rPr sz="770" kern="0" spc="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</a:t>
            </a:r>
            <a:r>
              <a:rPr sz="770" kern="0" spc="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dnia</a:t>
            </a:r>
            <a:r>
              <a:rPr sz="770" kern="0" spc="4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14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grudnia</a:t>
            </a:r>
            <a:r>
              <a:rPr sz="770" kern="0" spc="-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2016</a:t>
            </a:r>
            <a:r>
              <a:rPr sz="770" kern="0" spc="-2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r.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–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Prawo</a:t>
            </a:r>
            <a:r>
              <a:rPr sz="770" kern="0" spc="-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oświatowe</a:t>
            </a:r>
            <a:r>
              <a:rPr sz="770" kern="0" spc="-4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(Dz.</a:t>
            </a:r>
            <a:r>
              <a:rPr sz="770" kern="0" spc="-1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U</a:t>
            </a:r>
            <a:r>
              <a:rPr sz="770" kern="0" spc="-29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</a:t>
            </a:r>
            <a:r>
              <a:rPr sz="770" kern="0" spc="-4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2024</a:t>
            </a:r>
            <a:r>
              <a:rPr sz="770" kern="0" spc="-13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r.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poz.</a:t>
            </a:r>
            <a:r>
              <a:rPr sz="770" kern="0" spc="-1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737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ze</a:t>
            </a:r>
            <a:r>
              <a:rPr sz="770" kern="0" spc="-1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zm.),</a:t>
            </a:r>
            <a:r>
              <a:rPr sz="770" kern="0" spc="5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a</a:t>
            </a:r>
            <a:r>
              <a:rPr sz="770" kern="0" spc="-4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także</a:t>
            </a:r>
            <a:r>
              <a:rPr sz="770" kern="0" spc="29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§</a:t>
            </a:r>
            <a:r>
              <a:rPr sz="770" kern="0" spc="-1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47</a:t>
            </a:r>
            <a:r>
              <a:rPr sz="770" kern="0" spc="-3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pkt</a:t>
            </a:r>
            <a:r>
              <a:rPr sz="770" kern="0" spc="3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5</a:t>
            </a:r>
            <a:r>
              <a:rPr sz="770" kern="0" spc="-4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Statutu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Szkoły,</a:t>
            </a:r>
            <a:r>
              <a:rPr sz="770" kern="0" spc="-3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na podstawie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uchwały</a:t>
            </a:r>
            <a:r>
              <a:rPr sz="770" kern="0" spc="-2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Rady</a:t>
            </a:r>
            <a:r>
              <a:rPr sz="770" kern="0" spc="-3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Pedagogicznej</a:t>
            </a:r>
            <a:r>
              <a:rPr sz="770" kern="0" spc="71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nr</a:t>
            </a:r>
            <a:r>
              <a:rPr sz="770" kern="0" spc="-1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2</a:t>
            </a:r>
            <a:r>
              <a:rPr sz="770" kern="0" spc="-32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dnia</a:t>
            </a:r>
            <a:r>
              <a:rPr sz="770" kern="0" spc="3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……..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r.,</a:t>
            </a:r>
            <a:r>
              <a:rPr sz="770" kern="0" spc="-35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po</a:t>
            </a:r>
            <a:r>
              <a:rPr sz="770" kern="0" spc="-48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zasięgnięciu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opinii Samorządu</a:t>
            </a:r>
            <a:r>
              <a:rPr sz="770" kern="0" spc="2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Uczniowskiego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defTabSz="586405">
              <a:spcBef>
                <a:spcPts val="231"/>
              </a:spcBef>
            </a:pP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407" algn="ctr" defTabSz="586405">
              <a:spcBef>
                <a:spcPts val="3"/>
              </a:spcBef>
            </a:pPr>
            <a:r>
              <a:rPr sz="770" b="1" kern="0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Dyrektor</a:t>
            </a:r>
            <a:r>
              <a:rPr sz="770" b="1" kern="0" spc="-16" dirty="0">
                <a:solidFill>
                  <a:sysClr val="windowText" lastClr="000000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b="1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….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defTabSz="586405">
              <a:spcBef>
                <a:spcPts val="231"/>
              </a:spcBef>
            </a:pP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algn="ctr" defTabSz="586405"/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postanawia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defTabSz="586405">
              <a:spcBef>
                <a:spcPts val="157"/>
              </a:spcBef>
            </a:pP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355101" marR="349807" algn="ctr" defTabSz="586405">
              <a:lnSpc>
                <a:spcPct val="108300"/>
              </a:lnSpc>
            </a:pP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skreślić</a:t>
            </a:r>
            <a:r>
              <a:rPr sz="770" b="1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ucznia</a:t>
            </a:r>
            <a:r>
              <a:rPr sz="770" b="1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Jana</a:t>
            </a:r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 Kowalskiego</a:t>
            </a:r>
            <a:r>
              <a:rPr sz="770" b="1" kern="0" spc="4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urodzonego</a:t>
            </a:r>
            <a:r>
              <a:rPr sz="770" b="1" kern="0" spc="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b="1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dniu</a:t>
            </a:r>
            <a:r>
              <a:rPr sz="770" b="1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1</a:t>
            </a:r>
            <a:r>
              <a:rPr sz="770" b="1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kwietnia</a:t>
            </a:r>
            <a:r>
              <a:rPr sz="770" b="1" kern="0" spc="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2007</a:t>
            </a:r>
            <a:r>
              <a:rPr sz="770" b="1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r.,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zam.</a:t>
            </a:r>
            <a:r>
              <a:rPr sz="770" b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ul.</a:t>
            </a:r>
            <a:r>
              <a:rPr sz="770" b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Piękna</a:t>
            </a:r>
            <a:r>
              <a:rPr sz="770" b="1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2,</a:t>
            </a:r>
            <a:r>
              <a:rPr sz="770" b="1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94-004</a:t>
            </a:r>
            <a:r>
              <a:rPr sz="770" b="1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Łódź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407" algn="ctr" defTabSz="586405">
              <a:spcBef>
                <a:spcPts val="77"/>
              </a:spcBef>
            </a:pP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b="1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listy</a:t>
            </a:r>
            <a:r>
              <a:rPr sz="770" b="1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b="1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b="1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b="1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….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defTabSz="586405">
              <a:spcBef>
                <a:spcPts val="234"/>
              </a:spcBef>
            </a:pP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R="814" algn="ctr" defTabSz="586405"/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Uzasadnienie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marR="5701" algn="just" defTabSz="586405">
              <a:lnSpc>
                <a:spcPct val="143800"/>
              </a:lnSpc>
              <a:spcBef>
                <a:spcPts val="712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Pismem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dnia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………..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r.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Dyrektor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….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zawiadomił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pełnoletniego</a:t>
            </a:r>
            <a:r>
              <a:rPr sz="770" kern="0" spc="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ucznia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klasy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Ib</a:t>
            </a:r>
            <a:r>
              <a:rPr sz="770" kern="0" spc="1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Jana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Kowalskiego</a:t>
            </a:r>
            <a:r>
              <a:rPr sz="770" kern="0" spc="8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wszczęciu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postępowania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7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sprawie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skreślenia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listy</a:t>
            </a:r>
            <a:r>
              <a:rPr sz="770" kern="0" spc="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kern="0" spc="10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1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….</a:t>
            </a:r>
            <a:r>
              <a:rPr sz="770" kern="0" spc="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w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związku</a:t>
            </a:r>
            <a:r>
              <a:rPr sz="770" kern="0" spc="26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ze</a:t>
            </a:r>
            <a:r>
              <a:rPr sz="770" kern="0" spc="26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zdarzeniem</a:t>
            </a:r>
            <a:r>
              <a:rPr sz="770" kern="0" spc="25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23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dnia</a:t>
            </a:r>
            <a:r>
              <a:rPr sz="770" kern="0" spc="23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12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marca</a:t>
            </a:r>
            <a:r>
              <a:rPr sz="770" kern="0" spc="26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2025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r.,</a:t>
            </a:r>
            <a:r>
              <a:rPr sz="770" kern="0" spc="23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polegającym</a:t>
            </a:r>
            <a:r>
              <a:rPr sz="770" kern="0" spc="21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na</a:t>
            </a:r>
            <a:r>
              <a:rPr sz="770" kern="0" spc="2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pobiciu</a:t>
            </a:r>
            <a:r>
              <a:rPr sz="770" kern="0" spc="16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przez</a:t>
            </a:r>
            <a:r>
              <a:rPr sz="770" kern="0" spc="23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Jana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Kowalskiego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innego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ucznia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Adama</a:t>
            </a:r>
            <a:r>
              <a:rPr sz="770" kern="0" spc="7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Małeckiego.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Zawiadomienie</a:t>
            </a:r>
            <a:r>
              <a:rPr sz="770" kern="0" spc="6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zostało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odebrane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w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dniu</a:t>
            </a:r>
            <a:r>
              <a:rPr sz="770" kern="0" spc="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……….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2025</a:t>
            </a:r>
            <a:r>
              <a:rPr sz="770" kern="0" spc="-4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r.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marR="6108" algn="just" defTabSz="586405">
              <a:lnSpc>
                <a:spcPct val="143800"/>
              </a:lnSpc>
              <a:spcBef>
                <a:spcPts val="22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Rada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Pedagogiczna</a:t>
            </a:r>
            <a:r>
              <a:rPr sz="770" kern="0" spc="12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10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….</a:t>
            </a:r>
            <a:r>
              <a:rPr sz="770" kern="0" spc="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dniu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…….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r.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podjęła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uchwałę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nr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2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7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sprawie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skreślenia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z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listy</a:t>
            </a:r>
            <a:r>
              <a:rPr sz="770" kern="0" spc="14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kern="0" spc="2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Jana</a:t>
            </a:r>
            <a:r>
              <a:rPr sz="770" kern="0" spc="18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Kowalskiego.</a:t>
            </a:r>
            <a:r>
              <a:rPr sz="770" kern="0" spc="18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18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dniu</a:t>
            </a:r>
            <a:r>
              <a:rPr sz="770" kern="0" spc="2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……….</a:t>
            </a:r>
            <a:r>
              <a:rPr sz="770" kern="0" spc="18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r.</a:t>
            </a:r>
            <a:r>
              <a:rPr sz="770" kern="0" spc="1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Samorząd</a:t>
            </a:r>
            <a:r>
              <a:rPr sz="770" kern="0" spc="25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Uczniowski</a:t>
            </a:r>
            <a:r>
              <a:rPr sz="770" kern="0" spc="26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pozytywnie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zaopiniował</a:t>
            </a:r>
            <a:r>
              <a:rPr sz="770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skreślenie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listy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kern="0" spc="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Jana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Kowalskiego.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algn="just" defTabSz="586405">
              <a:spcBef>
                <a:spcPts val="385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Pismem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9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dnia</a:t>
            </a:r>
            <a:r>
              <a:rPr sz="770" kern="0" spc="9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……….</a:t>
            </a:r>
            <a:r>
              <a:rPr sz="770" kern="0" spc="8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r.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</a:t>
            </a:r>
            <a:r>
              <a:rPr sz="770" kern="0" spc="8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na</a:t>
            </a:r>
            <a:r>
              <a:rPr sz="770" kern="0" spc="12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podstawie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art.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10</a:t>
            </a:r>
            <a:r>
              <a:rPr sz="770" kern="0" spc="8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k.p.a</a:t>
            </a:r>
            <a:r>
              <a:rPr sz="770" kern="0" spc="12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został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zawiadomiony</a:t>
            </a:r>
            <a:r>
              <a:rPr sz="770" kern="0" spc="15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o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marR="5294" algn="just" defTabSz="586405">
              <a:lnSpc>
                <a:spcPct val="141800"/>
              </a:lnSpc>
              <a:spcBef>
                <a:spcPts val="38"/>
              </a:spcBef>
            </a:pP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zebraniu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materiału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dowodowego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zostało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mu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umożliwione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wypowiedzenie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się</a:t>
            </a:r>
            <a:r>
              <a:rPr sz="770" kern="0" spc="-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co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zebranych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odó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materiałów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oraz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zgłoszonych</a:t>
            </a:r>
            <a:r>
              <a:rPr sz="770" kern="0" spc="1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żądań</a:t>
            </a:r>
            <a:r>
              <a:rPr sz="770" kern="0" spc="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(zawiadomienie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odebrane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dniu………).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algn="just" defTabSz="586405">
              <a:spcBef>
                <a:spcPts val="423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Zgodnie</a:t>
            </a:r>
            <a:r>
              <a:rPr sz="770" kern="0" spc="10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§ 47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pkt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5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statutu</a:t>
            </a:r>
            <a:r>
              <a:rPr sz="770" kern="0" spc="9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….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można</a:t>
            </a:r>
            <a:r>
              <a:rPr sz="770" kern="0" spc="10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skreślić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ucznia</a:t>
            </a:r>
            <a:r>
              <a:rPr sz="770" kern="0" spc="10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listy uczniów</a:t>
            </a:r>
            <a:r>
              <a:rPr sz="770" kern="0" spc="8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przypadku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algn="just" defTabSz="586405">
              <a:spcBef>
                <a:spcPts val="385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kradzieży,</a:t>
            </a:r>
            <a:r>
              <a:rPr sz="770" kern="0" spc="109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rozboju,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pobicia,</a:t>
            </a:r>
            <a:r>
              <a:rPr sz="770" kern="0" spc="27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psychicznego</a:t>
            </a:r>
            <a:r>
              <a:rPr sz="770" kern="0" spc="144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67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fizycznego</a:t>
            </a:r>
            <a:r>
              <a:rPr sz="770" kern="0" spc="144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znęcania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się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nad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kolegami,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34" defTabSz="586405">
              <a:lnSpc>
                <a:spcPts val="725"/>
              </a:lnSpc>
            </a:pPr>
            <a:fld id="{81D60167-4931-47E6-BA6A-407CBD079E47}" type="slidenum">
              <a:rPr kern="0" spc="-32" dirty="0"/>
              <a:pPr marL="24434" defTabSz="586405">
                <a:lnSpc>
                  <a:spcPts val="725"/>
                </a:lnSpc>
              </a:pPr>
              <a:t>11</a:t>
            </a:fld>
            <a:endParaRPr kern="0" spc="-32" dirty="0"/>
          </a:p>
        </p:txBody>
      </p:sp>
      <p:sp>
        <p:nvSpPr>
          <p:cNvPr id="2" name="object 2"/>
          <p:cNvSpPr txBox="1"/>
          <p:nvPr/>
        </p:nvSpPr>
        <p:spPr>
          <a:xfrm>
            <a:off x="4242019" y="510032"/>
            <a:ext cx="3714071" cy="5442889"/>
          </a:xfrm>
          <a:prstGeom prst="rect">
            <a:avLst/>
          </a:prstGeom>
        </p:spPr>
        <p:txBody>
          <a:bodyPr vert="horz" wrap="square" lIns="0" tIns="61901" rIns="0" bIns="0" rtlCol="0">
            <a:spAutoFit/>
          </a:bodyPr>
          <a:lstStyle/>
          <a:p>
            <a:pPr marL="8145" defTabSz="586405">
              <a:spcBef>
                <a:spcPts val="487"/>
              </a:spcBef>
            </a:pP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przyjmowania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lub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rozprowadzania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narkotyków,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sprowadzenia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niebezpieczeństwa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utraty</a:t>
            </a:r>
            <a:r>
              <a:rPr sz="770" kern="0" spc="3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życia,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defTabSz="586405">
              <a:spcBef>
                <a:spcPts val="426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zdrowia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lub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zniszczenia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mienia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znacznych</a:t>
            </a:r>
            <a:r>
              <a:rPr sz="770" kern="0" spc="9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rozmiarach.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defTabSz="586405">
              <a:spcBef>
                <a:spcPts val="385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kolei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zgodnie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art. 68</a:t>
            </a:r>
            <a:r>
              <a:rPr sz="770" kern="0" spc="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ust.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2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ustawy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Prawo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oświatowe</a:t>
            </a:r>
            <a:r>
              <a:rPr sz="770" kern="0" spc="1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Dyrektor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i="1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lub</a:t>
            </a:r>
            <a:r>
              <a:rPr sz="770" i="1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placówki</a:t>
            </a:r>
            <a:r>
              <a:rPr sz="770" i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może,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marR="3258" algn="just" defTabSz="586405">
              <a:lnSpc>
                <a:spcPct val="143700"/>
              </a:lnSpc>
              <a:spcBef>
                <a:spcPts val="19"/>
              </a:spcBef>
            </a:pP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i="1" kern="0" spc="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drodze</a:t>
            </a:r>
            <a:r>
              <a:rPr sz="770" i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decyzji,</a:t>
            </a:r>
            <a:r>
              <a:rPr sz="770" i="1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skreślić</a:t>
            </a:r>
            <a:r>
              <a:rPr sz="770" i="1" kern="0" spc="-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ucznia z</a:t>
            </a:r>
            <a:r>
              <a:rPr sz="770" i="1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listy</a:t>
            </a:r>
            <a:r>
              <a:rPr sz="770" i="1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i="1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i="1" kern="0" spc="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przypadkach</a:t>
            </a:r>
            <a:r>
              <a:rPr sz="770" i="1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określonych</a:t>
            </a:r>
            <a:r>
              <a:rPr sz="770" i="1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i="1" kern="0" spc="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statucie</a:t>
            </a:r>
            <a:r>
              <a:rPr sz="770" i="1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szkoły </a:t>
            </a:r>
            <a:r>
              <a:rPr sz="770" i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lub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 placówki.</a:t>
            </a:r>
            <a:r>
              <a:rPr sz="770" i="1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Skreślenie</a:t>
            </a:r>
            <a:r>
              <a:rPr sz="770" i="1" kern="0" spc="-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następuje</a:t>
            </a:r>
            <a:r>
              <a:rPr sz="770" i="1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na podstawie</a:t>
            </a:r>
            <a:r>
              <a:rPr sz="770" i="1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uchwały</a:t>
            </a:r>
            <a:r>
              <a:rPr sz="770" i="1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rady</a:t>
            </a:r>
            <a:r>
              <a:rPr sz="770" i="1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pedagogicznej,</a:t>
            </a:r>
            <a:r>
              <a:rPr sz="770" i="1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po 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zasięgnięciu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 opinii</a:t>
            </a:r>
            <a:r>
              <a:rPr sz="770" i="1" kern="0" spc="9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s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a</a:t>
            </a:r>
            <a:r>
              <a:rPr sz="770" i="1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m</a:t>
            </a:r>
            <a:r>
              <a:rPr sz="770" i="1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o</a:t>
            </a:r>
            <a:r>
              <a:rPr sz="770" i="1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rz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ądu</a:t>
            </a:r>
            <a:r>
              <a:rPr sz="770" i="1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i="1" kern="0" dirty="0">
                <a:solidFill>
                  <a:srgbClr val="000009"/>
                </a:solidFill>
                <a:latin typeface="Times New Roman"/>
                <a:cs typeface="Times New Roman"/>
              </a:rPr>
              <a:t>uczniowskiego.</a:t>
            </a:r>
            <a:r>
              <a:rPr sz="770" i="1" kern="0" spc="9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Skreślenie</a:t>
            </a:r>
            <a:r>
              <a:rPr sz="770" kern="0" spc="15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1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listy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kern="0" spc="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18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można</a:t>
            </a:r>
            <a:r>
              <a:rPr sz="770" kern="0" spc="23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postrzegać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jako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najsurowszą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sankcji,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których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stosowanie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wobec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kern="0" spc="1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może</a:t>
            </a:r>
            <a:r>
              <a:rPr sz="770" kern="0" spc="1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być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przewidziane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statucie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szkoły.</a:t>
            </a:r>
            <a:r>
              <a:rPr sz="770" kern="0" spc="1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przeciwieństwie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pozostałych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sankcji,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które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określa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się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mianem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„kar”,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skreślenie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listy</a:t>
            </a:r>
            <a:r>
              <a:rPr sz="770" kern="0" spc="-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jest</a:t>
            </a:r>
            <a:r>
              <a:rPr sz="770" kern="0" spc="-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równoznaczne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rozwiązaniem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stosunku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administracyjnoprawnego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łączącego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ucznia</a:t>
            </a:r>
            <a:r>
              <a:rPr sz="770" kern="0" spc="1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ze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szkołą.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Zrozumienie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podstaw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natury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tego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stosunku</a:t>
            </a:r>
            <a:r>
              <a:rPr sz="770" kern="0" spc="1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ułatwia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tradycyjnie</a:t>
            </a:r>
            <a:r>
              <a:rPr sz="770" kern="0" spc="1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przyjęta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doktrynie</a:t>
            </a:r>
            <a:r>
              <a:rPr sz="770" kern="0" spc="5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prawa</a:t>
            </a:r>
            <a:r>
              <a:rPr sz="770" kern="0" spc="42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administracyjnego</a:t>
            </a:r>
            <a:r>
              <a:rPr sz="770" kern="0" spc="6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koncepcja</a:t>
            </a:r>
            <a:r>
              <a:rPr sz="770" kern="0" spc="7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władztwa</a:t>
            </a:r>
            <a:r>
              <a:rPr sz="770" kern="0" spc="46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zakładowego,</a:t>
            </a:r>
            <a:r>
              <a:rPr sz="770" kern="0" spc="53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które</a:t>
            </a:r>
            <a:r>
              <a:rPr sz="770" kern="0" spc="50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oznacza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podległość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użytkownika</a:t>
            </a:r>
            <a:r>
              <a:rPr sz="770" kern="0" spc="15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instytucji</a:t>
            </a:r>
            <a:r>
              <a:rPr sz="770" kern="0" spc="1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użyteczności</a:t>
            </a:r>
            <a:r>
              <a:rPr sz="770" kern="0" spc="16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publicznej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aktom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poleceniom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organów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tegoż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zakładu.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Uważa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się,</a:t>
            </a:r>
            <a:r>
              <a:rPr sz="770" kern="0" spc="-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że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skoro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państwo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jednostki</a:t>
            </a:r>
            <a:r>
              <a:rPr sz="770" kern="0" spc="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samorządu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jako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podmioty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prawa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publicznego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stwarzają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obywatelom</a:t>
            </a:r>
            <a:r>
              <a:rPr sz="770" kern="0" spc="20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możliwość</a:t>
            </a:r>
            <a:r>
              <a:rPr sz="770" kern="0" spc="23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korzystania</a:t>
            </a:r>
            <a:r>
              <a:rPr sz="770" kern="0" spc="35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usług</a:t>
            </a:r>
            <a:r>
              <a:rPr sz="770" kern="0" spc="2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edukacyjnych</a:t>
            </a:r>
            <a:r>
              <a:rPr sz="770" kern="0" spc="38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świadczonych</a:t>
            </a:r>
            <a:r>
              <a:rPr sz="770" kern="0" spc="2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przez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publiczne</a:t>
            </a:r>
            <a:r>
              <a:rPr sz="770" kern="0" spc="1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9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placówki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–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to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zarazem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obywatele,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korzystając</a:t>
            </a:r>
            <a:r>
              <a:rPr sz="770" kern="0" spc="15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tych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usług,</a:t>
            </a:r>
            <a:r>
              <a:rPr sz="770" kern="0" spc="1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mają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prawny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obowiązek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podporządkowania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się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wydawanym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obowiązującym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-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tych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szkołach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placówkach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regulacjom</a:t>
            </a:r>
            <a:r>
              <a:rPr sz="770" kern="0" spc="32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wewnętrznym,</a:t>
            </a:r>
            <a:r>
              <a:rPr sz="770" kern="0" spc="42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30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których</a:t>
            </a:r>
            <a:r>
              <a:rPr sz="770" kern="0" spc="38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należy</a:t>
            </a:r>
            <a:r>
              <a:rPr sz="770" kern="0" spc="34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zwłaszcza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statut.</a:t>
            </a:r>
            <a:r>
              <a:rPr sz="770" kern="0" spc="38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Podstawą</a:t>
            </a:r>
            <a:r>
              <a:rPr sz="770" kern="0" spc="2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wydania</a:t>
            </a:r>
            <a:r>
              <a:rPr sz="770" kern="0" spc="3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tych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regulacji</a:t>
            </a:r>
            <a:r>
              <a:rPr sz="770" kern="0" spc="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jest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powszechnie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obowiązujące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prawo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–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również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n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tworzy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element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tego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porządku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normatywnego,</a:t>
            </a:r>
            <a:r>
              <a:rPr sz="770" kern="0" spc="18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któremu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uczeń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podlega.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marR="3258" algn="just" defTabSz="586405">
              <a:lnSpc>
                <a:spcPct val="143800"/>
              </a:lnSpc>
              <a:spcBef>
                <a:spcPts val="22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28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zebranego</a:t>
            </a:r>
            <a:r>
              <a:rPr sz="770" kern="0" spc="83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28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sprawie</a:t>
            </a:r>
            <a:r>
              <a:rPr sz="770" kern="0" spc="23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materiału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dowodowego,</a:t>
            </a:r>
            <a:r>
              <a:rPr sz="770" kern="0" spc="26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28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tym</a:t>
            </a:r>
            <a:r>
              <a:rPr sz="770" kern="0" spc="77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zabezpieczonego</a:t>
            </a:r>
            <a:r>
              <a:rPr sz="770" kern="0" spc="103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nagrania</a:t>
            </a:r>
            <a:r>
              <a:rPr sz="770" kern="0" spc="99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z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monitoringu</a:t>
            </a:r>
            <a:r>
              <a:rPr sz="770" kern="0" spc="125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szkolnego,</a:t>
            </a:r>
            <a:r>
              <a:rPr sz="770" kern="0" spc="128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zaprotokołowanych</a:t>
            </a:r>
            <a:r>
              <a:rPr sz="770" kern="0" spc="115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zeznań</a:t>
            </a:r>
            <a:r>
              <a:rPr sz="770" kern="0" spc="109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świadków</a:t>
            </a:r>
            <a:r>
              <a:rPr sz="770" kern="0" spc="29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Anny</a:t>
            </a:r>
            <a:r>
              <a:rPr sz="770" kern="0" spc="109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Nowak</a:t>
            </a:r>
            <a:r>
              <a:rPr sz="770" kern="0" spc="30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Alicji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Malinowskiej</a:t>
            </a:r>
            <a:r>
              <a:rPr sz="770" kern="0" spc="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wynika,</a:t>
            </a:r>
            <a:r>
              <a:rPr sz="770" kern="0" spc="12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że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</a:t>
            </a:r>
            <a:r>
              <a:rPr sz="770" kern="0" spc="7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dniu</a:t>
            </a:r>
            <a:r>
              <a:rPr sz="770" kern="0" spc="9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12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marca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2025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r.,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bez</a:t>
            </a:r>
            <a:r>
              <a:rPr sz="770" kern="0" spc="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powodu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pobił</a:t>
            </a:r>
            <a:r>
              <a:rPr sz="770" kern="0" spc="7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ucznia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klasy</a:t>
            </a:r>
            <a:r>
              <a:rPr sz="770" kern="0" spc="22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Ia</a:t>
            </a:r>
            <a:r>
              <a:rPr sz="770" kern="0" spc="26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Adama</a:t>
            </a:r>
            <a:r>
              <a:rPr sz="770" kern="0" spc="30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Małeckiego.</a:t>
            </a:r>
            <a:r>
              <a:rPr sz="770" kern="0" spc="25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Uczeń</a:t>
            </a:r>
            <a:r>
              <a:rPr sz="770" kern="0" spc="29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ten</a:t>
            </a:r>
            <a:r>
              <a:rPr sz="770" kern="0" spc="26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2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obrażeniami</a:t>
            </a:r>
            <a:r>
              <a:rPr sz="770" kern="0" spc="2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głowy</a:t>
            </a:r>
            <a:r>
              <a:rPr sz="770" kern="0" spc="22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trafił</a:t>
            </a:r>
            <a:r>
              <a:rPr sz="770" kern="0" spc="23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22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szpitala</a:t>
            </a:r>
            <a:r>
              <a:rPr sz="770" kern="0" spc="26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20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był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hospitalizowany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przez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14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dni.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Kowalski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odmówił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przeproszenia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ucznia</a:t>
            </a:r>
            <a:r>
              <a:rPr sz="770" kern="0" spc="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Adama</a:t>
            </a:r>
            <a:r>
              <a:rPr sz="770" kern="0" spc="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Małeckiego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nie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wyraził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skruchy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oraz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wyjaśnił,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że</a:t>
            </a:r>
            <a:r>
              <a:rPr sz="770" kern="0" spc="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to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Adam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Małecki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pierwszy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go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zaatakował.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wyjaśnień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Jana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Kowalskiego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wychowawca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klasy</a:t>
            </a:r>
            <a:r>
              <a:rPr sz="770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Ia</a:t>
            </a:r>
            <a:r>
              <a:rPr sz="770" kern="0" spc="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Krystyna</a:t>
            </a:r>
            <a:r>
              <a:rPr sz="770" kern="0" spc="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Bartosik</a:t>
            </a:r>
            <a:r>
              <a:rPr sz="770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sporządziła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stosowny</a:t>
            </a:r>
            <a:r>
              <a:rPr sz="770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protokół.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algn="just" defTabSz="586405">
              <a:spcBef>
                <a:spcPts val="385"/>
              </a:spcBef>
            </a:pP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Dyrektor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pełni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dał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wiarę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spójnym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logicznym</a:t>
            </a:r>
            <a:r>
              <a:rPr sz="770" kern="0" spc="11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zeznaniom</a:t>
            </a:r>
            <a:r>
              <a:rPr sz="770" kern="0" spc="8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świadków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Anny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Nowak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 i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marR="3258" algn="just" defTabSz="586405">
              <a:lnSpc>
                <a:spcPct val="142800"/>
              </a:lnSpc>
              <a:spcBef>
                <a:spcPts val="29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Alicji</a:t>
            </a:r>
            <a:r>
              <a:rPr sz="770" kern="0" spc="16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Malinowskiej,</a:t>
            </a:r>
            <a:r>
              <a:rPr sz="770" kern="0" spc="18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które</a:t>
            </a:r>
            <a:r>
              <a:rPr sz="770" kern="0" spc="23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korespondowały</a:t>
            </a:r>
            <a:r>
              <a:rPr sz="770" kern="0" spc="2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nagraniem</a:t>
            </a:r>
            <a:r>
              <a:rPr sz="770" kern="0" spc="28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monitoringu</a:t>
            </a:r>
            <a:r>
              <a:rPr sz="770" kern="0" spc="34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szkolnego,</a:t>
            </a:r>
            <a:r>
              <a:rPr sz="770" kern="0" spc="34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który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precyzyjnie</a:t>
            </a:r>
            <a:r>
              <a:rPr sz="770" kern="0" spc="2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zarejestrował</a:t>
            </a:r>
            <a:r>
              <a:rPr sz="770" kern="0" spc="1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całe</a:t>
            </a:r>
            <a:r>
              <a:rPr sz="770" kern="0" spc="1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zdarzenie.</a:t>
            </a:r>
            <a:r>
              <a:rPr sz="770" kern="0" spc="2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Na</a:t>
            </a:r>
            <a:r>
              <a:rPr sz="770" kern="0" spc="1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tych</a:t>
            </a:r>
            <a:r>
              <a:rPr sz="770" kern="0" spc="2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dowodach</a:t>
            </a:r>
            <a:r>
              <a:rPr sz="770" kern="0" spc="15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dyrektor</a:t>
            </a:r>
            <a:r>
              <a:rPr sz="770" kern="0" spc="24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25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oparł</a:t>
            </a:r>
            <a:r>
              <a:rPr sz="770" kern="0" spc="12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swoje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rozstrzygnięcie.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Wyjaśnienia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Jana</a:t>
            </a:r>
            <a:r>
              <a:rPr sz="770" kern="0" spc="-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Kowalskiego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były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chaotyczne</a:t>
            </a:r>
            <a:r>
              <a:rPr sz="770" kern="0" spc="1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sprzeczne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-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doświadczeniem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życiowym</a:t>
            </a:r>
            <a:r>
              <a:rPr sz="770" kern="0" spc="5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oraz</a:t>
            </a:r>
            <a:r>
              <a:rPr sz="770" kern="0" spc="4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nie</a:t>
            </a:r>
            <a:r>
              <a:rPr sz="770" kern="0" spc="46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znajdowały</a:t>
            </a:r>
            <a:r>
              <a:rPr sz="770" kern="0" spc="45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potwierdzenia</a:t>
            </a:r>
            <a:r>
              <a:rPr sz="770" kern="0" spc="46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4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innym</a:t>
            </a:r>
            <a:r>
              <a:rPr sz="770" kern="0" spc="5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zgromadzonym</a:t>
            </a:r>
            <a:r>
              <a:rPr sz="770" kern="0" spc="5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materialne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dowodowym,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stąd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zostały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ocenione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przez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dyrektora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jako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niewiarygodne.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34" defTabSz="586405">
              <a:lnSpc>
                <a:spcPts val="725"/>
              </a:lnSpc>
            </a:pPr>
            <a:fld id="{81D60167-4931-47E6-BA6A-407CBD079E47}" type="slidenum">
              <a:rPr kern="0" spc="-32" dirty="0"/>
              <a:pPr marL="24434" defTabSz="586405">
                <a:lnSpc>
                  <a:spcPts val="725"/>
                </a:lnSpc>
              </a:pPr>
              <a:t>12</a:t>
            </a:fld>
            <a:endParaRPr kern="0" spc="-32" dirty="0"/>
          </a:p>
        </p:txBody>
      </p:sp>
      <p:sp>
        <p:nvSpPr>
          <p:cNvPr id="2" name="object 2"/>
          <p:cNvSpPr txBox="1"/>
          <p:nvPr/>
        </p:nvSpPr>
        <p:spPr>
          <a:xfrm>
            <a:off x="4242019" y="510032"/>
            <a:ext cx="3713664" cy="1547715"/>
          </a:xfrm>
          <a:prstGeom prst="rect">
            <a:avLst/>
          </a:prstGeom>
        </p:spPr>
        <p:txBody>
          <a:bodyPr vert="horz" wrap="square" lIns="0" tIns="10588" rIns="0" bIns="0" rtlCol="0">
            <a:spAutoFit/>
          </a:bodyPr>
          <a:lstStyle/>
          <a:p>
            <a:pPr marL="8145" marR="3258" algn="just" defTabSz="586405">
              <a:lnSpc>
                <a:spcPct val="143900"/>
              </a:lnSpc>
              <a:spcBef>
                <a:spcPts val="83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Uczeń</a:t>
            </a:r>
            <a:r>
              <a:rPr sz="770" kern="0" spc="-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miał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zapewniony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czynny</a:t>
            </a:r>
            <a:r>
              <a:rPr sz="770" kern="0" spc="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udział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postępowaniu,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został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zawiadomiony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o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jego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wszczęciu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oraz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zebraniu</a:t>
            </a:r>
            <a:r>
              <a:rPr sz="770" kern="0" spc="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materiału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dowodowego.</a:t>
            </a:r>
            <a:r>
              <a:rPr sz="770" kern="0" spc="18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Miał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on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prawo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zgłaszać</a:t>
            </a:r>
            <a:r>
              <a:rPr sz="770" kern="0" spc="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swoje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dowody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żądania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oraz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wypowiedzieć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się w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sprawie.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algn="just" defTabSz="586405">
              <a:spcBef>
                <a:spcPts val="423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związku</a:t>
            </a:r>
            <a:r>
              <a:rPr sz="770" kern="0" spc="6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tym,</a:t>
            </a:r>
            <a:r>
              <a:rPr sz="770" kern="0" spc="12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iż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niniejszej</a:t>
            </a:r>
            <a:r>
              <a:rPr sz="770" kern="0" spc="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sprawie</a:t>
            </a:r>
            <a:r>
              <a:rPr sz="770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spełnione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zostały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wszystkie</a:t>
            </a:r>
            <a:r>
              <a:rPr sz="770" kern="0" spc="9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przesłanki</a:t>
            </a:r>
            <a:r>
              <a:rPr sz="770" kern="0" spc="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skreślenia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algn="just" defTabSz="586405">
              <a:spcBef>
                <a:spcPts val="385"/>
              </a:spcBef>
            </a:pP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ucznia</a:t>
            </a:r>
            <a:r>
              <a:rPr sz="770" kern="0" spc="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Jana</a:t>
            </a:r>
            <a:r>
              <a:rPr sz="770" kern="0" spc="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Kowalskiego</a:t>
            </a:r>
            <a:r>
              <a:rPr sz="770" kern="0" spc="-2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listy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uczniów</a:t>
            </a:r>
            <a:r>
              <a:rPr sz="770" kern="0" spc="5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postanowiono jak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we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wstępie.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defTabSz="586405">
              <a:spcBef>
                <a:spcPts val="423"/>
              </a:spcBef>
            </a:pP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2894152" marR="173885" defTabSz="586405">
              <a:lnSpc>
                <a:spcPct val="146000"/>
              </a:lnSpc>
            </a:pP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Dyrektor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Szkoły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Piotr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Mądry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2894152" defTabSz="586405">
              <a:spcBef>
                <a:spcPts val="385"/>
              </a:spcBef>
            </a:pP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/podpis/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2017" y="2422453"/>
            <a:ext cx="3712442" cy="1471382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algn="ctr" defTabSz="586405">
              <a:spcBef>
                <a:spcPts val="64"/>
              </a:spcBef>
            </a:pPr>
            <a:r>
              <a:rPr sz="770" b="1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Pouczenie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defTabSz="586405">
              <a:spcBef>
                <a:spcPts val="442"/>
              </a:spcBef>
            </a:pP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marR="3258" algn="just" defTabSz="586405">
              <a:lnSpc>
                <a:spcPct val="143900"/>
              </a:lnSpc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Od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niniejszej</a:t>
            </a:r>
            <a:r>
              <a:rPr sz="770" kern="0" spc="12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decyzji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służy</a:t>
            </a:r>
            <a:r>
              <a:rPr sz="770" kern="0" spc="10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stronie</a:t>
            </a:r>
            <a:r>
              <a:rPr sz="770" kern="0" spc="10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prawo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4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wniesienia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odwołania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Łódzkiego</a:t>
            </a:r>
            <a:r>
              <a:rPr sz="770" kern="0" spc="1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Kuratora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Oświaty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za</a:t>
            </a:r>
            <a:r>
              <a:rPr sz="770" kern="0" spc="1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pośrednictwem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Dyrektora</a:t>
            </a:r>
            <a:r>
              <a:rPr sz="770" kern="0" spc="7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Szkoły.</a:t>
            </a:r>
            <a:r>
              <a:rPr sz="770" kern="0" spc="7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Odwołanie</a:t>
            </a:r>
            <a:r>
              <a:rPr sz="770" kern="0" spc="-2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wnosi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się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</a:t>
            </a:r>
            <a:r>
              <a:rPr sz="770" kern="0" spc="-1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terminie</a:t>
            </a:r>
            <a:r>
              <a:rPr sz="770" kern="0" spc="4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14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</a:t>
            </a:r>
            <a:r>
              <a:rPr sz="770" kern="0" spc="1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od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dnia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doręczenia</a:t>
            </a:r>
            <a:r>
              <a:rPr sz="770" kern="0" spc="6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niniejszej</a:t>
            </a:r>
            <a:r>
              <a:rPr sz="770" kern="0" spc="109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decyzji.</a:t>
            </a:r>
            <a:r>
              <a:rPr sz="770" kern="0" spc="8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Zgodnie</a:t>
            </a:r>
            <a:r>
              <a:rPr sz="770" kern="0" spc="1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7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treścią</a:t>
            </a:r>
            <a:r>
              <a:rPr sz="770" kern="0" spc="3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art.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127a</a:t>
            </a:r>
            <a:r>
              <a:rPr sz="770" kern="0" spc="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k.p.a.</a:t>
            </a:r>
            <a:r>
              <a:rPr sz="770" kern="0" spc="11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przed</a:t>
            </a:r>
            <a:r>
              <a:rPr sz="770" kern="0" spc="64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upływem</a:t>
            </a:r>
            <a:r>
              <a:rPr sz="770" kern="0" spc="8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terminu</a:t>
            </a:r>
            <a:r>
              <a:rPr sz="770" kern="0" spc="13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do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wniesienia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odwołania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strona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może</a:t>
            </a:r>
            <a:r>
              <a:rPr sz="770" kern="0" spc="16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zrzec</a:t>
            </a:r>
            <a:r>
              <a:rPr sz="770" kern="0" spc="13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się</a:t>
            </a:r>
            <a:r>
              <a:rPr sz="770" kern="0" spc="5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prawa</a:t>
            </a:r>
            <a:r>
              <a:rPr sz="770" kern="0" spc="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90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wniesienia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odwołania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wobec</a:t>
            </a:r>
            <a:r>
              <a:rPr sz="770" kern="0" spc="9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organu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administracji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publicznej,</a:t>
            </a:r>
            <a:r>
              <a:rPr sz="770" kern="0" spc="167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który</a:t>
            </a:r>
            <a:r>
              <a:rPr sz="770" kern="0" spc="131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wydał</a:t>
            </a:r>
            <a:r>
              <a:rPr sz="770" kern="0" spc="11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decyzję.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</a:t>
            </a:r>
            <a:r>
              <a:rPr sz="770" kern="0" spc="93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dniem</a:t>
            </a:r>
            <a:r>
              <a:rPr sz="770" kern="0" spc="11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doręczenia</a:t>
            </a:r>
            <a:r>
              <a:rPr sz="770" kern="0" spc="1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organowi</a:t>
            </a:r>
            <a:r>
              <a:rPr sz="770" kern="0" spc="115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administracji publicznej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oświadczenia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o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zrzeczeniu</a:t>
            </a:r>
            <a:r>
              <a:rPr sz="770" kern="0" spc="3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się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prawa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32" dirty="0">
                <a:solidFill>
                  <a:srgbClr val="000009"/>
                </a:solidFill>
                <a:latin typeface="Times New Roman"/>
                <a:cs typeface="Times New Roman"/>
              </a:rPr>
              <a:t>do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wniesienia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odwołania</a:t>
            </a:r>
            <a:r>
              <a:rPr sz="770" kern="0" spc="-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13" dirty="0">
                <a:solidFill>
                  <a:srgbClr val="000009"/>
                </a:solidFill>
                <a:latin typeface="Times New Roman"/>
                <a:cs typeface="Times New Roman"/>
              </a:rPr>
              <a:t>przez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ostatnią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ze</a:t>
            </a:r>
            <a:r>
              <a:rPr sz="770" kern="0" spc="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stron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postępowania,</a:t>
            </a:r>
            <a:r>
              <a:rPr sz="770" kern="0" spc="-3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decyzja</a:t>
            </a:r>
            <a:r>
              <a:rPr sz="770" kern="0" spc="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staje</a:t>
            </a:r>
            <a:r>
              <a:rPr sz="770" kern="0" spc="-2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się</a:t>
            </a:r>
            <a:r>
              <a:rPr sz="770" kern="0" spc="-48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ostateczna</a:t>
            </a:r>
            <a:r>
              <a:rPr sz="770" kern="0" spc="42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i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 </a:t>
            </a:r>
            <a:r>
              <a:rPr sz="770" kern="0" spc="-6" dirty="0">
                <a:solidFill>
                  <a:srgbClr val="000009"/>
                </a:solidFill>
                <a:latin typeface="Times New Roman"/>
                <a:cs typeface="Times New Roman"/>
              </a:rPr>
              <a:t>prawomocna.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2018" y="4559673"/>
            <a:ext cx="439824" cy="350790"/>
          </a:xfrm>
          <a:prstGeom prst="rect">
            <a:avLst/>
          </a:prstGeom>
        </p:spPr>
        <p:txBody>
          <a:bodyPr vert="horz" wrap="square" lIns="0" tIns="61901" rIns="0" bIns="0" rtlCol="0">
            <a:spAutoFit/>
          </a:bodyPr>
          <a:lstStyle/>
          <a:p>
            <a:pPr marL="8145" defTabSz="586405">
              <a:spcBef>
                <a:spcPts val="487"/>
              </a:spcBef>
            </a:pPr>
            <a:r>
              <a:rPr sz="770" u="sng" kern="0" spc="-19" dirty="0">
                <a:solidFill>
                  <a:srgbClr val="000009"/>
                </a:solidFill>
                <a:uFill>
                  <a:solidFill>
                    <a:srgbClr val="000009"/>
                  </a:solidFill>
                </a:uFill>
                <a:latin typeface="Times New Roman"/>
                <a:cs typeface="Times New Roman"/>
              </a:rPr>
              <a:t>Otrzymują</a:t>
            </a:r>
            <a:r>
              <a:rPr sz="770" kern="0" spc="-19" dirty="0">
                <a:solidFill>
                  <a:srgbClr val="000009"/>
                </a:solidFill>
                <a:latin typeface="Times New Roman"/>
                <a:cs typeface="Times New Roman"/>
              </a:rPr>
              <a:t>: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  <a:p>
            <a:pPr marL="8145" defTabSz="586405">
              <a:spcBef>
                <a:spcPts val="423"/>
              </a:spcBef>
            </a:pPr>
            <a:r>
              <a:rPr sz="770" kern="0" dirty="0">
                <a:solidFill>
                  <a:srgbClr val="000009"/>
                </a:solidFill>
                <a:latin typeface="Times New Roman"/>
                <a:cs typeface="Times New Roman"/>
              </a:rPr>
              <a:t>1. </a:t>
            </a:r>
            <a:r>
              <a:rPr sz="770" kern="0" spc="-16" dirty="0">
                <a:solidFill>
                  <a:srgbClr val="000009"/>
                </a:solidFill>
                <a:latin typeface="Times New Roman"/>
                <a:cs typeface="Times New Roman"/>
              </a:rPr>
              <a:t>…….</a:t>
            </a:r>
            <a:endParaRPr sz="770" kern="0">
              <a:solidFill>
                <a:sysClr val="windowText" lastClr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sz="1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ORZECZENIA SĄDOWE:</a:t>
            </a:r>
          </a:p>
          <a:p>
            <a:r>
              <a:rPr lang="pl-PL" dirty="0"/>
              <a:t>prawomocne </a:t>
            </a:r>
          </a:p>
          <a:p>
            <a:pPr marL="0" indent="0" algn="just">
              <a:buNone/>
            </a:pPr>
            <a:r>
              <a:rPr lang="pl-PL" dirty="0"/>
              <a:t>art.  363 § 1 k.p.c.: Orzeczenie sądu staje się prawomocne, jeżeli nie przysługuje co do niego środek odwoławczy lub inny środek zaskarżenia.</a:t>
            </a:r>
          </a:p>
          <a:p>
            <a:r>
              <a:rPr lang="pl-PL" dirty="0"/>
              <a:t>natychmiast wykonalne </a:t>
            </a:r>
          </a:p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Ważne: tylko orzeczenie opatrzone przez Sąd właściwymi pieczęciami jest wiążącym dokumentem. </a:t>
            </a:r>
          </a:p>
        </p:txBody>
      </p:sp>
    </p:spTree>
    <p:extLst>
      <p:ext uri="{BB962C8B-B14F-4D97-AF65-F5344CB8AC3E}">
        <p14:creationId xmlns:p14="http://schemas.microsoft.com/office/powerpoint/2010/main" val="260810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WYKŁADNIA WYROKU:</a:t>
            </a:r>
          </a:p>
          <a:p>
            <a:pPr algn="just"/>
            <a:r>
              <a:rPr lang="pl-PL" dirty="0"/>
              <a:t>Art.  352 k.p.c.: Sąd, który wydał wyrok, rozstrzyga postanowieniem wątpliwości co do jego treści.</a:t>
            </a:r>
          </a:p>
          <a:p>
            <a:pPr algn="just"/>
            <a:r>
              <a:rPr lang="pl-PL" b="1" dirty="0"/>
              <a:t>Celem przepisu</a:t>
            </a:r>
            <a:r>
              <a:rPr lang="pl-PL" dirty="0"/>
              <a:t> jest dokonanie wykładni wyroku, w przypadku gdy istnieją wątpliwości co do jego treści, a zatem gdy wyrażone i zapisane w wyroku (zarówno sentencji, jak i uzasadnieniu) stanowisko sądu jest niejasne. Jak wskazano w judykaturze, konieczność dokonania wykładni orzeczenia zachodzi wówczas, gdy jego treść jest sformułowana w sposób niejasny, który może budzić wątpliwości co do samego rozstrzygnięcia, zakresu powstałej powagi rzeczy osądzonej, a także sposobu jego wykonania. </a:t>
            </a:r>
          </a:p>
        </p:txBody>
      </p:sp>
    </p:spTree>
    <p:extLst>
      <p:ext uri="{BB962C8B-B14F-4D97-AF65-F5344CB8AC3E}">
        <p14:creationId xmlns:p14="http://schemas.microsoft.com/office/powerpoint/2010/main" val="1636395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lvl="0" indent="-285750">
              <a:spcBef>
                <a:spcPct val="20000"/>
              </a:spcBef>
              <a:spcAft>
                <a:spcPts val="600"/>
              </a:spcAft>
            </a:pPr>
            <a:r>
              <a:rPr lang="pl-PL" sz="2000" cap="none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a typeface="+mn-ea"/>
                <a:cs typeface="+mn-cs"/>
              </a:rPr>
              <a:t>Generalną zasadą wykonywania władzy rodzicielskiej jest </a:t>
            </a:r>
            <a:r>
              <a:rPr lang="pl-PL" sz="2000" b="1" cap="none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a typeface="+mn-ea"/>
                <a:cs typeface="+mn-cs"/>
              </a:rPr>
              <a:t>dobro dziecka</a:t>
            </a:r>
            <a:r>
              <a:rPr lang="pl-PL" sz="2000" cap="none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a typeface="+mn-ea"/>
                <a:cs typeface="+mn-cs"/>
              </a:rPr>
              <a:t>, które stanowi jedną z najcenniejszych wartości w życiu rodziny. </a:t>
            </a:r>
            <a:br>
              <a:rPr lang="pl-PL" sz="2000" cap="none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a typeface="+mn-ea"/>
                <a:cs typeface="+mn-cs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WŁADZA RODZICELSKA</a:t>
            </a:r>
          </a:p>
          <a:p>
            <a:r>
              <a:rPr lang="pl-PL" dirty="0"/>
              <a:t>Art. 95 </a:t>
            </a:r>
            <a:r>
              <a:rPr lang="pl-PL" dirty="0" err="1"/>
              <a:t>k.r.o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§ 1.Władza rodzicielska obejmuje w szczególności obowiązek i prawo rodziców do wykonywania pieczy nad osobą i majątkiem dziecka oraz do wychowania dziecka, z poszanowaniem jego godności i praw. </a:t>
            </a:r>
          </a:p>
          <a:p>
            <a:pPr algn="just"/>
            <a:r>
              <a:rPr lang="pl-PL" dirty="0"/>
              <a:t>§ 4. Rodzice przed powzięciem decyzji w ważniejszych sprawach dotyczących osoby lub majątku dziecka powinni je wysłuchać, jeżeli rozwój umysłowy, stan zdrowia i stopień dojrzałości dziecka na to pozwala, oraz uwzględnić w miarę możliwości jego rozsądne życzenia. </a:t>
            </a:r>
          </a:p>
        </p:txBody>
      </p:sp>
    </p:spTree>
    <p:extLst>
      <p:ext uri="{BB962C8B-B14F-4D97-AF65-F5344CB8AC3E}">
        <p14:creationId xmlns:p14="http://schemas.microsoft.com/office/powerpoint/2010/main" val="425615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  107 § 1 </a:t>
            </a:r>
            <a:r>
              <a:rPr lang="pl-PL" dirty="0" err="1"/>
              <a:t>k.r.o</a:t>
            </a:r>
            <a:r>
              <a:rPr lang="pl-PL" dirty="0"/>
              <a:t>.: Jeżeli władza rodzicielska przysługuje obojgu rodzicom żyjącym w rozłączeniu, sąd opiekuńczy może ze względu na dobro dziecka określić sposób jej wykonywania i utrzymywania kontaktów z dzieckiem.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Art.  111 § 1 </a:t>
            </a:r>
            <a:r>
              <a:rPr lang="pl-PL" dirty="0" err="1"/>
              <a:t>k.r.o</a:t>
            </a:r>
            <a:r>
              <a:rPr lang="pl-PL" dirty="0"/>
              <a:t>.: Jeżeli władza rodzicielska nie może być wykonywana z powodu trwałej przeszkody albo jeżeli rodzice nadużywają władzy rodzicielskiej lub w sposób rażący zaniedbują swe obowiązki względem dziecka, sąd opiekuńczy pozbawi rodziców władzy rodzicielskiej. Pozbawienie władzy rodzicielskiej może być orzeczone także w stosunku do jednego z rodziców.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303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prstClr val="white"/>
              </a:buClr>
              <a:buNone/>
            </a:pPr>
            <a:r>
              <a:rPr lang="pl-PL" dirty="0">
                <a:solidFill>
                  <a:srgbClr val="146194">
                    <a:lumMod val="75000"/>
                  </a:srgbClr>
                </a:solidFill>
              </a:rPr>
              <a:t>Co do zasady rodzic pozbawiony władzy rodzicielskiej ma prawo do kontaktów z dzieckiem oraz do uzyskiwania informacji o dziecku.</a:t>
            </a:r>
          </a:p>
          <a:p>
            <a:pPr algn="just"/>
            <a:r>
              <a:rPr lang="pl-PL" dirty="0"/>
              <a:t>Art. 44e ust. 2 ustawy z dnia 7 września 1991 r. o systemie oświaty (Dz. U. z 2024 poz. 750 ze zm.) </a:t>
            </a:r>
          </a:p>
          <a:p>
            <a:pPr marL="0" indent="0" algn="just">
              <a:buNone/>
            </a:pPr>
            <a:r>
              <a:rPr lang="pl-PL" dirty="0"/>
              <a:t>Oceny są jawne dla ucznia i jego rodziców.</a:t>
            </a:r>
            <a:endParaRPr lang="pl-PL" dirty="0">
              <a:solidFill>
                <a:srgbClr val="146194">
                  <a:lumMod val="75000"/>
                </a:srgbClr>
              </a:solidFill>
            </a:endParaRPr>
          </a:p>
          <a:p>
            <a:pPr marL="0" lvl="0" indent="0" algn="just">
              <a:buClr>
                <a:prstClr val="white"/>
              </a:buClr>
              <a:buNone/>
            </a:pPr>
            <a:endParaRPr lang="pl-PL" dirty="0">
              <a:solidFill>
                <a:srgbClr val="146194">
                  <a:lumMod val="75000"/>
                </a:srgbClr>
              </a:solidFill>
            </a:endParaRPr>
          </a:p>
          <a:p>
            <a:pPr marL="0" lvl="0" indent="0" algn="just">
              <a:buClr>
                <a:prstClr val="white"/>
              </a:buClr>
              <a:buNone/>
            </a:pPr>
            <a:r>
              <a:rPr lang="pl-PL" dirty="0">
                <a:solidFill>
                  <a:srgbClr val="146194">
                    <a:lumMod val="75000"/>
                  </a:srgbClr>
                </a:solidFill>
              </a:rPr>
              <a:t>Sąd może ograniczyć prawo do informacji, np. w kwestiach edukacji, jeśli uznaje to za konieczne dla dobra dziecka.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550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876994"/>
          </a:xfrm>
        </p:spPr>
        <p:txBody>
          <a:bodyPr>
            <a:normAutofit/>
          </a:bodyPr>
          <a:lstStyle/>
          <a:p>
            <a:r>
              <a:rPr lang="pl-PL" sz="3200" dirty="0"/>
              <a:t>KONTAKTY Z DZIECKIEM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4212" y="1812175"/>
            <a:ext cx="7453948" cy="397902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l-PL" sz="3400" dirty="0"/>
              <a:t>Art. 113 § 1 </a:t>
            </a:r>
            <a:r>
              <a:rPr lang="pl-PL" sz="3400" dirty="0" err="1"/>
              <a:t>k.r.o</a:t>
            </a:r>
            <a:r>
              <a:rPr lang="pl-PL" sz="3400" dirty="0"/>
              <a:t>.: Niezależnie od władzy rodzicielskiej rodzice oraz ich dziecko mają prawo i obowiązek utrzymywania ze sobą kontaktów.</a:t>
            </a:r>
          </a:p>
          <a:p>
            <a:pPr algn="just"/>
            <a:r>
              <a:rPr lang="pl-PL" sz="3400" dirty="0"/>
              <a:t>§ 2. Kontakty z dzieckiem obejmują w szczególności przebywanie z dzieckiem (odwiedziny, spotkania, zabieranie dziecka poza miejsce jego stałego pobytu) i bezpośrednie porozumiewanie się, utrzymywanie korespondencji, korzystanie z innych środków porozumiewania się na odległość, w tym ze środków komunikacji elektronicznej.</a:t>
            </a:r>
          </a:p>
          <a:p>
            <a:pPr algn="just"/>
            <a:r>
              <a:rPr lang="pl-PL" sz="3400" dirty="0"/>
              <a:t>WAŻNE: orzeczenie dotyczące kontaktów  z dzieckiem jest wydawane dla rodziców celem uniknięcia sporu w zakresie spędzania czasu z dzieckiem. Dyrektor szkoły nie jest właściwym organem do stania na straży przestrzegania ustaleń zawartych w orzeczeniu dotyczącym kontaktów z dzieckiem.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9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735677"/>
          </a:xfrm>
        </p:spPr>
        <p:txBody>
          <a:bodyPr>
            <a:normAutofit/>
          </a:bodyPr>
          <a:lstStyle/>
          <a:p>
            <a:r>
              <a:rPr lang="pl-PL" sz="3200" dirty="0"/>
              <a:t>UPOWAŻNIANIE DO ODBIORU DZIECKA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4211" y="1645921"/>
            <a:ext cx="10554595" cy="4145280"/>
          </a:xfrm>
        </p:spPr>
        <p:txBody>
          <a:bodyPr/>
          <a:lstStyle/>
          <a:p>
            <a:pPr algn="just"/>
            <a:r>
              <a:rPr lang="pl-PL" dirty="0"/>
              <a:t>Art. 98 § 1 </a:t>
            </a:r>
            <a:r>
              <a:rPr lang="pl-PL" dirty="0" err="1"/>
              <a:t>k.r.o</a:t>
            </a:r>
            <a:r>
              <a:rPr lang="pl-PL" dirty="0"/>
              <a:t>.: Rodzice są przedstawicielami ustawowymi dziecka pozostającego pod ich władzą rodzicielską. Jeżeli dziecko pozostaje pod władzą rodzicielską obojga rodziców, każde z nich może działać samodzielnie jako przedstawiciel ustawowy dziecka.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! Każdy rodzic może samodzielnie upoważnić wybraną osobę do odbioru dziecka z przedszkola/szkoły.</a:t>
            </a:r>
          </a:p>
          <a:p>
            <a:pPr algn="just"/>
            <a:r>
              <a:rPr lang="pl-PL" dirty="0"/>
              <a:t>! Jeden z rodziców nie może odwołać oświadczenia w tym zakresie złożonego przez drugiego z rodziców.</a:t>
            </a:r>
          </a:p>
        </p:txBody>
      </p:sp>
    </p:spTree>
    <p:extLst>
      <p:ext uri="{BB962C8B-B14F-4D97-AF65-F5344CB8AC3E}">
        <p14:creationId xmlns:p14="http://schemas.microsoft.com/office/powerpoint/2010/main" val="308466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494270"/>
            <a:ext cx="8534401" cy="947352"/>
          </a:xfrm>
        </p:spPr>
        <p:txBody>
          <a:bodyPr/>
          <a:lstStyle/>
          <a:p>
            <a:r>
              <a:rPr lang="pl-PL" dirty="0"/>
              <a:t>Skreślenie z listy uczniów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4213" y="2257168"/>
            <a:ext cx="8534400" cy="37372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Art. 68 ust. 2 ustawy z dnia 14 grudnia 2016 r. Prawo oświatowe (Dz.U. z 2024 poz. 737 ze zm.)</a:t>
            </a:r>
          </a:p>
          <a:p>
            <a:pPr algn="just"/>
            <a:r>
              <a:rPr lang="pl-PL" dirty="0"/>
              <a:t>Dyrektor szkoły lub placówki może, </a:t>
            </a:r>
            <a:r>
              <a:rPr lang="pl-PL" b="1" dirty="0"/>
              <a:t>w drodze decyzji</a:t>
            </a:r>
            <a:r>
              <a:rPr lang="pl-PL" dirty="0"/>
              <a:t>, skreślić ucznia z listy uczniów w przypadkach określonych w statucie szkoły lub placówki. Skreślenie następuje na podstawie uchwały rady pedagogicznej, po zasięgnięciu opinii samorządu uczniowskiego.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Art. 61 § 4 k.p.a.: O wszczęciu postępowania z urzędu lub na żądanie jednej ze stron należy zawiadomić wszystkie osoby będące stronami w sprawie.</a:t>
            </a:r>
          </a:p>
          <a:p>
            <a:pPr algn="just"/>
            <a:r>
              <a:rPr lang="pl-PL" dirty="0"/>
              <a:t>Art. 10 </a:t>
            </a:r>
            <a:r>
              <a:rPr lang="pl-PL" dirty="0">
                <a:solidFill>
                  <a:srgbClr val="146194">
                    <a:lumMod val="75000"/>
                  </a:srgbClr>
                </a:solidFill>
              </a:rPr>
              <a:t>§</a:t>
            </a:r>
            <a:r>
              <a:rPr lang="pl-PL" dirty="0"/>
              <a:t> </a:t>
            </a:r>
            <a:r>
              <a:rPr lang="pl-PL"/>
              <a:t>1 k.p.a.: </a:t>
            </a:r>
            <a:r>
              <a:rPr lang="pl-PL" dirty="0"/>
              <a:t>Organy administracji publicznej obowiązane są zapewnić stronom czynny udział w każdym stadium postępowania, a przed wydaniem decyzji umożliwić im wypowiedzenie się co do zebranych dowodów i materiałów oraz zgłoszonych żądań.</a:t>
            </a:r>
          </a:p>
        </p:txBody>
      </p:sp>
    </p:spTree>
    <p:extLst>
      <p:ext uri="{BB962C8B-B14F-4D97-AF65-F5344CB8AC3E}">
        <p14:creationId xmlns:p14="http://schemas.microsoft.com/office/powerpoint/2010/main" val="848627944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360</TotalTime>
  <Words>1207</Words>
  <Application>Microsoft Office PowerPoint</Application>
  <PresentationFormat>Panoramiczny</PresentationFormat>
  <Paragraphs>80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Calibri</vt:lpstr>
      <vt:lpstr>Century Gothic</vt:lpstr>
      <vt:lpstr>Times New Roman</vt:lpstr>
      <vt:lpstr>Wingdings 3</vt:lpstr>
      <vt:lpstr>Wycinek</vt:lpstr>
      <vt:lpstr>Office Theme</vt:lpstr>
      <vt:lpstr>Dziecko w konflikcie rodzicielskim a szkoła</vt:lpstr>
      <vt:lpstr>Prezentacja programu PowerPoint</vt:lpstr>
      <vt:lpstr>Prezentacja programu PowerPoint</vt:lpstr>
      <vt:lpstr>Generalną zasadą wykonywania władzy rodzicielskiej jest dobro dziecka, które stanowi jedną z najcenniejszych wartości w życiu rodziny.  </vt:lpstr>
      <vt:lpstr>Prezentacja programu PowerPoint</vt:lpstr>
      <vt:lpstr>Prezentacja programu PowerPoint</vt:lpstr>
      <vt:lpstr>KONTAKTY Z DZIECKIEM</vt:lpstr>
      <vt:lpstr>UPOWAŻNIANIE DO ODBIORU DZIECKA</vt:lpstr>
      <vt:lpstr>Skreślenie z listy uczniów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Dziecko w konflikcie rodzicielskim a szkoła</dc:title>
  <dc:creator>Marlena Piotrowska</dc:creator>
  <cp:lastModifiedBy>AP</cp:lastModifiedBy>
  <cp:revision>28</cp:revision>
  <dcterms:created xsi:type="dcterms:W3CDTF">2025-05-21T09:16:37Z</dcterms:created>
  <dcterms:modified xsi:type="dcterms:W3CDTF">2025-06-11T06:30:07Z</dcterms:modified>
</cp:coreProperties>
</file>