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9" r:id="rId2"/>
  </p:sldMasterIdLst>
  <p:sldIdLst>
    <p:sldId id="256" r:id="rId3"/>
    <p:sldId id="257" r:id="rId4"/>
    <p:sldId id="258" r:id="rId5"/>
    <p:sldId id="259" r:id="rId6"/>
    <p:sldId id="260" r:id="rId7"/>
    <p:sldId id="262" r:id="rId8"/>
    <p:sldId id="263" r:id="rId9"/>
    <p:sldId id="261" r:id="rId10"/>
    <p:sldId id="264" r:id="rId11"/>
    <p:sldId id="266" r:id="rId12"/>
    <p:sldId id="268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62" autoAdjust="0"/>
    <p:restoredTop sz="94660"/>
  </p:normalViewPr>
  <p:slideViewPr>
    <p:cSldViewPr snapToGrid="0">
      <p:cViewPr varScale="1">
        <p:scale>
          <a:sx n="96" d="100"/>
          <a:sy n="96" d="100"/>
        </p:scale>
        <p:origin x="8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5167" y="2125980"/>
            <a:ext cx="1037190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30337" y="3840480"/>
            <a:ext cx="85415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73" b="0" i="0">
                <a:solidFill>
                  <a:srgbClr val="000009"/>
                </a:solidFill>
                <a:latin typeface="Times New Roman"/>
                <a:cs typeface="Times New Roman"/>
              </a:defRPr>
            </a:lvl1pPr>
          </a:lstStyle>
          <a:p>
            <a:pPr marL="24434">
              <a:lnSpc>
                <a:spcPts val="725"/>
              </a:lnSpc>
            </a:pPr>
            <a:fld id="{81D60167-4931-47E6-BA6A-407CBD079E47}" type="slidenum">
              <a:rPr lang="pl-PL" spc="-32" smtClean="0"/>
              <a:pPr marL="24434">
                <a:lnSpc>
                  <a:spcPts val="725"/>
                </a:lnSpc>
              </a:pPr>
              <a:t>‹#›</a:t>
            </a:fld>
            <a:endParaRPr lang="pl-PL" spc="-32" dirty="0"/>
          </a:p>
        </p:txBody>
      </p:sp>
    </p:spTree>
    <p:extLst>
      <p:ext uri="{BB962C8B-B14F-4D97-AF65-F5344CB8AC3E}">
        <p14:creationId xmlns:p14="http://schemas.microsoft.com/office/powerpoint/2010/main" val="26561745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73" b="0" i="0">
                <a:solidFill>
                  <a:srgbClr val="000009"/>
                </a:solidFill>
                <a:latin typeface="Times New Roman"/>
                <a:cs typeface="Times New Roman"/>
              </a:defRPr>
            </a:lvl1pPr>
          </a:lstStyle>
          <a:p>
            <a:pPr marL="24434">
              <a:lnSpc>
                <a:spcPts val="725"/>
              </a:lnSpc>
            </a:pPr>
            <a:fld id="{81D60167-4931-47E6-BA6A-407CBD079E47}" type="slidenum">
              <a:rPr lang="pl-PL" spc="-32" smtClean="0"/>
              <a:pPr marL="24434">
                <a:lnSpc>
                  <a:spcPts val="725"/>
                </a:lnSpc>
              </a:pPr>
              <a:t>‹#›</a:t>
            </a:fld>
            <a:endParaRPr lang="pl-PL" spc="-32" dirty="0"/>
          </a:p>
        </p:txBody>
      </p:sp>
    </p:spTree>
    <p:extLst>
      <p:ext uri="{BB962C8B-B14F-4D97-AF65-F5344CB8AC3E}">
        <p14:creationId xmlns:p14="http://schemas.microsoft.com/office/powerpoint/2010/main" val="1530685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10112" y="1577340"/>
            <a:ext cx="53079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84156" y="1577340"/>
            <a:ext cx="53079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73" b="0" i="0">
                <a:solidFill>
                  <a:srgbClr val="000009"/>
                </a:solidFill>
                <a:latin typeface="Times New Roman"/>
                <a:cs typeface="Times New Roman"/>
              </a:defRPr>
            </a:lvl1pPr>
          </a:lstStyle>
          <a:p>
            <a:pPr marL="24434">
              <a:lnSpc>
                <a:spcPts val="725"/>
              </a:lnSpc>
            </a:pPr>
            <a:fld id="{81D60167-4931-47E6-BA6A-407CBD079E47}" type="slidenum">
              <a:rPr lang="pl-PL" spc="-32" smtClean="0"/>
              <a:pPr marL="24434">
                <a:lnSpc>
                  <a:spcPts val="725"/>
                </a:lnSpc>
              </a:pPr>
              <a:t>‹#›</a:t>
            </a:fld>
            <a:endParaRPr lang="pl-PL" spc="-32" dirty="0"/>
          </a:p>
        </p:txBody>
      </p:sp>
    </p:spTree>
    <p:extLst>
      <p:ext uri="{BB962C8B-B14F-4D97-AF65-F5344CB8AC3E}">
        <p14:creationId xmlns:p14="http://schemas.microsoft.com/office/powerpoint/2010/main" val="28188444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73" b="0" i="0">
                <a:solidFill>
                  <a:srgbClr val="000009"/>
                </a:solidFill>
                <a:latin typeface="Times New Roman"/>
                <a:cs typeface="Times New Roman"/>
              </a:defRPr>
            </a:lvl1pPr>
          </a:lstStyle>
          <a:p>
            <a:pPr marL="24434">
              <a:lnSpc>
                <a:spcPts val="725"/>
              </a:lnSpc>
            </a:pPr>
            <a:fld id="{81D60167-4931-47E6-BA6A-407CBD079E47}" type="slidenum">
              <a:rPr lang="pl-PL" spc="-32" smtClean="0"/>
              <a:pPr marL="24434">
                <a:lnSpc>
                  <a:spcPts val="725"/>
                </a:lnSpc>
              </a:pPr>
              <a:t>‹#›</a:t>
            </a:fld>
            <a:endParaRPr lang="pl-PL" spc="-32" dirty="0"/>
          </a:p>
        </p:txBody>
      </p:sp>
    </p:spTree>
    <p:extLst>
      <p:ext uri="{BB962C8B-B14F-4D97-AF65-F5344CB8AC3E}">
        <p14:creationId xmlns:p14="http://schemas.microsoft.com/office/powerpoint/2010/main" val="7670087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73" b="0" i="0">
                <a:solidFill>
                  <a:srgbClr val="000009"/>
                </a:solidFill>
                <a:latin typeface="Times New Roman"/>
                <a:cs typeface="Times New Roman"/>
              </a:defRPr>
            </a:lvl1pPr>
          </a:lstStyle>
          <a:p>
            <a:pPr marL="24434">
              <a:lnSpc>
                <a:spcPts val="725"/>
              </a:lnSpc>
            </a:pPr>
            <a:fld id="{81D60167-4931-47E6-BA6A-407CBD079E47}" type="slidenum">
              <a:rPr lang="pl-PL" spc="-32" smtClean="0"/>
              <a:pPr marL="24434">
                <a:lnSpc>
                  <a:spcPts val="725"/>
                </a:lnSpc>
              </a:pPr>
              <a:t>‹#›</a:t>
            </a:fld>
            <a:endParaRPr lang="pl-PL" spc="-32" dirty="0"/>
          </a:p>
        </p:txBody>
      </p:sp>
    </p:spTree>
    <p:extLst>
      <p:ext uri="{BB962C8B-B14F-4D97-AF65-F5344CB8AC3E}">
        <p14:creationId xmlns:p14="http://schemas.microsoft.com/office/powerpoint/2010/main" val="274857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0112" y="274320"/>
            <a:ext cx="1098202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0112" y="1577340"/>
            <a:ext cx="1098202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8763" y="6377940"/>
            <a:ext cx="390471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10112" y="6377940"/>
            <a:ext cx="280651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83886" y="6370721"/>
            <a:ext cx="254084" cy="897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73" b="0" i="0">
                <a:solidFill>
                  <a:srgbClr val="000009"/>
                </a:solidFill>
                <a:latin typeface="Times New Roman"/>
                <a:cs typeface="Times New Roman"/>
              </a:defRPr>
            </a:lvl1pPr>
          </a:lstStyle>
          <a:p>
            <a:pPr marL="24434">
              <a:lnSpc>
                <a:spcPts val="725"/>
              </a:lnSpc>
            </a:pPr>
            <a:fld id="{81D60167-4931-47E6-BA6A-407CBD079E47}" type="slidenum">
              <a:rPr lang="pl-PL" spc="-32" smtClean="0"/>
              <a:pPr marL="24434">
                <a:lnSpc>
                  <a:spcPts val="725"/>
                </a:lnSpc>
              </a:pPr>
              <a:t>‹#›</a:t>
            </a:fld>
            <a:endParaRPr lang="pl-PL" spc="-32" dirty="0"/>
          </a:p>
        </p:txBody>
      </p:sp>
    </p:spTree>
    <p:extLst>
      <p:ext uri="{BB962C8B-B14F-4D97-AF65-F5344CB8AC3E}">
        <p14:creationId xmlns:p14="http://schemas.microsoft.com/office/powerpoint/2010/main" val="2798124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93202">
        <a:defRPr>
          <a:latin typeface="+mn-lt"/>
          <a:ea typeface="+mn-ea"/>
          <a:cs typeface="+mn-cs"/>
        </a:defRPr>
      </a:lvl2pPr>
      <a:lvl3pPr marL="586405">
        <a:defRPr>
          <a:latin typeface="+mn-lt"/>
          <a:ea typeface="+mn-ea"/>
          <a:cs typeface="+mn-cs"/>
        </a:defRPr>
      </a:lvl3pPr>
      <a:lvl4pPr marL="879607">
        <a:defRPr>
          <a:latin typeface="+mn-lt"/>
          <a:ea typeface="+mn-ea"/>
          <a:cs typeface="+mn-cs"/>
        </a:defRPr>
      </a:lvl4pPr>
      <a:lvl5pPr marL="1172809">
        <a:defRPr>
          <a:latin typeface="+mn-lt"/>
          <a:ea typeface="+mn-ea"/>
          <a:cs typeface="+mn-cs"/>
        </a:defRPr>
      </a:lvl5pPr>
      <a:lvl6pPr marL="1466012">
        <a:defRPr>
          <a:latin typeface="+mn-lt"/>
          <a:ea typeface="+mn-ea"/>
          <a:cs typeface="+mn-cs"/>
        </a:defRPr>
      </a:lvl6pPr>
      <a:lvl7pPr marL="1759214">
        <a:defRPr>
          <a:latin typeface="+mn-lt"/>
          <a:ea typeface="+mn-ea"/>
          <a:cs typeface="+mn-cs"/>
        </a:defRPr>
      </a:lvl7pPr>
      <a:lvl8pPr marL="2052417">
        <a:defRPr>
          <a:latin typeface="+mn-lt"/>
          <a:ea typeface="+mn-ea"/>
          <a:cs typeface="+mn-cs"/>
        </a:defRPr>
      </a:lvl8pPr>
      <a:lvl9pPr marL="23456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93202">
        <a:defRPr>
          <a:latin typeface="+mn-lt"/>
          <a:ea typeface="+mn-ea"/>
          <a:cs typeface="+mn-cs"/>
        </a:defRPr>
      </a:lvl2pPr>
      <a:lvl3pPr marL="586405">
        <a:defRPr>
          <a:latin typeface="+mn-lt"/>
          <a:ea typeface="+mn-ea"/>
          <a:cs typeface="+mn-cs"/>
        </a:defRPr>
      </a:lvl3pPr>
      <a:lvl4pPr marL="879607">
        <a:defRPr>
          <a:latin typeface="+mn-lt"/>
          <a:ea typeface="+mn-ea"/>
          <a:cs typeface="+mn-cs"/>
        </a:defRPr>
      </a:lvl4pPr>
      <a:lvl5pPr marL="1172809">
        <a:defRPr>
          <a:latin typeface="+mn-lt"/>
          <a:ea typeface="+mn-ea"/>
          <a:cs typeface="+mn-cs"/>
        </a:defRPr>
      </a:lvl5pPr>
      <a:lvl6pPr marL="1466012">
        <a:defRPr>
          <a:latin typeface="+mn-lt"/>
          <a:ea typeface="+mn-ea"/>
          <a:cs typeface="+mn-cs"/>
        </a:defRPr>
      </a:lvl6pPr>
      <a:lvl7pPr marL="1759214">
        <a:defRPr>
          <a:latin typeface="+mn-lt"/>
          <a:ea typeface="+mn-ea"/>
          <a:cs typeface="+mn-cs"/>
        </a:defRPr>
      </a:lvl7pPr>
      <a:lvl8pPr marL="2052417">
        <a:defRPr>
          <a:latin typeface="+mn-lt"/>
          <a:ea typeface="+mn-ea"/>
          <a:cs typeface="+mn-cs"/>
        </a:defRPr>
      </a:lvl8pPr>
      <a:lvl9pPr marL="234561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Dziecko w konflikcie rodzicielskim a szkoła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95707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39628" y="564034"/>
            <a:ext cx="871911" cy="126719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 defTabSz="586405">
              <a:spcBef>
                <a:spcPts val="64"/>
              </a:spcBef>
            </a:pP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Łódź,</a:t>
            </a:r>
            <a:r>
              <a:rPr sz="770" kern="0" spc="-2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dnia…………..</a:t>
            </a:r>
            <a:endParaRPr sz="770" kern="0">
              <a:solidFill>
                <a:sysClr val="windowText" lastClr="0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42018" y="686286"/>
            <a:ext cx="569328" cy="267906"/>
          </a:xfrm>
          <a:prstGeom prst="rect">
            <a:avLst/>
          </a:prstGeom>
        </p:spPr>
        <p:txBody>
          <a:bodyPr vert="horz" wrap="square" lIns="0" tIns="17919" rIns="0" bIns="0" rtlCol="0">
            <a:spAutoFit/>
          </a:bodyPr>
          <a:lstStyle/>
          <a:p>
            <a:pPr marL="8145" defTabSz="586405">
              <a:spcBef>
                <a:spcPts val="141"/>
              </a:spcBef>
            </a:pPr>
            <a:r>
              <a:rPr sz="770" b="1" kern="0" spc="-13" dirty="0">
                <a:solidFill>
                  <a:srgbClr val="000009"/>
                </a:solidFill>
                <a:latin typeface="Times New Roman"/>
                <a:cs typeface="Times New Roman"/>
              </a:rPr>
              <a:t>DYREKTOR</a:t>
            </a:r>
            <a:endParaRPr sz="770" kern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marL="8145" defTabSz="586405">
              <a:spcBef>
                <a:spcPts val="77"/>
              </a:spcBef>
            </a:pPr>
            <a:r>
              <a:rPr sz="770" b="1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SZKOŁY</a:t>
            </a:r>
            <a:r>
              <a:rPr sz="770" b="1" kern="0" spc="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b="1" kern="0" spc="-22" dirty="0">
                <a:solidFill>
                  <a:srgbClr val="000009"/>
                </a:solidFill>
                <a:latin typeface="Times New Roman"/>
                <a:cs typeface="Times New Roman"/>
              </a:rPr>
              <a:t>….</a:t>
            </a:r>
            <a:endParaRPr sz="770" kern="0">
              <a:solidFill>
                <a:sysClr val="windowText" lastClr="00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434" defTabSz="586405">
              <a:lnSpc>
                <a:spcPts val="725"/>
              </a:lnSpc>
            </a:pPr>
            <a:fld id="{81D60167-4931-47E6-BA6A-407CBD079E47}" type="slidenum">
              <a:rPr kern="0" spc="-32" dirty="0"/>
              <a:pPr marL="24434" defTabSz="586405">
                <a:lnSpc>
                  <a:spcPts val="725"/>
                </a:lnSpc>
              </a:pPr>
              <a:t>10</a:t>
            </a:fld>
            <a:endParaRPr kern="0" spc="-32" dirty="0"/>
          </a:p>
        </p:txBody>
      </p:sp>
      <p:sp>
        <p:nvSpPr>
          <p:cNvPr id="4" name="object 4"/>
          <p:cNvSpPr txBox="1"/>
          <p:nvPr/>
        </p:nvSpPr>
        <p:spPr>
          <a:xfrm>
            <a:off x="5553143" y="1209678"/>
            <a:ext cx="612089" cy="126719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 defTabSz="586405">
              <a:spcBef>
                <a:spcPts val="64"/>
              </a:spcBef>
            </a:pPr>
            <a:r>
              <a:rPr sz="770" b="1" kern="0" spc="-13" dirty="0">
                <a:solidFill>
                  <a:srgbClr val="000009"/>
                </a:solidFill>
                <a:latin typeface="Times New Roman"/>
                <a:cs typeface="Times New Roman"/>
              </a:rPr>
              <a:t>DECYZJA</a:t>
            </a:r>
            <a:r>
              <a:rPr sz="770" b="1" kern="0" spc="5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b="1" kern="0" spc="-16" dirty="0">
                <a:solidFill>
                  <a:srgbClr val="000009"/>
                </a:solidFill>
                <a:latin typeface="Times New Roman"/>
                <a:cs typeface="Times New Roman"/>
              </a:rPr>
              <a:t>Nr</a:t>
            </a:r>
            <a:endParaRPr sz="770" kern="0">
              <a:solidFill>
                <a:sysClr val="windowText" lastClr="00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98385" y="1209678"/>
            <a:ext cx="242311" cy="126719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 defTabSz="586405">
              <a:spcBef>
                <a:spcPts val="64"/>
              </a:spcBef>
            </a:pPr>
            <a:r>
              <a:rPr sz="770" b="1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/2025</a:t>
            </a:r>
            <a:endParaRPr sz="770" kern="0">
              <a:solidFill>
                <a:sysClr val="windowText" lastClr="00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42017" y="1713033"/>
            <a:ext cx="3714479" cy="4288209"/>
          </a:xfrm>
          <a:prstGeom prst="rect">
            <a:avLst/>
          </a:prstGeom>
        </p:spPr>
        <p:txBody>
          <a:bodyPr vert="horz" wrap="square" lIns="0" tIns="10588" rIns="0" bIns="0" rtlCol="0">
            <a:spAutoFit/>
          </a:bodyPr>
          <a:lstStyle/>
          <a:p>
            <a:pPr marL="8145" marR="3258" indent="288316" algn="just" defTabSz="586405">
              <a:lnSpc>
                <a:spcPct val="110500"/>
              </a:lnSpc>
              <a:spcBef>
                <a:spcPts val="83"/>
              </a:spcBef>
            </a:pP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Na</a:t>
            </a:r>
            <a:r>
              <a:rPr sz="770" kern="0" spc="215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podstawie</a:t>
            </a:r>
            <a:r>
              <a:rPr sz="770" kern="0" spc="176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art.</a:t>
            </a:r>
            <a:r>
              <a:rPr sz="770" kern="0" spc="228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107</a:t>
            </a:r>
            <a:r>
              <a:rPr sz="770" kern="0" spc="215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ustawy</a:t>
            </a:r>
            <a:r>
              <a:rPr sz="770" kern="0" spc="215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z</a:t>
            </a:r>
            <a:r>
              <a:rPr sz="770" kern="0" spc="186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dnia</a:t>
            </a:r>
            <a:r>
              <a:rPr sz="770" kern="0" spc="215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14</a:t>
            </a:r>
            <a:r>
              <a:rPr sz="770" kern="0" spc="212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czerwca</a:t>
            </a:r>
            <a:r>
              <a:rPr sz="770" kern="0" spc="18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1960</a:t>
            </a:r>
            <a:r>
              <a:rPr sz="770" kern="0" spc="212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r.</a:t>
            </a:r>
            <a:r>
              <a:rPr sz="770" kern="0" spc="212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Kodeks</a:t>
            </a:r>
            <a:r>
              <a:rPr sz="770" kern="0" spc="244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postępowania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administracyjnego</a:t>
            </a:r>
            <a:r>
              <a:rPr sz="770" kern="0" spc="141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(Dz.</a:t>
            </a:r>
            <a:r>
              <a:rPr sz="770" kern="0" spc="77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U.</a:t>
            </a:r>
            <a:r>
              <a:rPr sz="770" kern="0" spc="77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z</a:t>
            </a:r>
            <a:r>
              <a:rPr sz="770" kern="0" spc="13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2024</a:t>
            </a:r>
            <a:r>
              <a:rPr sz="770" kern="0" spc="42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r.,</a:t>
            </a:r>
            <a:r>
              <a:rPr sz="770" kern="0" spc="1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poz.</a:t>
            </a:r>
            <a:r>
              <a:rPr sz="770" kern="0" spc="42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572),</a:t>
            </a:r>
            <a:r>
              <a:rPr sz="770" kern="0" spc="42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w</a:t>
            </a:r>
            <a:r>
              <a:rPr sz="770" kern="0" spc="26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związku</a:t>
            </a:r>
            <a:r>
              <a:rPr sz="770" kern="0" spc="103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z</a:t>
            </a:r>
            <a:r>
              <a:rPr sz="770" kern="0" spc="13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art.</a:t>
            </a:r>
            <a:r>
              <a:rPr sz="770" kern="0" spc="48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68</a:t>
            </a:r>
            <a:r>
              <a:rPr sz="770" kern="0" spc="42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ust.</a:t>
            </a:r>
            <a:r>
              <a:rPr sz="770" kern="0" spc="42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2</a:t>
            </a:r>
            <a:r>
              <a:rPr sz="770" kern="0" spc="48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ustawy</a:t>
            </a:r>
            <a:r>
              <a:rPr sz="770" kern="0" spc="42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z</a:t>
            </a:r>
            <a:r>
              <a:rPr sz="770" kern="0" spc="48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dnia</a:t>
            </a:r>
            <a:r>
              <a:rPr sz="770" kern="0" spc="45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spc="-16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14 </a:t>
            </a:r>
            <a:r>
              <a:rPr sz="770" kern="0" spc="-6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grudnia</a:t>
            </a:r>
            <a:r>
              <a:rPr sz="770" kern="0" spc="-42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2016</a:t>
            </a:r>
            <a:r>
              <a:rPr sz="770" kern="0" spc="-22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r.</a:t>
            </a:r>
            <a:r>
              <a:rPr sz="770" kern="0" spc="-48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–</a:t>
            </a:r>
            <a:r>
              <a:rPr sz="770" kern="0" spc="-48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Prawo</a:t>
            </a:r>
            <a:r>
              <a:rPr sz="770" kern="0" spc="-42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oświatowe</a:t>
            </a:r>
            <a:r>
              <a:rPr sz="770" kern="0" spc="-42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(Dz.</a:t>
            </a:r>
            <a:r>
              <a:rPr sz="770" kern="0" spc="-1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U</a:t>
            </a:r>
            <a:r>
              <a:rPr sz="770" kern="0" spc="-29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z</a:t>
            </a:r>
            <a:r>
              <a:rPr sz="770" kern="0" spc="-45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2024</a:t>
            </a:r>
            <a:r>
              <a:rPr sz="770" kern="0" spc="-13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r.</a:t>
            </a:r>
            <a:r>
              <a:rPr sz="770" kern="0" spc="-48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poz.</a:t>
            </a:r>
            <a:r>
              <a:rPr sz="770" kern="0" spc="-1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737</a:t>
            </a:r>
            <a:r>
              <a:rPr sz="770" kern="0" spc="-48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ze</a:t>
            </a:r>
            <a:r>
              <a:rPr sz="770" kern="0" spc="-1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zm.),</a:t>
            </a:r>
            <a:r>
              <a:rPr sz="770" kern="0" spc="58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a</a:t>
            </a:r>
            <a:r>
              <a:rPr sz="770" kern="0" spc="-45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także</a:t>
            </a:r>
            <a:r>
              <a:rPr sz="770" kern="0" spc="29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§</a:t>
            </a:r>
            <a:r>
              <a:rPr sz="770" kern="0" spc="-16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47</a:t>
            </a:r>
            <a:r>
              <a:rPr sz="770" kern="0" spc="-38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pkt</a:t>
            </a:r>
            <a:r>
              <a:rPr sz="770" kern="0" spc="3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5</a:t>
            </a:r>
            <a:r>
              <a:rPr sz="770" kern="0" spc="-45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Statutu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Szkoły,</a:t>
            </a:r>
            <a:r>
              <a:rPr sz="770" kern="0" spc="-38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na podstawie</a:t>
            </a:r>
            <a:r>
              <a:rPr sz="770" kern="0" spc="-48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uchwały</a:t>
            </a:r>
            <a:r>
              <a:rPr sz="770" kern="0" spc="-22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Rady</a:t>
            </a:r>
            <a:r>
              <a:rPr sz="770" kern="0" spc="-35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Pedagogicznej</a:t>
            </a:r>
            <a:r>
              <a:rPr sz="770" kern="0" spc="71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nr</a:t>
            </a:r>
            <a:r>
              <a:rPr sz="770" kern="0" spc="-16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2</a:t>
            </a:r>
            <a:r>
              <a:rPr sz="770" kern="0" spc="-32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z</a:t>
            </a:r>
            <a:r>
              <a:rPr sz="770" kern="0" spc="-48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dnia</a:t>
            </a:r>
            <a:r>
              <a:rPr sz="770" kern="0" spc="3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……..</a:t>
            </a:r>
            <a:r>
              <a:rPr sz="770" kern="0" spc="-48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r.,</a:t>
            </a:r>
            <a:r>
              <a:rPr sz="770" kern="0" spc="-35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po</a:t>
            </a:r>
            <a:r>
              <a:rPr sz="770" kern="0" spc="-48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zasięgnięciu</a:t>
            </a:r>
            <a:r>
              <a:rPr sz="770" kern="0" spc="-6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opinii Samorządu</a:t>
            </a:r>
            <a:r>
              <a:rPr sz="770" kern="0" spc="26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Uczniowskiego</a:t>
            </a:r>
            <a:endParaRPr sz="770" kern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defTabSz="586405">
              <a:spcBef>
                <a:spcPts val="231"/>
              </a:spcBef>
            </a:pPr>
            <a:endParaRPr sz="770" kern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marL="407" algn="ctr" defTabSz="586405">
              <a:spcBef>
                <a:spcPts val="3"/>
              </a:spcBef>
            </a:pPr>
            <a:r>
              <a:rPr sz="770" b="1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Dyrektor</a:t>
            </a:r>
            <a:r>
              <a:rPr sz="770" b="1" kern="0" spc="-16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70" b="1" kern="0" dirty="0">
                <a:solidFill>
                  <a:srgbClr val="000009"/>
                </a:solidFill>
                <a:latin typeface="Times New Roman"/>
                <a:cs typeface="Times New Roman"/>
              </a:rPr>
              <a:t>Szkoły</a:t>
            </a:r>
            <a:r>
              <a:rPr sz="770" b="1" kern="0" spc="-4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b="1" kern="0" spc="-16" dirty="0">
                <a:solidFill>
                  <a:srgbClr val="000009"/>
                </a:solidFill>
                <a:latin typeface="Times New Roman"/>
                <a:cs typeface="Times New Roman"/>
              </a:rPr>
              <a:t>….</a:t>
            </a:r>
            <a:endParaRPr sz="770" kern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defTabSz="586405">
              <a:spcBef>
                <a:spcPts val="231"/>
              </a:spcBef>
            </a:pPr>
            <a:endParaRPr sz="770" kern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algn="ctr" defTabSz="586405"/>
            <a:r>
              <a:rPr sz="770" b="1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postanawia</a:t>
            </a:r>
            <a:endParaRPr sz="770" kern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defTabSz="586405">
              <a:spcBef>
                <a:spcPts val="157"/>
              </a:spcBef>
            </a:pPr>
            <a:endParaRPr sz="770" kern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marL="355101" marR="349807" algn="ctr" defTabSz="586405">
              <a:lnSpc>
                <a:spcPct val="108300"/>
              </a:lnSpc>
            </a:pPr>
            <a:r>
              <a:rPr sz="770" b="1" kern="0" dirty="0">
                <a:solidFill>
                  <a:srgbClr val="000009"/>
                </a:solidFill>
                <a:latin typeface="Times New Roman"/>
                <a:cs typeface="Times New Roman"/>
              </a:rPr>
              <a:t>skreślić</a:t>
            </a:r>
            <a:r>
              <a:rPr sz="770" b="1" kern="0" spc="-4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b="1" kern="0" dirty="0">
                <a:solidFill>
                  <a:srgbClr val="000009"/>
                </a:solidFill>
                <a:latin typeface="Times New Roman"/>
                <a:cs typeface="Times New Roman"/>
              </a:rPr>
              <a:t>ucznia</a:t>
            </a:r>
            <a:r>
              <a:rPr sz="770" b="1" kern="0" spc="19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b="1" kern="0" dirty="0">
                <a:solidFill>
                  <a:srgbClr val="000009"/>
                </a:solidFill>
                <a:latin typeface="Times New Roman"/>
                <a:cs typeface="Times New Roman"/>
              </a:rPr>
              <a:t>Jana</a:t>
            </a:r>
            <a:r>
              <a:rPr sz="770" b="1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 Kowalskiego</a:t>
            </a:r>
            <a:r>
              <a:rPr sz="770" b="1" kern="0" spc="4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b="1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urodzonego</a:t>
            </a:r>
            <a:r>
              <a:rPr sz="770" b="1" kern="0" spc="2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b="1" kern="0" dirty="0">
                <a:solidFill>
                  <a:srgbClr val="000009"/>
                </a:solidFill>
                <a:latin typeface="Times New Roman"/>
                <a:cs typeface="Times New Roman"/>
              </a:rPr>
              <a:t>w</a:t>
            </a:r>
            <a:r>
              <a:rPr sz="770" b="1" kern="0" spc="-4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b="1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dniu</a:t>
            </a:r>
            <a:r>
              <a:rPr sz="770" b="1" kern="0" spc="5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b="1" kern="0" dirty="0">
                <a:solidFill>
                  <a:srgbClr val="000009"/>
                </a:solidFill>
                <a:latin typeface="Times New Roman"/>
                <a:cs typeface="Times New Roman"/>
              </a:rPr>
              <a:t>1</a:t>
            </a:r>
            <a:r>
              <a:rPr sz="770" b="1" kern="0" spc="-3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b="1" kern="0" dirty="0">
                <a:solidFill>
                  <a:srgbClr val="000009"/>
                </a:solidFill>
                <a:latin typeface="Times New Roman"/>
                <a:cs typeface="Times New Roman"/>
              </a:rPr>
              <a:t>kwietnia</a:t>
            </a:r>
            <a:r>
              <a:rPr sz="770" b="1" kern="0" spc="2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b="1" kern="0" dirty="0">
                <a:solidFill>
                  <a:srgbClr val="000009"/>
                </a:solidFill>
                <a:latin typeface="Times New Roman"/>
                <a:cs typeface="Times New Roman"/>
              </a:rPr>
              <a:t>2007</a:t>
            </a:r>
            <a:r>
              <a:rPr sz="770" b="1" kern="0" spc="-4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b="1" kern="0" spc="-16" dirty="0">
                <a:solidFill>
                  <a:srgbClr val="000009"/>
                </a:solidFill>
                <a:latin typeface="Times New Roman"/>
                <a:cs typeface="Times New Roman"/>
              </a:rPr>
              <a:t>r., </a:t>
            </a:r>
            <a:r>
              <a:rPr sz="770" b="1" kern="0" dirty="0">
                <a:solidFill>
                  <a:srgbClr val="000009"/>
                </a:solidFill>
                <a:latin typeface="Times New Roman"/>
                <a:cs typeface="Times New Roman"/>
              </a:rPr>
              <a:t>zam.</a:t>
            </a:r>
            <a:r>
              <a:rPr sz="770" b="1" kern="0" spc="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b="1" kern="0" dirty="0">
                <a:solidFill>
                  <a:srgbClr val="000009"/>
                </a:solidFill>
                <a:latin typeface="Times New Roman"/>
                <a:cs typeface="Times New Roman"/>
              </a:rPr>
              <a:t>ul.</a:t>
            </a:r>
            <a:r>
              <a:rPr sz="770" b="1" kern="0" spc="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b="1" kern="0" dirty="0">
                <a:solidFill>
                  <a:srgbClr val="000009"/>
                </a:solidFill>
                <a:latin typeface="Times New Roman"/>
                <a:cs typeface="Times New Roman"/>
              </a:rPr>
              <a:t>Piękna</a:t>
            </a:r>
            <a:r>
              <a:rPr sz="770" b="1" kern="0" spc="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b="1" kern="0" dirty="0">
                <a:solidFill>
                  <a:srgbClr val="000009"/>
                </a:solidFill>
                <a:latin typeface="Times New Roman"/>
                <a:cs typeface="Times New Roman"/>
              </a:rPr>
              <a:t>2,</a:t>
            </a:r>
            <a:r>
              <a:rPr sz="770" b="1" kern="0" spc="-29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b="1" kern="0" dirty="0">
                <a:solidFill>
                  <a:srgbClr val="000009"/>
                </a:solidFill>
                <a:latin typeface="Times New Roman"/>
                <a:cs typeface="Times New Roman"/>
              </a:rPr>
              <a:t>94-004</a:t>
            </a:r>
            <a:r>
              <a:rPr sz="770" b="1" kern="0" spc="-2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b="1" kern="0" spc="-13" dirty="0">
                <a:solidFill>
                  <a:srgbClr val="000009"/>
                </a:solidFill>
                <a:latin typeface="Times New Roman"/>
                <a:cs typeface="Times New Roman"/>
              </a:rPr>
              <a:t>Łódź</a:t>
            </a:r>
            <a:endParaRPr sz="770" kern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marL="407" algn="ctr" defTabSz="586405">
              <a:spcBef>
                <a:spcPts val="77"/>
              </a:spcBef>
            </a:pPr>
            <a:r>
              <a:rPr sz="770" b="1" kern="0" dirty="0">
                <a:solidFill>
                  <a:srgbClr val="000009"/>
                </a:solidFill>
                <a:latin typeface="Times New Roman"/>
                <a:cs typeface="Times New Roman"/>
              </a:rPr>
              <a:t>z</a:t>
            </a:r>
            <a:r>
              <a:rPr sz="770" b="1" kern="0" spc="-29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b="1" kern="0" dirty="0">
                <a:solidFill>
                  <a:srgbClr val="000009"/>
                </a:solidFill>
                <a:latin typeface="Times New Roman"/>
                <a:cs typeface="Times New Roman"/>
              </a:rPr>
              <a:t>listy</a:t>
            </a:r>
            <a:r>
              <a:rPr sz="770" b="1" kern="0" spc="-29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b="1" kern="0" dirty="0">
                <a:solidFill>
                  <a:srgbClr val="000009"/>
                </a:solidFill>
                <a:latin typeface="Times New Roman"/>
                <a:cs typeface="Times New Roman"/>
              </a:rPr>
              <a:t>uczniów</a:t>
            </a:r>
            <a:r>
              <a:rPr sz="770" b="1" kern="0" spc="19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b="1" kern="0" dirty="0">
                <a:solidFill>
                  <a:srgbClr val="000009"/>
                </a:solidFill>
                <a:latin typeface="Times New Roman"/>
                <a:cs typeface="Times New Roman"/>
              </a:rPr>
              <a:t>Szkoły</a:t>
            </a:r>
            <a:r>
              <a:rPr sz="770" b="1" kern="0" spc="-2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b="1" kern="0" spc="-16" dirty="0">
                <a:solidFill>
                  <a:srgbClr val="000009"/>
                </a:solidFill>
                <a:latin typeface="Times New Roman"/>
                <a:cs typeface="Times New Roman"/>
              </a:rPr>
              <a:t>….</a:t>
            </a:r>
            <a:endParaRPr sz="770" kern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defTabSz="586405">
              <a:spcBef>
                <a:spcPts val="234"/>
              </a:spcBef>
            </a:pPr>
            <a:endParaRPr sz="770" kern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marR="814" algn="ctr" defTabSz="586405"/>
            <a:r>
              <a:rPr sz="770" b="1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Uzasadnienie</a:t>
            </a:r>
            <a:endParaRPr sz="770" kern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marL="8145" marR="5701" algn="just" defTabSz="586405">
              <a:lnSpc>
                <a:spcPct val="143800"/>
              </a:lnSpc>
              <a:spcBef>
                <a:spcPts val="712"/>
              </a:spcBef>
            </a:pP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Pismem</a:t>
            </a:r>
            <a:r>
              <a:rPr sz="770" kern="0" spc="-4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z</a:t>
            </a:r>
            <a:r>
              <a:rPr sz="770" kern="0" spc="-3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dnia</a:t>
            </a:r>
            <a:r>
              <a:rPr sz="770" kern="0" spc="-2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………..</a:t>
            </a:r>
            <a:r>
              <a:rPr sz="770" kern="0" spc="-4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r.</a:t>
            </a:r>
            <a:r>
              <a:rPr sz="770" kern="0" spc="-3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Dyrektor</a:t>
            </a:r>
            <a:r>
              <a:rPr sz="770" kern="0" spc="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Szkoły</a:t>
            </a:r>
            <a:r>
              <a:rPr sz="770" kern="0" spc="3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….</a:t>
            </a:r>
            <a:r>
              <a:rPr sz="770" kern="0" spc="-4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zawiadomił</a:t>
            </a:r>
            <a:r>
              <a:rPr sz="770" kern="0" spc="-2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pełnoletniego</a:t>
            </a:r>
            <a:r>
              <a:rPr sz="770" kern="0" spc="29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ucznia</a:t>
            </a:r>
            <a:r>
              <a:rPr sz="770" kern="0" spc="19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klasy</a:t>
            </a:r>
            <a:r>
              <a:rPr sz="770" kern="0" spc="-3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Ib</a:t>
            </a:r>
            <a:r>
              <a:rPr sz="770" kern="0" spc="12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3" dirty="0">
                <a:solidFill>
                  <a:srgbClr val="000009"/>
                </a:solidFill>
                <a:latin typeface="Times New Roman"/>
                <a:cs typeface="Times New Roman"/>
              </a:rPr>
              <a:t>Jana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Kowalskiego</a:t>
            </a:r>
            <a:r>
              <a:rPr sz="770" kern="0" spc="8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o</a:t>
            </a:r>
            <a:r>
              <a:rPr sz="770" kern="0" spc="4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wszczęciu</a:t>
            </a:r>
            <a:r>
              <a:rPr sz="770" kern="0" spc="4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postępowania</a:t>
            </a:r>
            <a:r>
              <a:rPr sz="770" kern="0" spc="5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w</a:t>
            </a:r>
            <a:r>
              <a:rPr sz="770" kern="0" spc="71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sprawie</a:t>
            </a:r>
            <a:r>
              <a:rPr sz="770" kern="0" spc="-1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skreślenia</a:t>
            </a:r>
            <a:r>
              <a:rPr sz="770" kern="0" spc="5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z</a:t>
            </a:r>
            <a:r>
              <a:rPr sz="770" kern="0" spc="5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listy</a:t>
            </a:r>
            <a:r>
              <a:rPr sz="770" kern="0" spc="51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uczniów</a:t>
            </a:r>
            <a:r>
              <a:rPr sz="770" kern="0" spc="10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Szkoły</a:t>
            </a:r>
            <a:r>
              <a:rPr sz="770" kern="0" spc="180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….</a:t>
            </a:r>
            <a:r>
              <a:rPr sz="770" kern="0" spc="51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32" dirty="0">
                <a:solidFill>
                  <a:srgbClr val="000009"/>
                </a:solidFill>
                <a:latin typeface="Times New Roman"/>
                <a:cs typeface="Times New Roman"/>
              </a:rPr>
              <a:t>w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związku</a:t>
            </a:r>
            <a:r>
              <a:rPr sz="770" kern="0" spc="26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ze</a:t>
            </a:r>
            <a:r>
              <a:rPr sz="770" kern="0" spc="269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zdarzeniem</a:t>
            </a:r>
            <a:r>
              <a:rPr sz="770" kern="0" spc="250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z</a:t>
            </a:r>
            <a:r>
              <a:rPr sz="770" kern="0" spc="237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dnia</a:t>
            </a:r>
            <a:r>
              <a:rPr sz="770" kern="0" spc="237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12</a:t>
            </a:r>
            <a:r>
              <a:rPr sz="770" kern="0" spc="19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marca</a:t>
            </a:r>
            <a:r>
              <a:rPr sz="770" kern="0" spc="269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2025</a:t>
            </a:r>
            <a:r>
              <a:rPr sz="770" kern="0" spc="19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r.,</a:t>
            </a:r>
            <a:r>
              <a:rPr sz="770" kern="0" spc="231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polegającym</a:t>
            </a:r>
            <a:r>
              <a:rPr sz="770" kern="0" spc="21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na</a:t>
            </a:r>
            <a:r>
              <a:rPr sz="770" kern="0" spc="27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pobiciu</a:t>
            </a:r>
            <a:r>
              <a:rPr sz="770" kern="0" spc="160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przez</a:t>
            </a:r>
            <a:r>
              <a:rPr sz="770" kern="0" spc="234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3" dirty="0">
                <a:solidFill>
                  <a:srgbClr val="000009"/>
                </a:solidFill>
                <a:latin typeface="Times New Roman"/>
                <a:cs typeface="Times New Roman"/>
              </a:rPr>
              <a:t>Jana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Kowalskiego</a:t>
            </a:r>
            <a:r>
              <a:rPr sz="770" kern="0" spc="1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innego</a:t>
            </a:r>
            <a:r>
              <a:rPr sz="770" kern="0" spc="9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ucznia</a:t>
            </a:r>
            <a:r>
              <a:rPr sz="770" kern="0" spc="7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Szkoły</a:t>
            </a:r>
            <a:r>
              <a:rPr sz="770" kern="0" spc="3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Adama</a:t>
            </a:r>
            <a:r>
              <a:rPr sz="770" kern="0" spc="71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Małeckiego.</a:t>
            </a:r>
            <a:r>
              <a:rPr sz="770" kern="0" spc="4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Zawiadomienie</a:t>
            </a:r>
            <a:r>
              <a:rPr sz="770" kern="0" spc="67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zostało</a:t>
            </a:r>
            <a:r>
              <a:rPr sz="770" kern="0" spc="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odebrane</a:t>
            </a:r>
            <a:r>
              <a:rPr sz="770" kern="0" spc="1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32" dirty="0">
                <a:solidFill>
                  <a:srgbClr val="000009"/>
                </a:solidFill>
                <a:latin typeface="Times New Roman"/>
                <a:cs typeface="Times New Roman"/>
              </a:rPr>
              <a:t>w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dniu</a:t>
            </a:r>
            <a:r>
              <a:rPr sz="770" kern="0" spc="2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……….</a:t>
            </a:r>
            <a:r>
              <a:rPr sz="770" kern="0" spc="-10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2025</a:t>
            </a:r>
            <a:r>
              <a:rPr sz="770" kern="0" spc="-4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6" dirty="0">
                <a:solidFill>
                  <a:srgbClr val="000009"/>
                </a:solidFill>
                <a:latin typeface="Times New Roman"/>
                <a:cs typeface="Times New Roman"/>
              </a:rPr>
              <a:t>r.</a:t>
            </a:r>
            <a:endParaRPr sz="770" kern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marL="8145" marR="6108" algn="just" defTabSz="586405">
              <a:lnSpc>
                <a:spcPct val="143800"/>
              </a:lnSpc>
              <a:spcBef>
                <a:spcPts val="22"/>
              </a:spcBef>
            </a:pP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Rada</a:t>
            </a:r>
            <a:r>
              <a:rPr sz="770" kern="0" spc="5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Pedagogiczna</a:t>
            </a:r>
            <a:r>
              <a:rPr sz="770" kern="0" spc="12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Szkoły</a:t>
            </a:r>
            <a:r>
              <a:rPr sz="770" kern="0" spc="10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….</a:t>
            </a:r>
            <a:r>
              <a:rPr sz="770" kern="0" spc="51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w</a:t>
            </a:r>
            <a:r>
              <a:rPr sz="770" kern="0" spc="3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dniu</a:t>
            </a:r>
            <a:r>
              <a:rPr sz="770" kern="0" spc="5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…….</a:t>
            </a:r>
            <a:r>
              <a:rPr sz="770" kern="0" spc="4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r.</a:t>
            </a:r>
            <a:r>
              <a:rPr sz="770" kern="0" spc="19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podjęła</a:t>
            </a:r>
            <a:r>
              <a:rPr sz="770" kern="0" spc="-1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uchwałę</a:t>
            </a:r>
            <a:r>
              <a:rPr sz="770" kern="0" spc="9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nr</a:t>
            </a:r>
            <a:r>
              <a:rPr sz="770" kern="0" spc="7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2</a:t>
            </a:r>
            <a:r>
              <a:rPr sz="770" kern="0" spc="1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w</a:t>
            </a:r>
            <a:r>
              <a:rPr sz="770" kern="0" spc="71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sprawie</a:t>
            </a:r>
            <a:r>
              <a:rPr sz="770" kern="0" spc="-4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skreślenia</a:t>
            </a:r>
            <a:r>
              <a:rPr sz="770" kern="0" spc="5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32" dirty="0">
                <a:solidFill>
                  <a:srgbClr val="000009"/>
                </a:solidFill>
                <a:latin typeface="Times New Roman"/>
                <a:cs typeface="Times New Roman"/>
              </a:rPr>
              <a:t>z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listy</a:t>
            </a:r>
            <a:r>
              <a:rPr sz="770" kern="0" spc="147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uczniów</a:t>
            </a:r>
            <a:r>
              <a:rPr sz="770" kern="0" spc="27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Jana</a:t>
            </a:r>
            <a:r>
              <a:rPr sz="770" kern="0" spc="189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Kowalskiego.</a:t>
            </a:r>
            <a:r>
              <a:rPr sz="770" kern="0" spc="18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W</a:t>
            </a:r>
            <a:r>
              <a:rPr sz="770" kern="0" spc="189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dniu</a:t>
            </a:r>
            <a:r>
              <a:rPr sz="770" kern="0" spc="21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……….</a:t>
            </a:r>
            <a:r>
              <a:rPr sz="770" kern="0" spc="18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r.</a:t>
            </a:r>
            <a:r>
              <a:rPr sz="770" kern="0" spc="151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Samorząd</a:t>
            </a:r>
            <a:r>
              <a:rPr sz="770" kern="0" spc="25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Uczniowski</a:t>
            </a:r>
            <a:r>
              <a:rPr sz="770" kern="0" spc="26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pozytywnie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zaopiniował</a:t>
            </a:r>
            <a:r>
              <a:rPr sz="770" kern="0" spc="-29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skreślenie</a:t>
            </a:r>
            <a:r>
              <a:rPr sz="770" kern="0" spc="-2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z</a:t>
            </a:r>
            <a:r>
              <a:rPr sz="770" kern="0" spc="-2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listy</a:t>
            </a:r>
            <a:r>
              <a:rPr sz="770" kern="0" spc="-4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uczniów</a:t>
            </a:r>
            <a:r>
              <a:rPr sz="770" kern="0" spc="51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Jana</a:t>
            </a:r>
            <a:r>
              <a:rPr sz="770" kern="0" spc="-2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Kowalskiego.</a:t>
            </a:r>
            <a:endParaRPr sz="770" kern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marL="8145" algn="just" defTabSz="586405">
              <a:spcBef>
                <a:spcPts val="385"/>
              </a:spcBef>
            </a:pP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Pismem</a:t>
            </a:r>
            <a:r>
              <a:rPr sz="770" kern="0" spc="9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z</a:t>
            </a:r>
            <a:r>
              <a:rPr sz="770" kern="0" spc="90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dnia</a:t>
            </a:r>
            <a:r>
              <a:rPr sz="770" kern="0" spc="99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……….</a:t>
            </a:r>
            <a:r>
              <a:rPr sz="770" kern="0" spc="87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r.</a:t>
            </a:r>
            <a:r>
              <a:rPr sz="770" kern="0" spc="5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Jan</a:t>
            </a:r>
            <a:r>
              <a:rPr sz="770" kern="0" spc="8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Kowalski</a:t>
            </a:r>
            <a:r>
              <a:rPr sz="770" kern="0" spc="64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na</a:t>
            </a:r>
            <a:r>
              <a:rPr sz="770" kern="0" spc="12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podstawie</a:t>
            </a:r>
            <a:r>
              <a:rPr sz="770" kern="0" spc="5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art.</a:t>
            </a:r>
            <a:r>
              <a:rPr sz="770" kern="0" spc="4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10</a:t>
            </a:r>
            <a:r>
              <a:rPr sz="770" kern="0" spc="87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k.p.a</a:t>
            </a:r>
            <a:r>
              <a:rPr sz="770" kern="0" spc="12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został</a:t>
            </a:r>
            <a:r>
              <a:rPr sz="770" kern="0" spc="9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zawiadomiony</a:t>
            </a:r>
            <a:r>
              <a:rPr sz="770" kern="0" spc="157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32" dirty="0">
                <a:solidFill>
                  <a:srgbClr val="000009"/>
                </a:solidFill>
                <a:latin typeface="Times New Roman"/>
                <a:cs typeface="Times New Roman"/>
              </a:rPr>
              <a:t>o</a:t>
            </a:r>
            <a:endParaRPr sz="770" kern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marL="8145" marR="5294" algn="just" defTabSz="586405">
              <a:lnSpc>
                <a:spcPct val="141800"/>
              </a:lnSpc>
              <a:spcBef>
                <a:spcPts val="38"/>
              </a:spcBef>
            </a:pPr>
            <a:r>
              <a:rPr sz="770" kern="0" spc="-10" dirty="0">
                <a:solidFill>
                  <a:srgbClr val="000009"/>
                </a:solidFill>
                <a:latin typeface="Times New Roman"/>
                <a:cs typeface="Times New Roman"/>
              </a:rPr>
              <a:t>zebraniu</a:t>
            </a:r>
            <a:r>
              <a:rPr sz="770" kern="0" spc="-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0" dirty="0">
                <a:solidFill>
                  <a:srgbClr val="000009"/>
                </a:solidFill>
                <a:latin typeface="Times New Roman"/>
                <a:cs typeface="Times New Roman"/>
              </a:rPr>
              <a:t>materiału</a:t>
            </a:r>
            <a:r>
              <a:rPr sz="770" kern="0" spc="-3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3" dirty="0">
                <a:solidFill>
                  <a:srgbClr val="000009"/>
                </a:solidFill>
                <a:latin typeface="Times New Roman"/>
                <a:cs typeface="Times New Roman"/>
              </a:rPr>
              <a:t>dowodowego</a:t>
            </a:r>
            <a:r>
              <a:rPr sz="770" kern="0" spc="-19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i</a:t>
            </a:r>
            <a:r>
              <a:rPr sz="770" kern="0" spc="-61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0" dirty="0">
                <a:solidFill>
                  <a:srgbClr val="000009"/>
                </a:solidFill>
                <a:latin typeface="Times New Roman"/>
                <a:cs typeface="Times New Roman"/>
              </a:rPr>
              <a:t>zostało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35" dirty="0">
                <a:solidFill>
                  <a:srgbClr val="000009"/>
                </a:solidFill>
                <a:latin typeface="Times New Roman"/>
                <a:cs typeface="Times New Roman"/>
              </a:rPr>
              <a:t>mu</a:t>
            </a:r>
            <a:r>
              <a:rPr sz="770" kern="0" spc="-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3" dirty="0">
                <a:solidFill>
                  <a:srgbClr val="000009"/>
                </a:solidFill>
                <a:latin typeface="Times New Roman"/>
                <a:cs typeface="Times New Roman"/>
              </a:rPr>
              <a:t>umożliwione</a:t>
            </a:r>
            <a:r>
              <a:rPr sz="770" kern="0" spc="5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wypowiedzenie</a:t>
            </a:r>
            <a:r>
              <a:rPr sz="770" kern="0" spc="3" dirty="0">
                <a:solidFill>
                  <a:srgbClr val="000009"/>
                </a:solidFill>
                <a:latin typeface="Times New Roman"/>
                <a:cs typeface="Times New Roman"/>
              </a:rPr>
              <a:t> się</a:t>
            </a:r>
            <a:r>
              <a:rPr sz="770" kern="0" spc="-7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3" dirty="0">
                <a:solidFill>
                  <a:srgbClr val="000009"/>
                </a:solidFill>
                <a:latin typeface="Times New Roman"/>
                <a:cs typeface="Times New Roman"/>
              </a:rPr>
              <a:t>co</a:t>
            </a:r>
            <a:r>
              <a:rPr sz="770" kern="0" spc="-3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do</a:t>
            </a:r>
            <a:r>
              <a:rPr sz="770" kern="0" spc="-3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zebranych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3" dirty="0">
                <a:solidFill>
                  <a:srgbClr val="000009"/>
                </a:solidFill>
                <a:latin typeface="Times New Roman"/>
                <a:cs typeface="Times New Roman"/>
              </a:rPr>
              <a:t>do</a:t>
            </a:r>
            <a:r>
              <a:rPr sz="770" kern="0" spc="19" dirty="0">
                <a:solidFill>
                  <a:srgbClr val="000009"/>
                </a:solidFill>
                <a:latin typeface="Times New Roman"/>
                <a:cs typeface="Times New Roman"/>
              </a:rPr>
              <a:t>w</a:t>
            </a:r>
            <a:r>
              <a:rPr sz="770" kern="0" spc="-3" dirty="0">
                <a:solidFill>
                  <a:srgbClr val="000009"/>
                </a:solidFill>
                <a:latin typeface="Times New Roman"/>
                <a:cs typeface="Times New Roman"/>
              </a:rPr>
              <a:t>odó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w</a:t>
            </a:r>
            <a:r>
              <a:rPr sz="770" kern="0" spc="-19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i</a:t>
            </a:r>
            <a:r>
              <a:rPr sz="770" kern="0" spc="-2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0" dirty="0">
                <a:solidFill>
                  <a:srgbClr val="000009"/>
                </a:solidFill>
                <a:latin typeface="Times New Roman"/>
                <a:cs typeface="Times New Roman"/>
              </a:rPr>
              <a:t>materiałów</a:t>
            </a:r>
            <a:r>
              <a:rPr sz="770" kern="0" spc="19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3" dirty="0">
                <a:solidFill>
                  <a:srgbClr val="000009"/>
                </a:solidFill>
                <a:latin typeface="Times New Roman"/>
                <a:cs typeface="Times New Roman"/>
              </a:rPr>
              <a:t>oraz</a:t>
            </a:r>
            <a:r>
              <a:rPr sz="770" kern="0" spc="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9" dirty="0">
                <a:solidFill>
                  <a:srgbClr val="000009"/>
                </a:solidFill>
                <a:latin typeface="Times New Roman"/>
                <a:cs typeface="Times New Roman"/>
              </a:rPr>
              <a:t>zgłoszonych</a:t>
            </a:r>
            <a:r>
              <a:rPr sz="770" kern="0" spc="151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0" dirty="0">
                <a:solidFill>
                  <a:srgbClr val="000009"/>
                </a:solidFill>
                <a:latin typeface="Times New Roman"/>
                <a:cs typeface="Times New Roman"/>
              </a:rPr>
              <a:t>żądań</a:t>
            </a:r>
            <a:r>
              <a:rPr sz="770" kern="0" spc="29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0" dirty="0">
                <a:solidFill>
                  <a:srgbClr val="000009"/>
                </a:solidFill>
                <a:latin typeface="Times New Roman"/>
                <a:cs typeface="Times New Roman"/>
              </a:rPr>
              <a:t>(zawiadomienie</a:t>
            </a:r>
            <a:r>
              <a:rPr sz="770" kern="0" spc="4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odebrane</a:t>
            </a:r>
            <a:r>
              <a:rPr sz="770" kern="0" spc="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w</a:t>
            </a:r>
            <a:r>
              <a:rPr sz="770" kern="0" spc="19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0" dirty="0">
                <a:solidFill>
                  <a:srgbClr val="000009"/>
                </a:solidFill>
                <a:latin typeface="Times New Roman"/>
                <a:cs typeface="Times New Roman"/>
              </a:rPr>
              <a:t>dniu………).</a:t>
            </a:r>
            <a:endParaRPr sz="770" kern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marL="8145" algn="just" defTabSz="586405">
              <a:spcBef>
                <a:spcPts val="423"/>
              </a:spcBef>
            </a:pP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Zgodnie</a:t>
            </a:r>
            <a:r>
              <a:rPr sz="770" kern="0" spc="10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z</a:t>
            </a:r>
            <a:r>
              <a:rPr sz="770" kern="0" spc="4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§ 47</a:t>
            </a:r>
            <a:r>
              <a:rPr sz="770" kern="0" spc="3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pkt</a:t>
            </a:r>
            <a:r>
              <a:rPr sz="770" kern="0" spc="4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5</a:t>
            </a:r>
            <a:r>
              <a:rPr sz="770" kern="0" spc="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statutu</a:t>
            </a:r>
            <a:r>
              <a:rPr sz="770" kern="0" spc="99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Szkoły</a:t>
            </a:r>
            <a:r>
              <a:rPr sz="770" kern="0" spc="77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….</a:t>
            </a:r>
            <a:r>
              <a:rPr sz="770" kern="0" spc="3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można</a:t>
            </a:r>
            <a:r>
              <a:rPr sz="770" kern="0" spc="10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skreślić</a:t>
            </a:r>
            <a:r>
              <a:rPr sz="770" kern="0" spc="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ucznia</a:t>
            </a:r>
            <a:r>
              <a:rPr sz="770" kern="0" spc="10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z</a:t>
            </a:r>
            <a:r>
              <a:rPr sz="770" kern="0" spc="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listy uczniów</a:t>
            </a:r>
            <a:r>
              <a:rPr sz="770" kern="0" spc="87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w</a:t>
            </a:r>
            <a:r>
              <a:rPr sz="770" kern="0" spc="4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przypadku</a:t>
            </a:r>
            <a:endParaRPr sz="770" kern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marL="8145" algn="just" defTabSz="586405">
              <a:spcBef>
                <a:spcPts val="385"/>
              </a:spcBef>
            </a:pP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kradzieży,</a:t>
            </a:r>
            <a:r>
              <a:rPr sz="770" kern="0" spc="109" dirty="0">
                <a:solidFill>
                  <a:srgbClr val="000009"/>
                </a:solidFill>
                <a:latin typeface="Times New Roman"/>
                <a:cs typeface="Times New Roman"/>
              </a:rPr>
              <a:t> 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rozboju,</a:t>
            </a:r>
            <a:r>
              <a:rPr sz="770" kern="0" spc="93" dirty="0">
                <a:solidFill>
                  <a:srgbClr val="000009"/>
                </a:solidFill>
                <a:latin typeface="Times New Roman"/>
                <a:cs typeface="Times New Roman"/>
              </a:rPr>
              <a:t> 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pobicia,</a:t>
            </a:r>
            <a:r>
              <a:rPr sz="770" kern="0" spc="27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psychicznego</a:t>
            </a:r>
            <a:r>
              <a:rPr sz="770" kern="0" spc="144" dirty="0">
                <a:solidFill>
                  <a:srgbClr val="000009"/>
                </a:solidFill>
                <a:latin typeface="Times New Roman"/>
                <a:cs typeface="Times New Roman"/>
              </a:rPr>
              <a:t> 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i</a:t>
            </a:r>
            <a:r>
              <a:rPr sz="770" kern="0" spc="67" dirty="0">
                <a:solidFill>
                  <a:srgbClr val="000009"/>
                </a:solidFill>
                <a:latin typeface="Times New Roman"/>
                <a:cs typeface="Times New Roman"/>
              </a:rPr>
              <a:t> 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fizycznego</a:t>
            </a:r>
            <a:r>
              <a:rPr sz="770" kern="0" spc="144" dirty="0">
                <a:solidFill>
                  <a:srgbClr val="000009"/>
                </a:solidFill>
                <a:latin typeface="Times New Roman"/>
                <a:cs typeface="Times New Roman"/>
              </a:rPr>
              <a:t> 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znęcania</a:t>
            </a:r>
            <a:r>
              <a:rPr sz="770" kern="0" spc="112" dirty="0">
                <a:solidFill>
                  <a:srgbClr val="000009"/>
                </a:solidFill>
                <a:latin typeface="Times New Roman"/>
                <a:cs typeface="Times New Roman"/>
              </a:rPr>
              <a:t> 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się</a:t>
            </a:r>
            <a:r>
              <a:rPr sz="770" kern="0" spc="64" dirty="0">
                <a:solidFill>
                  <a:srgbClr val="000009"/>
                </a:solidFill>
                <a:latin typeface="Times New Roman"/>
                <a:cs typeface="Times New Roman"/>
              </a:rPr>
              <a:t> 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nad</a:t>
            </a:r>
            <a:r>
              <a:rPr sz="770" kern="0" spc="73" dirty="0">
                <a:solidFill>
                  <a:srgbClr val="000009"/>
                </a:solidFill>
                <a:latin typeface="Times New Roman"/>
                <a:cs typeface="Times New Roman"/>
              </a:rPr>
              <a:t> 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kolegami,</a:t>
            </a:r>
            <a:endParaRPr sz="770" kern="0">
              <a:solidFill>
                <a:sysClr val="windowText" lastClr="00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434" defTabSz="586405">
              <a:lnSpc>
                <a:spcPts val="725"/>
              </a:lnSpc>
            </a:pPr>
            <a:fld id="{81D60167-4931-47E6-BA6A-407CBD079E47}" type="slidenum">
              <a:rPr kern="0" spc="-32" dirty="0"/>
              <a:pPr marL="24434" defTabSz="586405">
                <a:lnSpc>
                  <a:spcPts val="725"/>
                </a:lnSpc>
              </a:pPr>
              <a:t>11</a:t>
            </a:fld>
            <a:endParaRPr kern="0" spc="-32" dirty="0"/>
          </a:p>
        </p:txBody>
      </p:sp>
      <p:sp>
        <p:nvSpPr>
          <p:cNvPr id="2" name="object 2"/>
          <p:cNvSpPr txBox="1"/>
          <p:nvPr/>
        </p:nvSpPr>
        <p:spPr>
          <a:xfrm>
            <a:off x="4242019" y="510032"/>
            <a:ext cx="3714071" cy="5442889"/>
          </a:xfrm>
          <a:prstGeom prst="rect">
            <a:avLst/>
          </a:prstGeom>
        </p:spPr>
        <p:txBody>
          <a:bodyPr vert="horz" wrap="square" lIns="0" tIns="61901" rIns="0" bIns="0" rtlCol="0">
            <a:spAutoFit/>
          </a:bodyPr>
          <a:lstStyle/>
          <a:p>
            <a:pPr marL="8145" defTabSz="586405">
              <a:spcBef>
                <a:spcPts val="487"/>
              </a:spcBef>
            </a:pP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przyjmowania</a:t>
            </a:r>
            <a:r>
              <a:rPr sz="770" kern="0" spc="19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lub</a:t>
            </a:r>
            <a:r>
              <a:rPr sz="770" kern="0" spc="-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rozprowadzania</a:t>
            </a:r>
            <a:r>
              <a:rPr sz="770" kern="0" spc="-2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narkotyków,</a:t>
            </a:r>
            <a:r>
              <a:rPr sz="770" kern="0" spc="9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sprowadzenia</a:t>
            </a:r>
            <a:r>
              <a:rPr sz="770" kern="0" spc="-4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niebezpieczeństwa</a:t>
            </a:r>
            <a:r>
              <a:rPr sz="770" kern="0" spc="3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utraty</a:t>
            </a:r>
            <a:r>
              <a:rPr sz="770" kern="0" spc="3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życia,</a:t>
            </a:r>
            <a:endParaRPr sz="770" kern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marL="8145" defTabSz="586405">
              <a:spcBef>
                <a:spcPts val="426"/>
              </a:spcBef>
            </a:pP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zdrowia</a:t>
            </a:r>
            <a:r>
              <a:rPr sz="770" kern="0" spc="-4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lub</a:t>
            </a:r>
            <a:r>
              <a:rPr sz="770" kern="0" spc="-1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zniszczenia</a:t>
            </a:r>
            <a:r>
              <a:rPr sz="770" kern="0" spc="64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mienia</a:t>
            </a:r>
            <a:r>
              <a:rPr sz="770" kern="0" spc="-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w</a:t>
            </a:r>
            <a:r>
              <a:rPr sz="770" kern="0" spc="-1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3" dirty="0">
                <a:solidFill>
                  <a:srgbClr val="000009"/>
                </a:solidFill>
                <a:latin typeface="Times New Roman"/>
                <a:cs typeface="Times New Roman"/>
              </a:rPr>
              <a:t>znacznych</a:t>
            </a:r>
            <a:r>
              <a:rPr sz="770" kern="0" spc="90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rozmiarach.</a:t>
            </a:r>
            <a:endParaRPr sz="770" kern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marL="8145" defTabSz="586405">
              <a:spcBef>
                <a:spcPts val="385"/>
              </a:spcBef>
            </a:pP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Z</a:t>
            </a:r>
            <a:r>
              <a:rPr sz="770" kern="0" spc="1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kolei</a:t>
            </a:r>
            <a:r>
              <a:rPr sz="770" kern="0" spc="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zgodnie</a:t>
            </a:r>
            <a:r>
              <a:rPr sz="770" kern="0" spc="9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z</a:t>
            </a:r>
            <a:r>
              <a:rPr sz="770" kern="0" spc="2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art. 68</a:t>
            </a:r>
            <a:r>
              <a:rPr sz="770" kern="0" spc="2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ust.</a:t>
            </a:r>
            <a:r>
              <a:rPr sz="770" kern="0" spc="5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2</a:t>
            </a:r>
            <a:r>
              <a:rPr sz="770" kern="0" spc="-10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ustawy</a:t>
            </a:r>
            <a:r>
              <a:rPr sz="770" kern="0" spc="5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Prawo</a:t>
            </a:r>
            <a:r>
              <a:rPr sz="770" kern="0" spc="-4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oświatowe</a:t>
            </a:r>
            <a:r>
              <a:rPr sz="770" kern="0" spc="151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i="1" kern="0" dirty="0">
                <a:solidFill>
                  <a:srgbClr val="000009"/>
                </a:solidFill>
                <a:latin typeface="Times New Roman"/>
                <a:cs typeface="Times New Roman"/>
              </a:rPr>
              <a:t>Dyrektor</a:t>
            </a:r>
            <a:r>
              <a:rPr sz="770" i="1" kern="0" spc="-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i="1" kern="0" dirty="0">
                <a:solidFill>
                  <a:srgbClr val="000009"/>
                </a:solidFill>
                <a:latin typeface="Times New Roman"/>
                <a:cs typeface="Times New Roman"/>
              </a:rPr>
              <a:t>szkoły</a:t>
            </a:r>
            <a:r>
              <a:rPr sz="770" i="1" kern="0" spc="-10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i="1" kern="0" dirty="0">
                <a:solidFill>
                  <a:srgbClr val="000009"/>
                </a:solidFill>
                <a:latin typeface="Times New Roman"/>
                <a:cs typeface="Times New Roman"/>
              </a:rPr>
              <a:t>lub</a:t>
            </a:r>
            <a:r>
              <a:rPr sz="770" i="1" kern="0" spc="-1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i="1" kern="0" dirty="0">
                <a:solidFill>
                  <a:srgbClr val="000009"/>
                </a:solidFill>
                <a:latin typeface="Times New Roman"/>
                <a:cs typeface="Times New Roman"/>
              </a:rPr>
              <a:t>placówki</a:t>
            </a:r>
            <a:r>
              <a:rPr sz="770" i="1" kern="0" spc="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i="1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może,</a:t>
            </a:r>
            <a:endParaRPr sz="770" kern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marL="8145" marR="3258" algn="just" defTabSz="586405">
              <a:lnSpc>
                <a:spcPct val="143700"/>
              </a:lnSpc>
              <a:spcBef>
                <a:spcPts val="19"/>
              </a:spcBef>
            </a:pPr>
            <a:r>
              <a:rPr sz="770" i="1" kern="0" dirty="0">
                <a:solidFill>
                  <a:srgbClr val="000009"/>
                </a:solidFill>
                <a:latin typeface="Times New Roman"/>
                <a:cs typeface="Times New Roman"/>
              </a:rPr>
              <a:t>w</a:t>
            </a:r>
            <a:r>
              <a:rPr sz="770" i="1" kern="0" spc="2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i="1" kern="0" spc="-3" dirty="0">
                <a:solidFill>
                  <a:srgbClr val="000009"/>
                </a:solidFill>
                <a:latin typeface="Times New Roman"/>
                <a:cs typeface="Times New Roman"/>
              </a:rPr>
              <a:t>drodze</a:t>
            </a:r>
            <a:r>
              <a:rPr sz="770" i="1" kern="0" spc="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i="1" kern="0" dirty="0">
                <a:solidFill>
                  <a:srgbClr val="000009"/>
                </a:solidFill>
                <a:latin typeface="Times New Roman"/>
                <a:cs typeface="Times New Roman"/>
              </a:rPr>
              <a:t>decyzji,</a:t>
            </a:r>
            <a:r>
              <a:rPr sz="770" i="1" kern="0" spc="-3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i="1" kern="0" spc="3" dirty="0">
                <a:solidFill>
                  <a:srgbClr val="000009"/>
                </a:solidFill>
                <a:latin typeface="Times New Roman"/>
                <a:cs typeface="Times New Roman"/>
              </a:rPr>
              <a:t>skreślić</a:t>
            </a:r>
            <a:r>
              <a:rPr sz="770" i="1" kern="0" spc="-7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i="1" kern="0" dirty="0">
                <a:solidFill>
                  <a:srgbClr val="000009"/>
                </a:solidFill>
                <a:latin typeface="Times New Roman"/>
                <a:cs typeface="Times New Roman"/>
              </a:rPr>
              <a:t>ucznia z</a:t>
            </a:r>
            <a:r>
              <a:rPr sz="770" i="1" kern="0" spc="6" dirty="0">
                <a:solidFill>
                  <a:srgbClr val="000009"/>
                </a:solidFill>
                <a:latin typeface="Times New Roman"/>
                <a:cs typeface="Times New Roman"/>
              </a:rPr>
              <a:t> listy</a:t>
            </a:r>
            <a:r>
              <a:rPr sz="770" i="1" kern="0" spc="-3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i="1" kern="0" dirty="0">
                <a:solidFill>
                  <a:srgbClr val="000009"/>
                </a:solidFill>
                <a:latin typeface="Times New Roman"/>
                <a:cs typeface="Times New Roman"/>
              </a:rPr>
              <a:t>uczniów</a:t>
            </a:r>
            <a:r>
              <a:rPr sz="770" i="1" kern="0" spc="-1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i="1" kern="0" dirty="0">
                <a:solidFill>
                  <a:srgbClr val="000009"/>
                </a:solidFill>
                <a:latin typeface="Times New Roman"/>
                <a:cs typeface="Times New Roman"/>
              </a:rPr>
              <a:t>w</a:t>
            </a:r>
            <a:r>
              <a:rPr sz="770" i="1" kern="0" spc="2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i="1" kern="0" spc="-3" dirty="0">
                <a:solidFill>
                  <a:srgbClr val="000009"/>
                </a:solidFill>
                <a:latin typeface="Times New Roman"/>
                <a:cs typeface="Times New Roman"/>
              </a:rPr>
              <a:t>przypadkach</a:t>
            </a:r>
            <a:r>
              <a:rPr sz="770" i="1" kern="0" spc="-3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i="1" kern="0" dirty="0">
                <a:solidFill>
                  <a:srgbClr val="000009"/>
                </a:solidFill>
                <a:latin typeface="Times New Roman"/>
                <a:cs typeface="Times New Roman"/>
              </a:rPr>
              <a:t>określonych</a:t>
            </a:r>
            <a:r>
              <a:rPr sz="770" i="1" kern="0" spc="-4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i="1" kern="0" dirty="0">
                <a:solidFill>
                  <a:srgbClr val="000009"/>
                </a:solidFill>
                <a:latin typeface="Times New Roman"/>
                <a:cs typeface="Times New Roman"/>
              </a:rPr>
              <a:t>w</a:t>
            </a:r>
            <a:r>
              <a:rPr sz="770" i="1" kern="0" spc="2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i="1" kern="0" spc="3" dirty="0">
                <a:solidFill>
                  <a:srgbClr val="000009"/>
                </a:solidFill>
                <a:latin typeface="Times New Roman"/>
                <a:cs typeface="Times New Roman"/>
              </a:rPr>
              <a:t>statucie</a:t>
            </a:r>
            <a:r>
              <a:rPr sz="770" i="1" kern="0" spc="-3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i="1" kern="0" spc="-3" dirty="0">
                <a:solidFill>
                  <a:srgbClr val="000009"/>
                </a:solidFill>
                <a:latin typeface="Times New Roman"/>
                <a:cs typeface="Times New Roman"/>
              </a:rPr>
              <a:t>szkoły </a:t>
            </a:r>
            <a:r>
              <a:rPr sz="770" i="1" kern="0" spc="3" dirty="0">
                <a:solidFill>
                  <a:srgbClr val="000009"/>
                </a:solidFill>
                <a:latin typeface="Times New Roman"/>
                <a:cs typeface="Times New Roman"/>
              </a:rPr>
              <a:t>lub</a:t>
            </a:r>
            <a:r>
              <a:rPr sz="770" i="1" kern="0" dirty="0">
                <a:solidFill>
                  <a:srgbClr val="000009"/>
                </a:solidFill>
                <a:latin typeface="Times New Roman"/>
                <a:cs typeface="Times New Roman"/>
              </a:rPr>
              <a:t> placówki.</a:t>
            </a:r>
            <a:r>
              <a:rPr sz="770" i="1" kern="0" spc="-3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i="1" kern="0" dirty="0">
                <a:solidFill>
                  <a:srgbClr val="000009"/>
                </a:solidFill>
                <a:latin typeface="Times New Roman"/>
                <a:cs typeface="Times New Roman"/>
              </a:rPr>
              <a:t>Skreślenie</a:t>
            </a:r>
            <a:r>
              <a:rPr sz="770" i="1" kern="0" spc="-5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i="1" kern="0" dirty="0">
                <a:solidFill>
                  <a:srgbClr val="000009"/>
                </a:solidFill>
                <a:latin typeface="Times New Roman"/>
                <a:cs typeface="Times New Roman"/>
              </a:rPr>
              <a:t>następuje</a:t>
            </a:r>
            <a:r>
              <a:rPr sz="770" i="1" kern="0" spc="-3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i="1" kern="0" dirty="0">
                <a:solidFill>
                  <a:srgbClr val="000009"/>
                </a:solidFill>
                <a:latin typeface="Times New Roman"/>
                <a:cs typeface="Times New Roman"/>
              </a:rPr>
              <a:t>na podstawie</a:t>
            </a:r>
            <a:r>
              <a:rPr sz="770" i="1" kern="0" spc="-3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i="1" kern="0" spc="-3" dirty="0">
                <a:solidFill>
                  <a:srgbClr val="000009"/>
                </a:solidFill>
                <a:latin typeface="Times New Roman"/>
                <a:cs typeface="Times New Roman"/>
              </a:rPr>
              <a:t>uchwały</a:t>
            </a:r>
            <a:r>
              <a:rPr sz="770" i="1" kern="0" spc="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i="1" kern="0" spc="-3" dirty="0">
                <a:solidFill>
                  <a:srgbClr val="000009"/>
                </a:solidFill>
                <a:latin typeface="Times New Roman"/>
                <a:cs typeface="Times New Roman"/>
              </a:rPr>
              <a:t>rady</a:t>
            </a:r>
            <a:r>
              <a:rPr sz="770" i="1" kern="0" spc="-3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i="1" kern="0" dirty="0">
                <a:solidFill>
                  <a:srgbClr val="000009"/>
                </a:solidFill>
                <a:latin typeface="Times New Roman"/>
                <a:cs typeface="Times New Roman"/>
              </a:rPr>
              <a:t>pedagogicznej,</a:t>
            </a:r>
            <a:r>
              <a:rPr sz="770" i="1" kern="0" spc="-3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i="1" kern="0" dirty="0">
                <a:solidFill>
                  <a:srgbClr val="000009"/>
                </a:solidFill>
                <a:latin typeface="Times New Roman"/>
                <a:cs typeface="Times New Roman"/>
              </a:rPr>
              <a:t>po </a:t>
            </a:r>
            <a:r>
              <a:rPr sz="770" i="1" kern="0" spc="-3" dirty="0">
                <a:solidFill>
                  <a:srgbClr val="000009"/>
                </a:solidFill>
                <a:latin typeface="Times New Roman"/>
                <a:cs typeface="Times New Roman"/>
              </a:rPr>
              <a:t>zasięgnięciu</a:t>
            </a:r>
            <a:r>
              <a:rPr sz="770" i="1" kern="0" dirty="0">
                <a:solidFill>
                  <a:srgbClr val="000009"/>
                </a:solidFill>
                <a:latin typeface="Times New Roman"/>
                <a:cs typeface="Times New Roman"/>
              </a:rPr>
              <a:t> opinii</a:t>
            </a:r>
            <a:r>
              <a:rPr sz="770" i="1" kern="0" spc="90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i="1" kern="0" spc="6" dirty="0">
                <a:solidFill>
                  <a:srgbClr val="000009"/>
                </a:solidFill>
                <a:latin typeface="Times New Roman"/>
                <a:cs typeface="Times New Roman"/>
              </a:rPr>
              <a:t>s</a:t>
            </a:r>
            <a:r>
              <a:rPr sz="770" i="1" kern="0" spc="-3" dirty="0">
                <a:solidFill>
                  <a:srgbClr val="000009"/>
                </a:solidFill>
                <a:latin typeface="Times New Roman"/>
                <a:cs typeface="Times New Roman"/>
              </a:rPr>
              <a:t>a</a:t>
            </a:r>
            <a:r>
              <a:rPr sz="770" i="1" kern="0" spc="-19" dirty="0">
                <a:solidFill>
                  <a:srgbClr val="000009"/>
                </a:solidFill>
                <a:latin typeface="Times New Roman"/>
                <a:cs typeface="Times New Roman"/>
              </a:rPr>
              <a:t>m</a:t>
            </a:r>
            <a:r>
              <a:rPr sz="770" i="1" kern="0" spc="-3" dirty="0">
                <a:solidFill>
                  <a:srgbClr val="000009"/>
                </a:solidFill>
                <a:latin typeface="Times New Roman"/>
                <a:cs typeface="Times New Roman"/>
              </a:rPr>
              <a:t>o</a:t>
            </a:r>
            <a:r>
              <a:rPr sz="770" i="1" kern="0" spc="6" dirty="0">
                <a:solidFill>
                  <a:srgbClr val="000009"/>
                </a:solidFill>
                <a:latin typeface="Times New Roman"/>
                <a:cs typeface="Times New Roman"/>
              </a:rPr>
              <a:t>rz</a:t>
            </a:r>
            <a:r>
              <a:rPr sz="770" i="1" kern="0" dirty="0">
                <a:solidFill>
                  <a:srgbClr val="000009"/>
                </a:solidFill>
                <a:latin typeface="Times New Roman"/>
                <a:cs typeface="Times New Roman"/>
              </a:rPr>
              <a:t>ądu</a:t>
            </a:r>
            <a:r>
              <a:rPr sz="770" i="1" kern="0" spc="11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i="1" kern="0" dirty="0">
                <a:solidFill>
                  <a:srgbClr val="000009"/>
                </a:solidFill>
                <a:latin typeface="Times New Roman"/>
                <a:cs typeface="Times New Roman"/>
              </a:rPr>
              <a:t>uczniowskiego.</a:t>
            </a:r>
            <a:r>
              <a:rPr sz="770" i="1" kern="0" spc="99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Skreślenie</a:t>
            </a:r>
            <a:r>
              <a:rPr sz="770" kern="0" spc="157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z</a:t>
            </a:r>
            <a:r>
              <a:rPr sz="770" kern="0" spc="119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listy</a:t>
            </a:r>
            <a:r>
              <a:rPr sz="770" kern="0" spc="11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6" dirty="0">
                <a:solidFill>
                  <a:srgbClr val="000009"/>
                </a:solidFill>
                <a:latin typeface="Times New Roman"/>
                <a:cs typeface="Times New Roman"/>
              </a:rPr>
              <a:t>uczniów</a:t>
            </a:r>
            <a:r>
              <a:rPr sz="770" kern="0" spc="77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3" dirty="0">
                <a:solidFill>
                  <a:srgbClr val="000009"/>
                </a:solidFill>
                <a:latin typeface="Times New Roman"/>
                <a:cs typeface="Times New Roman"/>
              </a:rPr>
              <a:t>szkoły</a:t>
            </a:r>
            <a:r>
              <a:rPr sz="770" kern="0" spc="189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32" dirty="0">
                <a:solidFill>
                  <a:srgbClr val="000009"/>
                </a:solidFill>
                <a:latin typeface="Times New Roman"/>
                <a:cs typeface="Times New Roman"/>
              </a:rPr>
              <a:t>można</a:t>
            </a:r>
            <a:r>
              <a:rPr sz="770" kern="0" spc="234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3" dirty="0">
                <a:solidFill>
                  <a:srgbClr val="000009"/>
                </a:solidFill>
                <a:latin typeface="Times New Roman"/>
                <a:cs typeface="Times New Roman"/>
              </a:rPr>
              <a:t>postrzegać</a:t>
            </a:r>
            <a:r>
              <a:rPr sz="770" kern="0" spc="19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0" dirty="0">
                <a:solidFill>
                  <a:srgbClr val="000009"/>
                </a:solidFill>
                <a:latin typeface="Times New Roman"/>
                <a:cs typeface="Times New Roman"/>
              </a:rPr>
              <a:t>jako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0" dirty="0">
                <a:solidFill>
                  <a:srgbClr val="000009"/>
                </a:solidFill>
                <a:latin typeface="Times New Roman"/>
                <a:cs typeface="Times New Roman"/>
              </a:rPr>
              <a:t>najsurowszą</a:t>
            </a:r>
            <a:r>
              <a:rPr sz="770" kern="0" spc="4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z</a:t>
            </a:r>
            <a:r>
              <a:rPr sz="770" kern="0" spc="4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sankcji,</a:t>
            </a:r>
            <a:r>
              <a:rPr sz="770" kern="0" spc="3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6" dirty="0">
                <a:solidFill>
                  <a:srgbClr val="000009"/>
                </a:solidFill>
                <a:latin typeface="Times New Roman"/>
                <a:cs typeface="Times New Roman"/>
              </a:rPr>
              <a:t>których</a:t>
            </a:r>
            <a:r>
              <a:rPr sz="770" kern="0" spc="11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3" dirty="0">
                <a:solidFill>
                  <a:srgbClr val="000009"/>
                </a:solidFill>
                <a:latin typeface="Times New Roman"/>
                <a:cs typeface="Times New Roman"/>
              </a:rPr>
              <a:t>stosowanie</a:t>
            </a:r>
            <a:r>
              <a:rPr sz="770" kern="0" spc="4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wobec</a:t>
            </a:r>
            <a:r>
              <a:rPr sz="770" kern="0" spc="-3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6" dirty="0">
                <a:solidFill>
                  <a:srgbClr val="000009"/>
                </a:solidFill>
                <a:latin typeface="Times New Roman"/>
                <a:cs typeface="Times New Roman"/>
              </a:rPr>
              <a:t>uczniów</a:t>
            </a:r>
            <a:r>
              <a:rPr sz="770" kern="0" spc="13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29" dirty="0">
                <a:solidFill>
                  <a:srgbClr val="000009"/>
                </a:solidFill>
                <a:latin typeface="Times New Roman"/>
                <a:cs typeface="Times New Roman"/>
              </a:rPr>
              <a:t>może</a:t>
            </a:r>
            <a:r>
              <a:rPr sz="770" kern="0" spc="119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6" dirty="0">
                <a:solidFill>
                  <a:srgbClr val="000009"/>
                </a:solidFill>
                <a:latin typeface="Times New Roman"/>
                <a:cs typeface="Times New Roman"/>
              </a:rPr>
              <a:t>być</a:t>
            </a:r>
            <a:r>
              <a:rPr sz="770" kern="0" spc="4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0" dirty="0">
                <a:solidFill>
                  <a:srgbClr val="000009"/>
                </a:solidFill>
                <a:latin typeface="Times New Roman"/>
                <a:cs typeface="Times New Roman"/>
              </a:rPr>
              <a:t>przewidziane</a:t>
            </a:r>
            <a:r>
              <a:rPr sz="770" kern="0" spc="80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w</a:t>
            </a:r>
            <a:r>
              <a:rPr sz="770" kern="0" spc="19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3" dirty="0">
                <a:solidFill>
                  <a:srgbClr val="000009"/>
                </a:solidFill>
                <a:latin typeface="Times New Roman"/>
                <a:cs typeface="Times New Roman"/>
              </a:rPr>
              <a:t>statucie </a:t>
            </a:r>
            <a:r>
              <a:rPr sz="770" kern="0" spc="-16" dirty="0">
                <a:solidFill>
                  <a:srgbClr val="000009"/>
                </a:solidFill>
                <a:latin typeface="Times New Roman"/>
                <a:cs typeface="Times New Roman"/>
              </a:rPr>
              <a:t>szkoły.</a:t>
            </a:r>
            <a:r>
              <a:rPr sz="770" kern="0" spc="119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0" dirty="0">
                <a:solidFill>
                  <a:srgbClr val="000009"/>
                </a:solidFill>
                <a:latin typeface="Times New Roman"/>
                <a:cs typeface="Times New Roman"/>
              </a:rPr>
              <a:t>W</a:t>
            </a:r>
            <a:r>
              <a:rPr sz="770" kern="0" spc="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3" dirty="0">
                <a:solidFill>
                  <a:srgbClr val="000009"/>
                </a:solidFill>
                <a:latin typeface="Times New Roman"/>
                <a:cs typeface="Times New Roman"/>
              </a:rPr>
              <a:t>przeciwieństwie</a:t>
            </a:r>
            <a:r>
              <a:rPr sz="770" kern="0" spc="-3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do </a:t>
            </a:r>
            <a:r>
              <a:rPr sz="770" kern="0" spc="-10" dirty="0">
                <a:solidFill>
                  <a:srgbClr val="000009"/>
                </a:solidFill>
                <a:latin typeface="Times New Roman"/>
                <a:cs typeface="Times New Roman"/>
              </a:rPr>
              <a:t>pozostałych</a:t>
            </a:r>
            <a:r>
              <a:rPr sz="770" kern="0" spc="7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sankcji,</a:t>
            </a:r>
            <a:r>
              <a:rPr sz="770" kern="0" spc="3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6" dirty="0">
                <a:solidFill>
                  <a:srgbClr val="000009"/>
                </a:solidFill>
                <a:latin typeface="Times New Roman"/>
                <a:cs typeface="Times New Roman"/>
              </a:rPr>
              <a:t>które</a:t>
            </a:r>
            <a:r>
              <a:rPr sz="770" kern="0" spc="80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3" dirty="0">
                <a:solidFill>
                  <a:srgbClr val="000009"/>
                </a:solidFill>
                <a:latin typeface="Times New Roman"/>
                <a:cs typeface="Times New Roman"/>
              </a:rPr>
              <a:t>określa</a:t>
            </a:r>
            <a:r>
              <a:rPr sz="770" kern="0" spc="3" dirty="0">
                <a:solidFill>
                  <a:srgbClr val="000009"/>
                </a:solidFill>
                <a:latin typeface="Times New Roman"/>
                <a:cs typeface="Times New Roman"/>
              </a:rPr>
              <a:t> się</a:t>
            </a:r>
            <a:r>
              <a:rPr sz="770" kern="0" spc="-3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9" dirty="0">
                <a:solidFill>
                  <a:srgbClr val="000009"/>
                </a:solidFill>
                <a:latin typeface="Times New Roman"/>
                <a:cs typeface="Times New Roman"/>
              </a:rPr>
              <a:t>mianem</a:t>
            </a:r>
            <a:r>
              <a:rPr sz="770" kern="0" spc="9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„kar”,</a:t>
            </a:r>
            <a:r>
              <a:rPr sz="770" kern="0" spc="3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skreślenie</a:t>
            </a:r>
            <a:r>
              <a:rPr sz="770" kern="0" spc="-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listy</a:t>
            </a:r>
            <a:r>
              <a:rPr sz="770" kern="0" spc="-77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6" dirty="0">
                <a:solidFill>
                  <a:srgbClr val="000009"/>
                </a:solidFill>
                <a:latin typeface="Times New Roman"/>
                <a:cs typeface="Times New Roman"/>
              </a:rPr>
              <a:t>uczniów</a:t>
            </a:r>
            <a:r>
              <a:rPr sz="770" kern="0" spc="5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3" dirty="0">
                <a:solidFill>
                  <a:srgbClr val="000009"/>
                </a:solidFill>
                <a:latin typeface="Times New Roman"/>
                <a:cs typeface="Times New Roman"/>
              </a:rPr>
              <a:t>jest</a:t>
            </a:r>
            <a:r>
              <a:rPr sz="770" kern="0" spc="-61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6" dirty="0">
                <a:solidFill>
                  <a:srgbClr val="000009"/>
                </a:solidFill>
                <a:latin typeface="Times New Roman"/>
                <a:cs typeface="Times New Roman"/>
              </a:rPr>
              <a:t>równoznaczne</a:t>
            </a:r>
            <a:r>
              <a:rPr sz="770" kern="0" spc="80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z</a:t>
            </a:r>
            <a:r>
              <a:rPr sz="770" kern="0" spc="-3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rozwiązaniem</a:t>
            </a:r>
            <a:r>
              <a:rPr sz="770" kern="0" spc="-2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9" dirty="0">
                <a:solidFill>
                  <a:srgbClr val="000009"/>
                </a:solidFill>
                <a:latin typeface="Times New Roman"/>
                <a:cs typeface="Times New Roman"/>
              </a:rPr>
              <a:t>stosunku</a:t>
            </a:r>
            <a:r>
              <a:rPr sz="770" kern="0" spc="7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3" dirty="0">
                <a:solidFill>
                  <a:srgbClr val="000009"/>
                </a:solidFill>
                <a:latin typeface="Times New Roman"/>
                <a:cs typeface="Times New Roman"/>
              </a:rPr>
              <a:t>administracyjnoprawnego</a:t>
            </a:r>
            <a:r>
              <a:rPr sz="770" kern="0" spc="11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0" dirty="0">
                <a:solidFill>
                  <a:srgbClr val="000009"/>
                </a:solidFill>
                <a:latin typeface="Times New Roman"/>
                <a:cs typeface="Times New Roman"/>
              </a:rPr>
              <a:t>łączącego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9" dirty="0">
                <a:solidFill>
                  <a:srgbClr val="000009"/>
                </a:solidFill>
                <a:latin typeface="Times New Roman"/>
                <a:cs typeface="Times New Roman"/>
              </a:rPr>
              <a:t>ucznia</a:t>
            </a:r>
            <a:r>
              <a:rPr sz="770" kern="0" spc="12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22" dirty="0">
                <a:solidFill>
                  <a:srgbClr val="000009"/>
                </a:solidFill>
                <a:latin typeface="Times New Roman"/>
                <a:cs typeface="Times New Roman"/>
              </a:rPr>
              <a:t>ze</a:t>
            </a:r>
            <a:r>
              <a:rPr sz="770" kern="0" spc="80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0" dirty="0">
                <a:solidFill>
                  <a:srgbClr val="000009"/>
                </a:solidFill>
                <a:latin typeface="Times New Roman"/>
                <a:cs typeface="Times New Roman"/>
              </a:rPr>
              <a:t>szkołą.</a:t>
            </a:r>
            <a:r>
              <a:rPr sz="770" kern="0" spc="7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22" dirty="0">
                <a:solidFill>
                  <a:srgbClr val="000009"/>
                </a:solidFill>
                <a:latin typeface="Times New Roman"/>
                <a:cs typeface="Times New Roman"/>
              </a:rPr>
              <a:t>Zrozumienie</a:t>
            </a:r>
            <a:r>
              <a:rPr sz="770" kern="0" spc="19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podstaw</a:t>
            </a:r>
            <a:r>
              <a:rPr sz="770" kern="0" spc="19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i</a:t>
            </a:r>
            <a:r>
              <a:rPr sz="770" kern="0" spc="51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9" dirty="0">
                <a:solidFill>
                  <a:srgbClr val="000009"/>
                </a:solidFill>
                <a:latin typeface="Times New Roman"/>
                <a:cs typeface="Times New Roman"/>
              </a:rPr>
              <a:t>natury</a:t>
            </a:r>
            <a:r>
              <a:rPr sz="770" kern="0" spc="11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9" dirty="0">
                <a:solidFill>
                  <a:srgbClr val="000009"/>
                </a:solidFill>
                <a:latin typeface="Times New Roman"/>
                <a:cs typeface="Times New Roman"/>
              </a:rPr>
              <a:t>tego</a:t>
            </a:r>
            <a:r>
              <a:rPr sz="770" kern="0" spc="7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9" dirty="0">
                <a:solidFill>
                  <a:srgbClr val="000009"/>
                </a:solidFill>
                <a:latin typeface="Times New Roman"/>
                <a:cs typeface="Times New Roman"/>
              </a:rPr>
              <a:t>stosunku</a:t>
            </a:r>
            <a:r>
              <a:rPr sz="770" kern="0" spc="151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ułatwia</a:t>
            </a:r>
            <a:r>
              <a:rPr sz="770" kern="0" spc="4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3" dirty="0">
                <a:solidFill>
                  <a:srgbClr val="000009"/>
                </a:solidFill>
                <a:latin typeface="Times New Roman"/>
                <a:cs typeface="Times New Roman"/>
              </a:rPr>
              <a:t>tradycyjnie</a:t>
            </a:r>
            <a:r>
              <a:rPr sz="770" kern="0" spc="119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przyjęta</a:t>
            </a:r>
            <a:r>
              <a:rPr sz="770" kern="0" spc="80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w </a:t>
            </a:r>
            <a:r>
              <a:rPr sz="770" kern="0" spc="-16" dirty="0">
                <a:solidFill>
                  <a:srgbClr val="000009"/>
                </a:solidFill>
                <a:latin typeface="Times New Roman"/>
                <a:cs typeface="Times New Roman"/>
              </a:rPr>
              <a:t>doktrynie</a:t>
            </a:r>
            <a:r>
              <a:rPr sz="770" kern="0" spc="580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3" dirty="0">
                <a:solidFill>
                  <a:srgbClr val="000009"/>
                </a:solidFill>
                <a:latin typeface="Times New Roman"/>
                <a:cs typeface="Times New Roman"/>
              </a:rPr>
              <a:t>prawa</a:t>
            </a:r>
            <a:r>
              <a:rPr sz="770" kern="0" spc="42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3" dirty="0">
                <a:solidFill>
                  <a:srgbClr val="000009"/>
                </a:solidFill>
                <a:latin typeface="Times New Roman"/>
                <a:cs typeface="Times New Roman"/>
              </a:rPr>
              <a:t>administracyjnego</a:t>
            </a:r>
            <a:r>
              <a:rPr sz="770" kern="0" spc="61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0" dirty="0">
                <a:solidFill>
                  <a:srgbClr val="000009"/>
                </a:solidFill>
                <a:latin typeface="Times New Roman"/>
                <a:cs typeface="Times New Roman"/>
              </a:rPr>
              <a:t>koncepcja</a:t>
            </a:r>
            <a:r>
              <a:rPr sz="770" kern="0" spc="71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3" dirty="0">
                <a:solidFill>
                  <a:srgbClr val="000009"/>
                </a:solidFill>
                <a:latin typeface="Times New Roman"/>
                <a:cs typeface="Times New Roman"/>
              </a:rPr>
              <a:t>władztwa</a:t>
            </a:r>
            <a:r>
              <a:rPr sz="770" kern="0" spc="46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0" dirty="0">
                <a:solidFill>
                  <a:srgbClr val="000009"/>
                </a:solidFill>
                <a:latin typeface="Times New Roman"/>
                <a:cs typeface="Times New Roman"/>
              </a:rPr>
              <a:t>zakładowego,</a:t>
            </a:r>
            <a:r>
              <a:rPr sz="770" kern="0" spc="539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6" dirty="0">
                <a:solidFill>
                  <a:srgbClr val="000009"/>
                </a:solidFill>
                <a:latin typeface="Times New Roman"/>
                <a:cs typeface="Times New Roman"/>
              </a:rPr>
              <a:t>które</a:t>
            </a:r>
            <a:r>
              <a:rPr sz="770" kern="0" spc="50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0" dirty="0">
                <a:solidFill>
                  <a:srgbClr val="000009"/>
                </a:solidFill>
                <a:latin typeface="Times New Roman"/>
                <a:cs typeface="Times New Roman"/>
              </a:rPr>
              <a:t>oznacza</a:t>
            </a:r>
            <a:r>
              <a:rPr sz="770" kern="0" spc="-3" dirty="0">
                <a:solidFill>
                  <a:srgbClr val="000009"/>
                </a:solidFill>
                <a:latin typeface="Times New Roman"/>
                <a:cs typeface="Times New Roman"/>
              </a:rPr>
              <a:t> podległość</a:t>
            </a:r>
            <a:r>
              <a:rPr sz="770" kern="0" spc="-3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9" dirty="0">
                <a:solidFill>
                  <a:srgbClr val="000009"/>
                </a:solidFill>
                <a:latin typeface="Times New Roman"/>
                <a:cs typeface="Times New Roman"/>
              </a:rPr>
              <a:t>użytkownika</a:t>
            </a:r>
            <a:r>
              <a:rPr sz="770" kern="0" spc="157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6" dirty="0">
                <a:solidFill>
                  <a:srgbClr val="000009"/>
                </a:solidFill>
                <a:latin typeface="Times New Roman"/>
                <a:cs typeface="Times New Roman"/>
              </a:rPr>
              <a:t>instytucji</a:t>
            </a:r>
            <a:r>
              <a:rPr sz="770" kern="0" spc="12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9" dirty="0">
                <a:solidFill>
                  <a:srgbClr val="000009"/>
                </a:solidFill>
                <a:latin typeface="Times New Roman"/>
                <a:cs typeface="Times New Roman"/>
              </a:rPr>
              <a:t>użyteczności</a:t>
            </a:r>
            <a:r>
              <a:rPr sz="770" kern="0" spc="167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3" dirty="0">
                <a:solidFill>
                  <a:srgbClr val="000009"/>
                </a:solidFill>
                <a:latin typeface="Times New Roman"/>
                <a:cs typeface="Times New Roman"/>
              </a:rPr>
              <a:t>publicznej</a:t>
            </a:r>
            <a:r>
              <a:rPr sz="770" kern="0" spc="9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6" dirty="0">
                <a:solidFill>
                  <a:srgbClr val="000009"/>
                </a:solidFill>
                <a:latin typeface="Times New Roman"/>
                <a:cs typeface="Times New Roman"/>
              </a:rPr>
              <a:t>aktom</a:t>
            </a:r>
            <a:r>
              <a:rPr sz="770" kern="0" spc="1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i</a:t>
            </a:r>
            <a:r>
              <a:rPr sz="770" kern="0" spc="1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3" dirty="0">
                <a:solidFill>
                  <a:srgbClr val="000009"/>
                </a:solidFill>
                <a:latin typeface="Times New Roman"/>
                <a:cs typeface="Times New Roman"/>
              </a:rPr>
              <a:t>poleceniom</a:t>
            </a:r>
            <a:r>
              <a:rPr sz="770" kern="0" spc="-2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3" dirty="0">
                <a:solidFill>
                  <a:srgbClr val="000009"/>
                </a:solidFill>
                <a:latin typeface="Times New Roman"/>
                <a:cs typeface="Times New Roman"/>
              </a:rPr>
              <a:t>organów</a:t>
            </a:r>
            <a:r>
              <a:rPr sz="770" kern="0" spc="19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tegoż</a:t>
            </a:r>
            <a:r>
              <a:rPr sz="770" kern="0" spc="-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6" dirty="0">
                <a:solidFill>
                  <a:srgbClr val="000009"/>
                </a:solidFill>
                <a:latin typeface="Times New Roman"/>
                <a:cs typeface="Times New Roman"/>
              </a:rPr>
              <a:t>zakładu.</a:t>
            </a:r>
            <a:r>
              <a:rPr sz="770" kern="0" spc="7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9" dirty="0">
                <a:solidFill>
                  <a:srgbClr val="000009"/>
                </a:solidFill>
                <a:latin typeface="Times New Roman"/>
                <a:cs typeface="Times New Roman"/>
              </a:rPr>
              <a:t>Uważa</a:t>
            </a:r>
            <a:r>
              <a:rPr sz="770" kern="0" spc="4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3" dirty="0">
                <a:solidFill>
                  <a:srgbClr val="000009"/>
                </a:solidFill>
                <a:latin typeface="Times New Roman"/>
                <a:cs typeface="Times New Roman"/>
              </a:rPr>
              <a:t>się,</a:t>
            </a:r>
            <a:r>
              <a:rPr sz="770" kern="0" spc="-77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22" dirty="0">
                <a:solidFill>
                  <a:srgbClr val="000009"/>
                </a:solidFill>
                <a:latin typeface="Times New Roman"/>
                <a:cs typeface="Times New Roman"/>
              </a:rPr>
              <a:t>że</a:t>
            </a:r>
            <a:r>
              <a:rPr sz="770" kern="0" spc="4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skoro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państwo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i</a:t>
            </a:r>
            <a:r>
              <a:rPr sz="770" kern="0" spc="-2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3" dirty="0">
                <a:solidFill>
                  <a:srgbClr val="000009"/>
                </a:solidFill>
                <a:latin typeface="Times New Roman"/>
                <a:cs typeface="Times New Roman"/>
              </a:rPr>
              <a:t>jednostki</a:t>
            </a:r>
            <a:r>
              <a:rPr sz="770" kern="0" spc="51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3" dirty="0">
                <a:solidFill>
                  <a:srgbClr val="000009"/>
                </a:solidFill>
                <a:latin typeface="Times New Roman"/>
                <a:cs typeface="Times New Roman"/>
              </a:rPr>
              <a:t>samorządu</a:t>
            </a:r>
            <a:r>
              <a:rPr sz="770" kern="0" spc="3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0" dirty="0">
                <a:solidFill>
                  <a:srgbClr val="000009"/>
                </a:solidFill>
                <a:latin typeface="Times New Roman"/>
                <a:cs typeface="Times New Roman"/>
              </a:rPr>
              <a:t>jako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3" dirty="0">
                <a:solidFill>
                  <a:srgbClr val="000009"/>
                </a:solidFill>
                <a:latin typeface="Times New Roman"/>
                <a:cs typeface="Times New Roman"/>
              </a:rPr>
              <a:t>podmioty</a:t>
            </a:r>
            <a:r>
              <a:rPr sz="770" kern="0" spc="3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3" dirty="0">
                <a:solidFill>
                  <a:srgbClr val="000009"/>
                </a:solidFill>
                <a:latin typeface="Times New Roman"/>
                <a:cs typeface="Times New Roman"/>
              </a:rPr>
              <a:t>prawa</a:t>
            </a:r>
            <a:r>
              <a:rPr sz="770" kern="0" spc="-19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publicznego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3" dirty="0">
                <a:solidFill>
                  <a:srgbClr val="000009"/>
                </a:solidFill>
                <a:latin typeface="Times New Roman"/>
                <a:cs typeface="Times New Roman"/>
              </a:rPr>
              <a:t>stwarzają</a:t>
            </a:r>
            <a:r>
              <a:rPr sz="770" kern="0" spc="19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obywatelom</a:t>
            </a:r>
            <a:r>
              <a:rPr sz="770" kern="0" spc="20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0" dirty="0">
                <a:solidFill>
                  <a:srgbClr val="000009"/>
                </a:solidFill>
                <a:latin typeface="Times New Roman"/>
                <a:cs typeface="Times New Roman"/>
              </a:rPr>
              <a:t>możliwość</a:t>
            </a:r>
            <a:r>
              <a:rPr sz="770" kern="0" spc="234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6" dirty="0">
                <a:solidFill>
                  <a:srgbClr val="000009"/>
                </a:solidFill>
                <a:latin typeface="Times New Roman"/>
                <a:cs typeface="Times New Roman"/>
              </a:rPr>
              <a:t>korzystania</a:t>
            </a:r>
            <a:r>
              <a:rPr sz="770" kern="0" spc="350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z</a:t>
            </a:r>
            <a:r>
              <a:rPr sz="770" kern="0" spc="19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3" dirty="0">
                <a:solidFill>
                  <a:srgbClr val="000009"/>
                </a:solidFill>
                <a:latin typeface="Times New Roman"/>
                <a:cs typeface="Times New Roman"/>
              </a:rPr>
              <a:t>usług</a:t>
            </a:r>
            <a:r>
              <a:rPr sz="770" kern="0" spc="22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6" dirty="0">
                <a:solidFill>
                  <a:srgbClr val="000009"/>
                </a:solidFill>
                <a:latin typeface="Times New Roman"/>
                <a:cs typeface="Times New Roman"/>
              </a:rPr>
              <a:t>edukacyjnych</a:t>
            </a:r>
            <a:r>
              <a:rPr sz="770" kern="0" spc="38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0" dirty="0">
                <a:solidFill>
                  <a:srgbClr val="000009"/>
                </a:solidFill>
                <a:latin typeface="Times New Roman"/>
                <a:cs typeface="Times New Roman"/>
              </a:rPr>
              <a:t>świadczonych</a:t>
            </a:r>
            <a:r>
              <a:rPr sz="770" kern="0" spc="22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3" dirty="0">
                <a:solidFill>
                  <a:srgbClr val="000009"/>
                </a:solidFill>
                <a:latin typeface="Times New Roman"/>
                <a:cs typeface="Times New Roman"/>
              </a:rPr>
              <a:t>przez </a:t>
            </a:r>
            <a:r>
              <a:rPr sz="770" kern="0" spc="-13" dirty="0">
                <a:solidFill>
                  <a:srgbClr val="000009"/>
                </a:solidFill>
                <a:latin typeface="Times New Roman"/>
                <a:cs typeface="Times New Roman"/>
              </a:rPr>
              <a:t>publiczne</a:t>
            </a:r>
            <a:r>
              <a:rPr sz="770" kern="0" spc="119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3" dirty="0">
                <a:solidFill>
                  <a:srgbClr val="000009"/>
                </a:solidFill>
                <a:latin typeface="Times New Roman"/>
                <a:cs typeface="Times New Roman"/>
              </a:rPr>
              <a:t>szkoły</a:t>
            </a:r>
            <a:r>
              <a:rPr sz="770" kern="0" spc="11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i</a:t>
            </a:r>
            <a:r>
              <a:rPr sz="770" kern="0" spc="90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3" dirty="0">
                <a:solidFill>
                  <a:srgbClr val="000009"/>
                </a:solidFill>
                <a:latin typeface="Times New Roman"/>
                <a:cs typeface="Times New Roman"/>
              </a:rPr>
              <a:t>placówki</a:t>
            </a:r>
            <a:r>
              <a:rPr sz="770" kern="0" spc="7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–</a:t>
            </a:r>
            <a:r>
              <a:rPr sz="770" kern="0" spc="7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6" dirty="0">
                <a:solidFill>
                  <a:srgbClr val="000009"/>
                </a:solidFill>
                <a:latin typeface="Times New Roman"/>
                <a:cs typeface="Times New Roman"/>
              </a:rPr>
              <a:t>to</a:t>
            </a:r>
            <a:r>
              <a:rPr sz="770" kern="0" spc="7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3" dirty="0">
                <a:solidFill>
                  <a:srgbClr val="000009"/>
                </a:solidFill>
                <a:latin typeface="Times New Roman"/>
                <a:cs typeface="Times New Roman"/>
              </a:rPr>
              <a:t>zarazem</a:t>
            </a:r>
            <a:r>
              <a:rPr sz="770" kern="0" spc="9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obywatele,</a:t>
            </a:r>
            <a:r>
              <a:rPr sz="770" kern="0" spc="7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3" dirty="0">
                <a:solidFill>
                  <a:srgbClr val="000009"/>
                </a:solidFill>
                <a:latin typeface="Times New Roman"/>
                <a:cs typeface="Times New Roman"/>
              </a:rPr>
              <a:t>korzystając</a:t>
            </a:r>
            <a:r>
              <a:rPr sz="770" kern="0" spc="157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z</a:t>
            </a:r>
            <a:r>
              <a:rPr sz="770" kern="0" spc="80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9" dirty="0">
                <a:solidFill>
                  <a:srgbClr val="000009"/>
                </a:solidFill>
                <a:latin typeface="Times New Roman"/>
                <a:cs typeface="Times New Roman"/>
              </a:rPr>
              <a:t>tych</a:t>
            </a:r>
            <a:r>
              <a:rPr sz="770" kern="0" spc="11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9" dirty="0">
                <a:solidFill>
                  <a:srgbClr val="000009"/>
                </a:solidFill>
                <a:latin typeface="Times New Roman"/>
                <a:cs typeface="Times New Roman"/>
              </a:rPr>
              <a:t>usług,</a:t>
            </a:r>
            <a:r>
              <a:rPr sz="770" kern="0" spc="151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6" dirty="0">
                <a:solidFill>
                  <a:srgbClr val="000009"/>
                </a:solidFill>
                <a:latin typeface="Times New Roman"/>
                <a:cs typeface="Times New Roman"/>
              </a:rPr>
              <a:t>mają</a:t>
            </a:r>
            <a:r>
              <a:rPr sz="770" kern="0" spc="80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3" dirty="0">
                <a:solidFill>
                  <a:srgbClr val="000009"/>
                </a:solidFill>
                <a:latin typeface="Times New Roman"/>
                <a:cs typeface="Times New Roman"/>
              </a:rPr>
              <a:t>prawny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3" dirty="0">
                <a:solidFill>
                  <a:srgbClr val="000009"/>
                </a:solidFill>
                <a:latin typeface="Times New Roman"/>
                <a:cs typeface="Times New Roman"/>
              </a:rPr>
              <a:t>obowiązek</a:t>
            </a:r>
            <a:r>
              <a:rPr sz="770" kern="0" spc="-3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0" dirty="0">
                <a:solidFill>
                  <a:srgbClr val="000009"/>
                </a:solidFill>
                <a:latin typeface="Times New Roman"/>
                <a:cs typeface="Times New Roman"/>
              </a:rPr>
              <a:t>podporządkowania</a:t>
            </a:r>
            <a:r>
              <a:rPr sz="770" kern="0" spc="3" dirty="0">
                <a:solidFill>
                  <a:srgbClr val="000009"/>
                </a:solidFill>
                <a:latin typeface="Times New Roman"/>
                <a:cs typeface="Times New Roman"/>
              </a:rPr>
              <a:t> się</a:t>
            </a:r>
            <a:r>
              <a:rPr sz="770" kern="0" spc="-13" dirty="0">
                <a:solidFill>
                  <a:srgbClr val="000009"/>
                </a:solidFill>
                <a:latin typeface="Times New Roman"/>
                <a:cs typeface="Times New Roman"/>
              </a:rPr>
              <a:t> wydawanym</a:t>
            </a:r>
            <a:r>
              <a:rPr sz="770" kern="0" spc="1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i</a:t>
            </a:r>
            <a:r>
              <a:rPr sz="770" kern="0" spc="-61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0" dirty="0">
                <a:solidFill>
                  <a:srgbClr val="000009"/>
                </a:solidFill>
                <a:latin typeface="Times New Roman"/>
                <a:cs typeface="Times New Roman"/>
              </a:rPr>
              <a:t>obowiązującym</a:t>
            </a:r>
            <a:r>
              <a:rPr sz="770" kern="0" spc="1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w</a:t>
            </a:r>
            <a:r>
              <a:rPr sz="770" kern="0" spc="-5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9" dirty="0">
                <a:solidFill>
                  <a:srgbClr val="000009"/>
                </a:solidFill>
                <a:latin typeface="Times New Roman"/>
                <a:cs typeface="Times New Roman"/>
              </a:rPr>
              <a:t>tych</a:t>
            </a:r>
            <a:r>
              <a:rPr sz="770" kern="0" spc="3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szkołach</a:t>
            </a:r>
            <a:r>
              <a:rPr sz="770" kern="0" spc="-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i</a:t>
            </a:r>
            <a:r>
              <a:rPr sz="770" kern="0" spc="-61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3" dirty="0">
                <a:solidFill>
                  <a:srgbClr val="000009"/>
                </a:solidFill>
                <a:latin typeface="Times New Roman"/>
                <a:cs typeface="Times New Roman"/>
              </a:rPr>
              <a:t>placówkach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regulacjom</a:t>
            </a:r>
            <a:r>
              <a:rPr sz="770" kern="0" spc="324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9" dirty="0">
                <a:solidFill>
                  <a:srgbClr val="000009"/>
                </a:solidFill>
                <a:latin typeface="Times New Roman"/>
                <a:cs typeface="Times New Roman"/>
              </a:rPr>
              <a:t>wewnętrznym,</a:t>
            </a:r>
            <a:r>
              <a:rPr sz="770" kern="0" spc="420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do</a:t>
            </a:r>
            <a:r>
              <a:rPr sz="770" kern="0" spc="30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6" dirty="0">
                <a:solidFill>
                  <a:srgbClr val="000009"/>
                </a:solidFill>
                <a:latin typeface="Times New Roman"/>
                <a:cs typeface="Times New Roman"/>
              </a:rPr>
              <a:t>których</a:t>
            </a:r>
            <a:r>
              <a:rPr sz="770" kern="0" spc="38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3" dirty="0">
                <a:solidFill>
                  <a:srgbClr val="000009"/>
                </a:solidFill>
                <a:latin typeface="Times New Roman"/>
                <a:cs typeface="Times New Roman"/>
              </a:rPr>
              <a:t>należy</a:t>
            </a:r>
            <a:r>
              <a:rPr sz="770" kern="0" spc="34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0" dirty="0">
                <a:solidFill>
                  <a:srgbClr val="000009"/>
                </a:solidFill>
                <a:latin typeface="Times New Roman"/>
                <a:cs typeface="Times New Roman"/>
              </a:rPr>
              <a:t>zwłaszcza</a:t>
            </a:r>
            <a:r>
              <a:rPr sz="770" kern="0" spc="80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9" dirty="0">
                <a:solidFill>
                  <a:srgbClr val="000009"/>
                </a:solidFill>
                <a:latin typeface="Times New Roman"/>
                <a:cs typeface="Times New Roman"/>
              </a:rPr>
              <a:t>statut.</a:t>
            </a:r>
            <a:r>
              <a:rPr sz="770" kern="0" spc="38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3" dirty="0">
                <a:solidFill>
                  <a:srgbClr val="000009"/>
                </a:solidFill>
                <a:latin typeface="Times New Roman"/>
                <a:cs typeface="Times New Roman"/>
              </a:rPr>
              <a:t>Podstawą</a:t>
            </a:r>
            <a:r>
              <a:rPr sz="770" kern="0" spc="27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0" dirty="0">
                <a:solidFill>
                  <a:srgbClr val="000009"/>
                </a:solidFill>
                <a:latin typeface="Times New Roman"/>
                <a:cs typeface="Times New Roman"/>
              </a:rPr>
              <a:t>wydania</a:t>
            </a:r>
            <a:r>
              <a:rPr sz="770" kern="0" spc="310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tych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regulacji</a:t>
            </a:r>
            <a:r>
              <a:rPr sz="770" kern="0" spc="51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3" dirty="0">
                <a:solidFill>
                  <a:srgbClr val="000009"/>
                </a:solidFill>
                <a:latin typeface="Times New Roman"/>
                <a:cs typeface="Times New Roman"/>
              </a:rPr>
              <a:t>jest</a:t>
            </a:r>
            <a:r>
              <a:rPr sz="770" kern="0" spc="-10" dirty="0">
                <a:solidFill>
                  <a:srgbClr val="000009"/>
                </a:solidFill>
                <a:latin typeface="Times New Roman"/>
                <a:cs typeface="Times New Roman"/>
              </a:rPr>
              <a:t> powszechnie</a:t>
            </a:r>
            <a:r>
              <a:rPr sz="770" kern="0" spc="80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obowiązujące</a:t>
            </a:r>
            <a:r>
              <a:rPr sz="770" kern="0" spc="3" dirty="0">
                <a:solidFill>
                  <a:srgbClr val="000009"/>
                </a:solidFill>
                <a:latin typeface="Times New Roman"/>
                <a:cs typeface="Times New Roman"/>
              </a:rPr>
              <a:t> prawo</a:t>
            </a:r>
            <a:r>
              <a:rPr sz="770" kern="0" spc="-1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–</a:t>
            </a:r>
            <a:r>
              <a:rPr sz="770" kern="0" spc="3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3" dirty="0">
                <a:solidFill>
                  <a:srgbClr val="000009"/>
                </a:solidFill>
                <a:latin typeface="Times New Roman"/>
                <a:cs typeface="Times New Roman"/>
              </a:rPr>
              <a:t>również</a:t>
            </a:r>
            <a:r>
              <a:rPr sz="770" kern="0" spc="4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o</a:t>
            </a:r>
            <a:r>
              <a:rPr sz="770" kern="0" spc="-38" dirty="0">
                <a:solidFill>
                  <a:srgbClr val="000009"/>
                </a:solidFill>
                <a:latin typeface="Times New Roman"/>
                <a:cs typeface="Times New Roman"/>
              </a:rPr>
              <a:t>n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o</a:t>
            </a:r>
            <a:r>
              <a:rPr sz="770" kern="0" spc="3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0" dirty="0">
                <a:solidFill>
                  <a:srgbClr val="000009"/>
                </a:solidFill>
                <a:latin typeface="Times New Roman"/>
                <a:cs typeface="Times New Roman"/>
              </a:rPr>
              <a:t>tworzy</a:t>
            </a:r>
            <a:r>
              <a:rPr sz="770" kern="0" spc="7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6" dirty="0">
                <a:solidFill>
                  <a:srgbClr val="000009"/>
                </a:solidFill>
                <a:latin typeface="Times New Roman"/>
                <a:cs typeface="Times New Roman"/>
              </a:rPr>
              <a:t>element</a:t>
            </a:r>
            <a:r>
              <a:rPr sz="770" kern="0" spc="9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9" dirty="0">
                <a:solidFill>
                  <a:srgbClr val="000009"/>
                </a:solidFill>
                <a:latin typeface="Times New Roman"/>
                <a:cs typeface="Times New Roman"/>
              </a:rPr>
              <a:t>tego</a:t>
            </a:r>
            <a:r>
              <a:rPr sz="770" kern="0" spc="7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3" dirty="0">
                <a:solidFill>
                  <a:srgbClr val="000009"/>
                </a:solidFill>
                <a:latin typeface="Times New Roman"/>
                <a:cs typeface="Times New Roman"/>
              </a:rPr>
              <a:t>porządku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9" dirty="0">
                <a:solidFill>
                  <a:srgbClr val="000009"/>
                </a:solidFill>
                <a:latin typeface="Times New Roman"/>
                <a:cs typeface="Times New Roman"/>
              </a:rPr>
              <a:t>normatywnego,</a:t>
            </a:r>
            <a:r>
              <a:rPr sz="770" kern="0" spc="189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9" dirty="0">
                <a:solidFill>
                  <a:srgbClr val="000009"/>
                </a:solidFill>
                <a:latin typeface="Times New Roman"/>
                <a:cs typeface="Times New Roman"/>
              </a:rPr>
              <a:t>któremu</a:t>
            </a:r>
            <a:r>
              <a:rPr sz="770" kern="0" spc="11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6" dirty="0">
                <a:solidFill>
                  <a:srgbClr val="000009"/>
                </a:solidFill>
                <a:latin typeface="Times New Roman"/>
                <a:cs typeface="Times New Roman"/>
              </a:rPr>
              <a:t>uczeń</a:t>
            </a:r>
            <a:r>
              <a:rPr sz="770" kern="0" spc="5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podlega.</a:t>
            </a:r>
            <a:endParaRPr sz="770" kern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marL="8145" marR="3258" algn="just" defTabSz="586405">
              <a:lnSpc>
                <a:spcPct val="143800"/>
              </a:lnSpc>
              <a:spcBef>
                <a:spcPts val="22"/>
              </a:spcBef>
            </a:pP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Z</a:t>
            </a:r>
            <a:r>
              <a:rPr sz="770" kern="0" spc="289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zebranego</a:t>
            </a:r>
            <a:r>
              <a:rPr sz="770" kern="0" spc="83" dirty="0">
                <a:solidFill>
                  <a:srgbClr val="000009"/>
                </a:solidFill>
                <a:latin typeface="Times New Roman"/>
                <a:cs typeface="Times New Roman"/>
              </a:rPr>
              <a:t> 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w</a:t>
            </a:r>
            <a:r>
              <a:rPr sz="770" kern="0" spc="28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sprawie</a:t>
            </a:r>
            <a:r>
              <a:rPr sz="770" kern="0" spc="231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materiału</a:t>
            </a:r>
            <a:r>
              <a:rPr sz="770" kern="0" spc="64" dirty="0">
                <a:solidFill>
                  <a:srgbClr val="000009"/>
                </a:solidFill>
                <a:latin typeface="Times New Roman"/>
                <a:cs typeface="Times New Roman"/>
              </a:rPr>
              <a:t> 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dowodowego,</a:t>
            </a:r>
            <a:r>
              <a:rPr sz="770" kern="0" spc="26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w</a:t>
            </a:r>
            <a:r>
              <a:rPr sz="770" kern="0" spc="289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tym</a:t>
            </a:r>
            <a:r>
              <a:rPr sz="770" kern="0" spc="77" dirty="0">
                <a:solidFill>
                  <a:srgbClr val="000009"/>
                </a:solidFill>
                <a:latin typeface="Times New Roman"/>
                <a:cs typeface="Times New Roman"/>
              </a:rPr>
              <a:t> 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zabezpieczonego</a:t>
            </a:r>
            <a:r>
              <a:rPr sz="770" kern="0" spc="103" dirty="0">
                <a:solidFill>
                  <a:srgbClr val="000009"/>
                </a:solidFill>
                <a:latin typeface="Times New Roman"/>
                <a:cs typeface="Times New Roman"/>
              </a:rPr>
              <a:t> 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nagrania</a:t>
            </a:r>
            <a:r>
              <a:rPr sz="770" kern="0" spc="99" dirty="0">
                <a:solidFill>
                  <a:srgbClr val="000009"/>
                </a:solidFill>
                <a:latin typeface="Times New Roman"/>
                <a:cs typeface="Times New Roman"/>
              </a:rPr>
              <a:t>  </a:t>
            </a:r>
            <a:r>
              <a:rPr sz="770" kern="0" spc="-32" dirty="0">
                <a:solidFill>
                  <a:srgbClr val="000009"/>
                </a:solidFill>
                <a:latin typeface="Times New Roman"/>
                <a:cs typeface="Times New Roman"/>
              </a:rPr>
              <a:t>z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monitoringu</a:t>
            </a:r>
            <a:r>
              <a:rPr sz="770" kern="0" spc="125" dirty="0">
                <a:solidFill>
                  <a:srgbClr val="000009"/>
                </a:solidFill>
                <a:latin typeface="Times New Roman"/>
                <a:cs typeface="Times New Roman"/>
              </a:rPr>
              <a:t> 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szkolnego,</a:t>
            </a:r>
            <a:r>
              <a:rPr sz="770" kern="0" spc="128" dirty="0">
                <a:solidFill>
                  <a:srgbClr val="000009"/>
                </a:solidFill>
                <a:latin typeface="Times New Roman"/>
                <a:cs typeface="Times New Roman"/>
              </a:rPr>
              <a:t> 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zaprotokołowanych</a:t>
            </a:r>
            <a:r>
              <a:rPr sz="770" kern="0" spc="115" dirty="0">
                <a:solidFill>
                  <a:srgbClr val="000009"/>
                </a:solidFill>
                <a:latin typeface="Times New Roman"/>
                <a:cs typeface="Times New Roman"/>
              </a:rPr>
              <a:t> 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zeznań</a:t>
            </a:r>
            <a:r>
              <a:rPr sz="770" kern="0" spc="109" dirty="0">
                <a:solidFill>
                  <a:srgbClr val="000009"/>
                </a:solidFill>
                <a:latin typeface="Times New Roman"/>
                <a:cs typeface="Times New Roman"/>
              </a:rPr>
              <a:t> 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świadków</a:t>
            </a:r>
            <a:r>
              <a:rPr sz="770" kern="0" spc="294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Anny</a:t>
            </a:r>
            <a:r>
              <a:rPr sz="770" kern="0" spc="109" dirty="0">
                <a:solidFill>
                  <a:srgbClr val="000009"/>
                </a:solidFill>
                <a:latin typeface="Times New Roman"/>
                <a:cs typeface="Times New Roman"/>
              </a:rPr>
              <a:t> 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Nowak</a:t>
            </a:r>
            <a:r>
              <a:rPr sz="770" kern="0" spc="30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i</a:t>
            </a:r>
            <a:r>
              <a:rPr sz="770" kern="0" spc="64" dirty="0">
                <a:solidFill>
                  <a:srgbClr val="000009"/>
                </a:solidFill>
                <a:latin typeface="Times New Roman"/>
                <a:cs typeface="Times New Roman"/>
              </a:rPr>
              <a:t> 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Alicji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Malinowskiej</a:t>
            </a:r>
            <a:r>
              <a:rPr sz="770" kern="0" spc="61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wynika,</a:t>
            </a:r>
            <a:r>
              <a:rPr sz="770" kern="0" spc="12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że</a:t>
            </a:r>
            <a:r>
              <a:rPr sz="770" kern="0" spc="9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Jan</a:t>
            </a:r>
            <a:r>
              <a:rPr sz="770" kern="0" spc="5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Kowalski</a:t>
            </a:r>
            <a:r>
              <a:rPr sz="770" kern="0" spc="71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w</a:t>
            </a:r>
            <a:r>
              <a:rPr sz="770" kern="0" spc="3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dniu</a:t>
            </a:r>
            <a:r>
              <a:rPr sz="770" kern="0" spc="90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12</a:t>
            </a:r>
            <a:r>
              <a:rPr sz="770" kern="0" spc="5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marca</a:t>
            </a:r>
            <a:r>
              <a:rPr sz="770" kern="0" spc="9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2025</a:t>
            </a:r>
            <a:r>
              <a:rPr sz="770" kern="0" spc="5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r.,</a:t>
            </a:r>
            <a:r>
              <a:rPr sz="770" kern="0" spc="5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bez</a:t>
            </a:r>
            <a:r>
              <a:rPr sz="770" kern="0" spc="61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powodu</a:t>
            </a:r>
            <a:r>
              <a:rPr sz="770" kern="0" spc="19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pobił</a:t>
            </a:r>
            <a:r>
              <a:rPr sz="770" kern="0" spc="71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ucznia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klasy</a:t>
            </a:r>
            <a:r>
              <a:rPr sz="770" kern="0" spc="221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Ia</a:t>
            </a:r>
            <a:r>
              <a:rPr sz="770" kern="0" spc="26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Adama</a:t>
            </a:r>
            <a:r>
              <a:rPr sz="770" kern="0" spc="301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Małeckiego.</a:t>
            </a:r>
            <a:r>
              <a:rPr sz="770" kern="0" spc="257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Uczeń</a:t>
            </a:r>
            <a:r>
              <a:rPr sz="770" kern="0" spc="29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ten</a:t>
            </a:r>
            <a:r>
              <a:rPr sz="770" kern="0" spc="260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z</a:t>
            </a:r>
            <a:r>
              <a:rPr sz="770" kern="0" spc="22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obrażeniami</a:t>
            </a:r>
            <a:r>
              <a:rPr sz="770" kern="0" spc="27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głowy</a:t>
            </a:r>
            <a:r>
              <a:rPr sz="770" kern="0" spc="224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trafił</a:t>
            </a:r>
            <a:r>
              <a:rPr sz="770" kern="0" spc="237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do</a:t>
            </a:r>
            <a:r>
              <a:rPr sz="770" kern="0" spc="221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szpitala</a:t>
            </a:r>
            <a:r>
              <a:rPr sz="770" kern="0" spc="26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i</a:t>
            </a:r>
            <a:r>
              <a:rPr sz="770" kern="0" spc="20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6" dirty="0">
                <a:solidFill>
                  <a:srgbClr val="000009"/>
                </a:solidFill>
                <a:latin typeface="Times New Roman"/>
                <a:cs typeface="Times New Roman"/>
              </a:rPr>
              <a:t>był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hospitalizowany</a:t>
            </a:r>
            <a:r>
              <a:rPr sz="770" kern="0" spc="-3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przez</a:t>
            </a:r>
            <a:r>
              <a:rPr sz="770" kern="0" spc="-1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14</a:t>
            </a:r>
            <a:r>
              <a:rPr sz="770" kern="0" spc="-4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dni.</a:t>
            </a:r>
            <a:r>
              <a:rPr sz="770" kern="0" spc="-4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Jan</a:t>
            </a:r>
            <a:r>
              <a:rPr sz="770" kern="0" spc="-4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Kowalski</a:t>
            </a:r>
            <a:r>
              <a:rPr sz="770" kern="0" spc="-3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odmówił</a:t>
            </a:r>
            <a:r>
              <a:rPr sz="770" kern="0" spc="-3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przeproszenia</a:t>
            </a:r>
            <a:r>
              <a:rPr sz="770" kern="0" spc="-1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ucznia</a:t>
            </a:r>
            <a:r>
              <a:rPr sz="770" kern="0" spc="2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Adama</a:t>
            </a:r>
            <a:r>
              <a:rPr sz="770" kern="0" spc="2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Małeckiego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i</a:t>
            </a:r>
            <a:r>
              <a:rPr sz="770" kern="0" spc="-4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nie</a:t>
            </a:r>
            <a:r>
              <a:rPr sz="770" kern="0" spc="-19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wyraził</a:t>
            </a:r>
            <a:r>
              <a:rPr sz="770" kern="0" spc="-4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skruchy</a:t>
            </a:r>
            <a:r>
              <a:rPr sz="770" kern="0" spc="5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oraz</a:t>
            </a:r>
            <a:r>
              <a:rPr sz="770" kern="0" spc="-2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wyjaśnił,</a:t>
            </a:r>
            <a:r>
              <a:rPr sz="770" kern="0" spc="-4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że</a:t>
            </a:r>
            <a:r>
              <a:rPr sz="770" kern="0" spc="10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to</a:t>
            </a:r>
            <a:r>
              <a:rPr sz="770" kern="0" spc="-2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Adam</a:t>
            </a:r>
            <a:r>
              <a:rPr sz="770" kern="0" spc="-10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Małecki</a:t>
            </a:r>
            <a:r>
              <a:rPr sz="770" kern="0" spc="-1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pierwszy</a:t>
            </a:r>
            <a:r>
              <a:rPr sz="770" kern="0" spc="-4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go</a:t>
            </a:r>
            <a:r>
              <a:rPr sz="770" kern="0" spc="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zaatakował.</a:t>
            </a:r>
            <a:r>
              <a:rPr sz="770" kern="0" spc="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Z</a:t>
            </a:r>
            <a:r>
              <a:rPr sz="770" kern="0" spc="-3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wyjaśnień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Jana</a:t>
            </a:r>
            <a:r>
              <a:rPr sz="770" kern="0" spc="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Kowalskiego</a:t>
            </a:r>
            <a:r>
              <a:rPr sz="770" kern="0" spc="-1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wychowawca</a:t>
            </a:r>
            <a:r>
              <a:rPr sz="770" kern="0" spc="-2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klasy</a:t>
            </a:r>
            <a:r>
              <a:rPr sz="770" kern="0" spc="-29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Ia</a:t>
            </a:r>
            <a:r>
              <a:rPr sz="770" kern="0" spc="10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Krystyna</a:t>
            </a:r>
            <a:r>
              <a:rPr sz="770" kern="0" spc="77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Bartosik</a:t>
            </a:r>
            <a:r>
              <a:rPr sz="770" kern="0" spc="-29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sporządziła</a:t>
            </a:r>
            <a:r>
              <a:rPr sz="770" kern="0" spc="-2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stosowny</a:t>
            </a:r>
            <a:r>
              <a:rPr sz="770" kern="0" spc="-29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protokół.</a:t>
            </a:r>
            <a:endParaRPr sz="770" kern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marL="8145" algn="just" defTabSz="586405">
              <a:spcBef>
                <a:spcPts val="385"/>
              </a:spcBef>
            </a:pP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Dyrektor</a:t>
            </a:r>
            <a:r>
              <a:rPr sz="770" kern="0" spc="64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szkoły</a:t>
            </a:r>
            <a:r>
              <a:rPr sz="770" kern="0" spc="3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w</a:t>
            </a:r>
            <a:r>
              <a:rPr sz="770" kern="0" spc="-1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pełni</a:t>
            </a:r>
            <a:r>
              <a:rPr sz="770" kern="0" spc="1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dał</a:t>
            </a:r>
            <a:r>
              <a:rPr sz="770" kern="0" spc="-1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wiarę</a:t>
            </a:r>
            <a:r>
              <a:rPr sz="770" kern="0" spc="-4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spójnym</a:t>
            </a:r>
            <a:r>
              <a:rPr sz="770" kern="0" spc="1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i</a:t>
            </a:r>
            <a:r>
              <a:rPr sz="770" kern="0" spc="1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logicznym</a:t>
            </a:r>
            <a:r>
              <a:rPr sz="770" kern="0" spc="11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zeznaniom</a:t>
            </a:r>
            <a:r>
              <a:rPr sz="770" kern="0" spc="8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świadków</a:t>
            </a:r>
            <a:r>
              <a:rPr sz="770" kern="0" spc="-1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Anny</a:t>
            </a:r>
            <a:r>
              <a:rPr sz="770" kern="0" spc="64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Nowak</a:t>
            </a:r>
            <a:r>
              <a:rPr sz="770" kern="0" spc="-32" dirty="0">
                <a:solidFill>
                  <a:srgbClr val="000009"/>
                </a:solidFill>
                <a:latin typeface="Times New Roman"/>
                <a:cs typeface="Times New Roman"/>
              </a:rPr>
              <a:t> i</a:t>
            </a:r>
            <a:endParaRPr sz="770" kern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marL="8145" marR="3258" algn="just" defTabSz="586405">
              <a:lnSpc>
                <a:spcPct val="142800"/>
              </a:lnSpc>
              <a:spcBef>
                <a:spcPts val="29"/>
              </a:spcBef>
            </a:pP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Alicji</a:t>
            </a:r>
            <a:r>
              <a:rPr sz="770" kern="0" spc="167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3" dirty="0">
                <a:solidFill>
                  <a:srgbClr val="000009"/>
                </a:solidFill>
                <a:latin typeface="Times New Roman"/>
                <a:cs typeface="Times New Roman"/>
              </a:rPr>
              <a:t>Malinowskiej,</a:t>
            </a:r>
            <a:r>
              <a:rPr sz="770" kern="0" spc="189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6" dirty="0">
                <a:solidFill>
                  <a:srgbClr val="000009"/>
                </a:solidFill>
                <a:latin typeface="Times New Roman"/>
                <a:cs typeface="Times New Roman"/>
              </a:rPr>
              <a:t>które</a:t>
            </a:r>
            <a:r>
              <a:rPr sz="770" kern="0" spc="234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3" dirty="0">
                <a:solidFill>
                  <a:srgbClr val="000009"/>
                </a:solidFill>
                <a:latin typeface="Times New Roman"/>
                <a:cs typeface="Times New Roman"/>
              </a:rPr>
              <a:t>korespondowały</a:t>
            </a:r>
            <a:r>
              <a:rPr sz="770" kern="0" spc="22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z</a:t>
            </a:r>
            <a:r>
              <a:rPr sz="770" kern="0" spc="19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3" dirty="0">
                <a:solidFill>
                  <a:srgbClr val="000009"/>
                </a:solidFill>
                <a:latin typeface="Times New Roman"/>
                <a:cs typeface="Times New Roman"/>
              </a:rPr>
              <a:t>nagraniem</a:t>
            </a:r>
            <a:r>
              <a:rPr sz="770" kern="0" spc="28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z</a:t>
            </a:r>
            <a:r>
              <a:rPr sz="770" kern="0" spc="19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9" dirty="0">
                <a:solidFill>
                  <a:srgbClr val="000009"/>
                </a:solidFill>
                <a:latin typeface="Times New Roman"/>
                <a:cs typeface="Times New Roman"/>
              </a:rPr>
              <a:t>monitoringu</a:t>
            </a:r>
            <a:r>
              <a:rPr sz="770" kern="0" spc="34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6" dirty="0">
                <a:solidFill>
                  <a:srgbClr val="000009"/>
                </a:solidFill>
                <a:latin typeface="Times New Roman"/>
                <a:cs typeface="Times New Roman"/>
              </a:rPr>
              <a:t>szkolnego,</a:t>
            </a:r>
            <a:r>
              <a:rPr sz="770" kern="0" spc="34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który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3" dirty="0">
                <a:solidFill>
                  <a:srgbClr val="000009"/>
                </a:solidFill>
                <a:latin typeface="Times New Roman"/>
                <a:cs typeface="Times New Roman"/>
              </a:rPr>
              <a:t>precyzyjnie</a:t>
            </a:r>
            <a:r>
              <a:rPr sz="770" kern="0" spc="27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3" dirty="0">
                <a:solidFill>
                  <a:srgbClr val="000009"/>
                </a:solidFill>
                <a:latin typeface="Times New Roman"/>
                <a:cs typeface="Times New Roman"/>
              </a:rPr>
              <a:t>zarejestrował</a:t>
            </a:r>
            <a:r>
              <a:rPr sz="770" kern="0" spc="12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całe</a:t>
            </a:r>
            <a:r>
              <a:rPr sz="770" kern="0" spc="119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0" dirty="0">
                <a:solidFill>
                  <a:srgbClr val="000009"/>
                </a:solidFill>
                <a:latin typeface="Times New Roman"/>
                <a:cs typeface="Times New Roman"/>
              </a:rPr>
              <a:t>zdarzenie.</a:t>
            </a:r>
            <a:r>
              <a:rPr sz="770" kern="0" spc="22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3" dirty="0">
                <a:solidFill>
                  <a:srgbClr val="000009"/>
                </a:solidFill>
                <a:latin typeface="Times New Roman"/>
                <a:cs typeface="Times New Roman"/>
              </a:rPr>
              <a:t>Na</a:t>
            </a:r>
            <a:r>
              <a:rPr sz="770" kern="0" spc="19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9" dirty="0">
                <a:solidFill>
                  <a:srgbClr val="000009"/>
                </a:solidFill>
                <a:latin typeface="Times New Roman"/>
                <a:cs typeface="Times New Roman"/>
              </a:rPr>
              <a:t>tych</a:t>
            </a:r>
            <a:r>
              <a:rPr sz="770" kern="0" spc="22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dowodach</a:t>
            </a:r>
            <a:r>
              <a:rPr sz="770" kern="0" spc="151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6" dirty="0">
                <a:solidFill>
                  <a:srgbClr val="000009"/>
                </a:solidFill>
                <a:latin typeface="Times New Roman"/>
                <a:cs typeface="Times New Roman"/>
              </a:rPr>
              <a:t>dyrektor</a:t>
            </a:r>
            <a:r>
              <a:rPr sz="770" kern="0" spc="240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3" dirty="0">
                <a:solidFill>
                  <a:srgbClr val="000009"/>
                </a:solidFill>
                <a:latin typeface="Times New Roman"/>
                <a:cs typeface="Times New Roman"/>
              </a:rPr>
              <a:t>szkoły</a:t>
            </a:r>
            <a:r>
              <a:rPr sz="770" kern="0" spc="25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3" dirty="0">
                <a:solidFill>
                  <a:srgbClr val="000009"/>
                </a:solidFill>
                <a:latin typeface="Times New Roman"/>
                <a:cs typeface="Times New Roman"/>
              </a:rPr>
              <a:t>oparł</a:t>
            </a:r>
            <a:r>
              <a:rPr sz="770" kern="0" spc="12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3" dirty="0">
                <a:solidFill>
                  <a:srgbClr val="000009"/>
                </a:solidFill>
                <a:latin typeface="Times New Roman"/>
                <a:cs typeface="Times New Roman"/>
              </a:rPr>
              <a:t>swoje </a:t>
            </a:r>
            <a:r>
              <a:rPr sz="770" kern="0" spc="-13" dirty="0">
                <a:solidFill>
                  <a:srgbClr val="000009"/>
                </a:solidFill>
                <a:latin typeface="Times New Roman"/>
                <a:cs typeface="Times New Roman"/>
              </a:rPr>
              <a:t>rozstrzygnięcie.</a:t>
            </a:r>
            <a:r>
              <a:rPr sz="770" kern="0" spc="7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3" dirty="0">
                <a:solidFill>
                  <a:srgbClr val="000009"/>
                </a:solidFill>
                <a:latin typeface="Times New Roman"/>
                <a:cs typeface="Times New Roman"/>
              </a:rPr>
              <a:t>Wyjaśnienia</a:t>
            </a:r>
            <a:r>
              <a:rPr sz="770" kern="0" spc="4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0" dirty="0">
                <a:solidFill>
                  <a:srgbClr val="000009"/>
                </a:solidFill>
                <a:latin typeface="Times New Roman"/>
                <a:cs typeface="Times New Roman"/>
              </a:rPr>
              <a:t>Jana</a:t>
            </a:r>
            <a:r>
              <a:rPr sz="770" kern="0" spc="-3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Kowalskiego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0" dirty="0">
                <a:solidFill>
                  <a:srgbClr val="000009"/>
                </a:solidFill>
                <a:latin typeface="Times New Roman"/>
                <a:cs typeface="Times New Roman"/>
              </a:rPr>
              <a:t>były</a:t>
            </a:r>
            <a:r>
              <a:rPr sz="770" kern="0" spc="-3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6" dirty="0">
                <a:solidFill>
                  <a:srgbClr val="000009"/>
                </a:solidFill>
                <a:latin typeface="Times New Roman"/>
                <a:cs typeface="Times New Roman"/>
              </a:rPr>
              <a:t>chaotyczne</a:t>
            </a:r>
            <a:r>
              <a:rPr sz="770" kern="0" spc="119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i</a:t>
            </a:r>
            <a:r>
              <a:rPr sz="770" kern="0" spc="-2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3" dirty="0">
                <a:solidFill>
                  <a:srgbClr val="000009"/>
                </a:solidFill>
                <a:latin typeface="Times New Roman"/>
                <a:cs typeface="Times New Roman"/>
              </a:rPr>
              <a:t>sprzeczne</a:t>
            </a:r>
            <a:r>
              <a:rPr sz="770" kern="0" spc="4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z</a:t>
            </a:r>
            <a:r>
              <a:rPr sz="770" kern="0" spc="-7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3" dirty="0">
                <a:solidFill>
                  <a:srgbClr val="000009"/>
                </a:solidFill>
                <a:latin typeface="Times New Roman"/>
                <a:cs typeface="Times New Roman"/>
              </a:rPr>
              <a:t>doświadczeniem </a:t>
            </a:r>
            <a:r>
              <a:rPr sz="770" kern="0" spc="-13" dirty="0">
                <a:solidFill>
                  <a:srgbClr val="000009"/>
                </a:solidFill>
                <a:latin typeface="Times New Roman"/>
                <a:cs typeface="Times New Roman"/>
              </a:rPr>
              <a:t>życiowym</a:t>
            </a:r>
            <a:r>
              <a:rPr sz="770" kern="0" spc="51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3" dirty="0">
                <a:solidFill>
                  <a:srgbClr val="000009"/>
                </a:solidFill>
                <a:latin typeface="Times New Roman"/>
                <a:cs typeface="Times New Roman"/>
              </a:rPr>
              <a:t>oraz</a:t>
            </a:r>
            <a:r>
              <a:rPr sz="770" kern="0" spc="42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3" dirty="0">
                <a:solidFill>
                  <a:srgbClr val="000009"/>
                </a:solidFill>
                <a:latin typeface="Times New Roman"/>
                <a:cs typeface="Times New Roman"/>
              </a:rPr>
              <a:t>nie</a:t>
            </a:r>
            <a:r>
              <a:rPr sz="770" kern="0" spc="46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znajdowały</a:t>
            </a:r>
            <a:r>
              <a:rPr sz="770" kern="0" spc="459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potwierdzenia</a:t>
            </a:r>
            <a:r>
              <a:rPr sz="770" kern="0" spc="46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w</a:t>
            </a:r>
            <a:r>
              <a:rPr sz="770" kern="0" spc="44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22" dirty="0">
                <a:solidFill>
                  <a:srgbClr val="000009"/>
                </a:solidFill>
                <a:latin typeface="Times New Roman"/>
                <a:cs typeface="Times New Roman"/>
              </a:rPr>
              <a:t>innym</a:t>
            </a:r>
            <a:r>
              <a:rPr sz="770" kern="0" spc="55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9" dirty="0">
                <a:solidFill>
                  <a:srgbClr val="000009"/>
                </a:solidFill>
                <a:latin typeface="Times New Roman"/>
                <a:cs typeface="Times New Roman"/>
              </a:rPr>
              <a:t>zgromadzonym</a:t>
            </a:r>
            <a:r>
              <a:rPr sz="770" kern="0" spc="59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0" dirty="0">
                <a:solidFill>
                  <a:srgbClr val="000009"/>
                </a:solidFill>
                <a:latin typeface="Times New Roman"/>
                <a:cs typeface="Times New Roman"/>
              </a:rPr>
              <a:t>materialne</a:t>
            </a:r>
            <a:r>
              <a:rPr sz="770" kern="0" spc="-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0" dirty="0">
                <a:solidFill>
                  <a:srgbClr val="000009"/>
                </a:solidFill>
                <a:latin typeface="Times New Roman"/>
                <a:cs typeface="Times New Roman"/>
              </a:rPr>
              <a:t>dowodowym,</a:t>
            </a:r>
            <a:r>
              <a:rPr sz="770" kern="0" spc="3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stąd</a:t>
            </a:r>
            <a:r>
              <a:rPr sz="770" kern="0" spc="3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0" dirty="0">
                <a:solidFill>
                  <a:srgbClr val="000009"/>
                </a:solidFill>
                <a:latin typeface="Times New Roman"/>
                <a:cs typeface="Times New Roman"/>
              </a:rPr>
              <a:t>zostały</a:t>
            </a:r>
            <a:r>
              <a:rPr sz="770" kern="0" spc="-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0" dirty="0">
                <a:solidFill>
                  <a:srgbClr val="000009"/>
                </a:solidFill>
                <a:latin typeface="Times New Roman"/>
                <a:cs typeface="Times New Roman"/>
              </a:rPr>
              <a:t>ocenione</a:t>
            </a:r>
            <a:r>
              <a:rPr sz="770" kern="0" spc="4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0" dirty="0">
                <a:solidFill>
                  <a:srgbClr val="000009"/>
                </a:solidFill>
                <a:latin typeface="Times New Roman"/>
                <a:cs typeface="Times New Roman"/>
              </a:rPr>
              <a:t>przez</a:t>
            </a:r>
            <a:r>
              <a:rPr sz="770" kern="0" spc="4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3" dirty="0">
                <a:solidFill>
                  <a:srgbClr val="000009"/>
                </a:solidFill>
                <a:latin typeface="Times New Roman"/>
                <a:cs typeface="Times New Roman"/>
              </a:rPr>
              <a:t>dyrektora</a:t>
            </a:r>
            <a:r>
              <a:rPr sz="770" kern="0" spc="4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0" dirty="0">
                <a:solidFill>
                  <a:srgbClr val="000009"/>
                </a:solidFill>
                <a:latin typeface="Times New Roman"/>
                <a:cs typeface="Times New Roman"/>
              </a:rPr>
              <a:t>jako</a:t>
            </a:r>
            <a:r>
              <a:rPr sz="770" kern="0" spc="3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0" dirty="0">
                <a:solidFill>
                  <a:srgbClr val="000009"/>
                </a:solidFill>
                <a:latin typeface="Times New Roman"/>
                <a:cs typeface="Times New Roman"/>
              </a:rPr>
              <a:t>niewiarygodne.</a:t>
            </a:r>
            <a:endParaRPr sz="770" kern="0">
              <a:solidFill>
                <a:sysClr val="windowText" lastClr="00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434" defTabSz="586405">
              <a:lnSpc>
                <a:spcPts val="725"/>
              </a:lnSpc>
            </a:pPr>
            <a:fld id="{81D60167-4931-47E6-BA6A-407CBD079E47}" type="slidenum">
              <a:rPr kern="0" spc="-32" dirty="0"/>
              <a:pPr marL="24434" defTabSz="586405">
                <a:lnSpc>
                  <a:spcPts val="725"/>
                </a:lnSpc>
              </a:pPr>
              <a:t>12</a:t>
            </a:fld>
            <a:endParaRPr kern="0" spc="-32" dirty="0"/>
          </a:p>
        </p:txBody>
      </p:sp>
      <p:sp>
        <p:nvSpPr>
          <p:cNvPr id="2" name="object 2"/>
          <p:cNvSpPr txBox="1"/>
          <p:nvPr/>
        </p:nvSpPr>
        <p:spPr>
          <a:xfrm>
            <a:off x="4242019" y="510032"/>
            <a:ext cx="3713664" cy="1547715"/>
          </a:xfrm>
          <a:prstGeom prst="rect">
            <a:avLst/>
          </a:prstGeom>
        </p:spPr>
        <p:txBody>
          <a:bodyPr vert="horz" wrap="square" lIns="0" tIns="10588" rIns="0" bIns="0" rtlCol="0">
            <a:spAutoFit/>
          </a:bodyPr>
          <a:lstStyle/>
          <a:p>
            <a:pPr marL="8145" marR="3258" algn="just" defTabSz="586405">
              <a:lnSpc>
                <a:spcPct val="143900"/>
              </a:lnSpc>
              <a:spcBef>
                <a:spcPts val="83"/>
              </a:spcBef>
            </a:pP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Uczeń</a:t>
            </a:r>
            <a:r>
              <a:rPr sz="770" kern="0" spc="-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Jan</a:t>
            </a:r>
            <a:r>
              <a:rPr sz="770" kern="0" spc="-4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Kowalski</a:t>
            </a:r>
            <a:r>
              <a:rPr sz="770" kern="0" spc="-3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miał</a:t>
            </a:r>
            <a:r>
              <a:rPr sz="770" kern="0" spc="-1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zapewniony</a:t>
            </a:r>
            <a:r>
              <a:rPr sz="770" kern="0" spc="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czynny</a:t>
            </a:r>
            <a:r>
              <a:rPr sz="770" kern="0" spc="61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udział</a:t>
            </a:r>
            <a:r>
              <a:rPr sz="770" kern="0" spc="-1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w</a:t>
            </a:r>
            <a:r>
              <a:rPr sz="770" kern="0" spc="-3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postępowaniu,</a:t>
            </a:r>
            <a:r>
              <a:rPr sz="770" kern="0" spc="-2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został</a:t>
            </a:r>
            <a:r>
              <a:rPr sz="770" kern="0" spc="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zawiadomiony</a:t>
            </a:r>
            <a:r>
              <a:rPr sz="770" kern="0" spc="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32" dirty="0">
                <a:solidFill>
                  <a:srgbClr val="000009"/>
                </a:solidFill>
                <a:latin typeface="Times New Roman"/>
                <a:cs typeface="Times New Roman"/>
              </a:rPr>
              <a:t>o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jego</a:t>
            </a:r>
            <a:r>
              <a:rPr sz="770" kern="0" spc="-4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wszczęciu</a:t>
            </a:r>
            <a:r>
              <a:rPr sz="770" kern="0" spc="-2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oraz</a:t>
            </a:r>
            <a:r>
              <a:rPr sz="770" kern="0" spc="-4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zebraniu</a:t>
            </a:r>
            <a:r>
              <a:rPr sz="770" kern="0" spc="10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materiału</a:t>
            </a:r>
            <a:r>
              <a:rPr sz="770" kern="0" spc="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dowodowego.</a:t>
            </a:r>
            <a:r>
              <a:rPr sz="770" kern="0" spc="18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Miał</a:t>
            </a:r>
            <a:r>
              <a:rPr sz="770" kern="0" spc="-10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on</a:t>
            </a:r>
            <a:r>
              <a:rPr sz="770" kern="0" spc="-2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prawo</a:t>
            </a:r>
            <a:r>
              <a:rPr sz="770" kern="0" spc="-4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zgłaszać</a:t>
            </a:r>
            <a:r>
              <a:rPr sz="770" kern="0" spc="4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swoje</a:t>
            </a:r>
            <a:r>
              <a:rPr sz="770" kern="0" spc="-4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dowody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i</a:t>
            </a:r>
            <a:r>
              <a:rPr sz="770" kern="0" spc="1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żądania</a:t>
            </a:r>
            <a:r>
              <a:rPr sz="770" kern="0" spc="3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oraz</a:t>
            </a:r>
            <a:r>
              <a:rPr sz="770" kern="0" spc="-3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wypowiedzieć</a:t>
            </a:r>
            <a:r>
              <a:rPr sz="770" kern="0" spc="-3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się w</a:t>
            </a:r>
            <a:r>
              <a:rPr sz="770" kern="0" spc="-19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sprawie.</a:t>
            </a:r>
            <a:endParaRPr sz="770" kern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marL="8145" algn="just" defTabSz="586405">
              <a:spcBef>
                <a:spcPts val="423"/>
              </a:spcBef>
            </a:pP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W</a:t>
            </a:r>
            <a:r>
              <a:rPr sz="770" kern="0" spc="3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związku</a:t>
            </a:r>
            <a:r>
              <a:rPr sz="770" kern="0" spc="61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z</a:t>
            </a:r>
            <a:r>
              <a:rPr sz="770" kern="0" spc="3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tym,</a:t>
            </a:r>
            <a:r>
              <a:rPr sz="770" kern="0" spc="12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iż</a:t>
            </a:r>
            <a:r>
              <a:rPr sz="770" kern="0" spc="3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w</a:t>
            </a:r>
            <a:r>
              <a:rPr sz="770" kern="0" spc="1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niniejszej</a:t>
            </a:r>
            <a:r>
              <a:rPr sz="770" kern="0" spc="77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sprawie</a:t>
            </a:r>
            <a:r>
              <a:rPr sz="770" kern="0" spc="-29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spełnione</a:t>
            </a:r>
            <a:r>
              <a:rPr sz="770" kern="0" spc="3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zostały</a:t>
            </a:r>
            <a:r>
              <a:rPr sz="770" kern="0" spc="64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wszystkie</a:t>
            </a:r>
            <a:r>
              <a:rPr sz="770" kern="0" spc="99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przesłanki</a:t>
            </a:r>
            <a:r>
              <a:rPr sz="770" kern="0" spc="77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skreślenia</a:t>
            </a:r>
            <a:endParaRPr sz="770" kern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marL="8145" algn="just" defTabSz="586405">
              <a:spcBef>
                <a:spcPts val="385"/>
              </a:spcBef>
            </a:pP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ucznia</a:t>
            </a:r>
            <a:r>
              <a:rPr sz="770" kern="0" spc="10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Jana</a:t>
            </a:r>
            <a:r>
              <a:rPr sz="770" kern="0" spc="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Kowalskiego</a:t>
            </a:r>
            <a:r>
              <a:rPr sz="770" kern="0" spc="-29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z</a:t>
            </a:r>
            <a:r>
              <a:rPr sz="770" kern="0" spc="-2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listy</a:t>
            </a:r>
            <a:r>
              <a:rPr sz="770" kern="0" spc="-4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uczniów</a:t>
            </a:r>
            <a:r>
              <a:rPr sz="770" kern="0" spc="5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Szkoły</a:t>
            </a:r>
            <a:r>
              <a:rPr sz="770" kern="0" spc="3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postanowiono jak</a:t>
            </a:r>
            <a:r>
              <a:rPr sz="770" kern="0" spc="-4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we</a:t>
            </a:r>
            <a:r>
              <a:rPr sz="770" kern="0" spc="-2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wstępie.</a:t>
            </a:r>
            <a:endParaRPr sz="770" kern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defTabSz="586405">
              <a:spcBef>
                <a:spcPts val="423"/>
              </a:spcBef>
            </a:pPr>
            <a:endParaRPr sz="770" kern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marL="2894152" marR="173885" defTabSz="586405">
              <a:lnSpc>
                <a:spcPct val="146000"/>
              </a:lnSpc>
            </a:pP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Dyrektor</a:t>
            </a:r>
            <a:r>
              <a:rPr sz="770" kern="0" spc="1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6" dirty="0">
                <a:solidFill>
                  <a:srgbClr val="000009"/>
                </a:solidFill>
                <a:latin typeface="Times New Roman"/>
                <a:cs typeface="Times New Roman"/>
              </a:rPr>
              <a:t>Szkoły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Piotr</a:t>
            </a:r>
            <a:r>
              <a:rPr sz="770" kern="0" spc="-19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Mądry</a:t>
            </a:r>
            <a:endParaRPr sz="770" kern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marL="2894152" defTabSz="586405">
              <a:spcBef>
                <a:spcPts val="385"/>
              </a:spcBef>
            </a:pP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/podpis/</a:t>
            </a:r>
            <a:endParaRPr sz="770" kern="0">
              <a:solidFill>
                <a:sysClr val="windowText" lastClr="0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42017" y="2422453"/>
            <a:ext cx="3712442" cy="1471382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algn="ctr" defTabSz="586405">
              <a:spcBef>
                <a:spcPts val="64"/>
              </a:spcBef>
            </a:pPr>
            <a:r>
              <a:rPr sz="770" b="1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Pouczenie</a:t>
            </a:r>
            <a:endParaRPr sz="770" kern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defTabSz="586405">
              <a:spcBef>
                <a:spcPts val="442"/>
              </a:spcBef>
            </a:pPr>
            <a:endParaRPr sz="770" kern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marL="8145" marR="3258" algn="just" defTabSz="586405">
              <a:lnSpc>
                <a:spcPct val="143900"/>
              </a:lnSpc>
            </a:pP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Od</a:t>
            </a:r>
            <a:r>
              <a:rPr sz="770" kern="0" spc="7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niniejszej</a:t>
            </a:r>
            <a:r>
              <a:rPr sz="770" kern="0" spc="12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decyzji</a:t>
            </a:r>
            <a:r>
              <a:rPr sz="770" kern="0" spc="9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służy</a:t>
            </a:r>
            <a:r>
              <a:rPr sz="770" kern="0" spc="109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stronie</a:t>
            </a:r>
            <a:r>
              <a:rPr sz="770" kern="0" spc="10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prawo</a:t>
            </a:r>
            <a:r>
              <a:rPr sz="770" kern="0" spc="4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do</a:t>
            </a:r>
            <a:r>
              <a:rPr sz="770" kern="0" spc="4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wniesienia</a:t>
            </a:r>
            <a:r>
              <a:rPr sz="770" kern="0" spc="80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odwołania</a:t>
            </a:r>
            <a:r>
              <a:rPr sz="770" kern="0" spc="7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do</a:t>
            </a:r>
            <a:r>
              <a:rPr sz="770" kern="0" spc="4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Łódzkiego</a:t>
            </a:r>
            <a:r>
              <a:rPr sz="770" kern="0" spc="180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Kuratora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Oświaty</a:t>
            </a:r>
            <a:r>
              <a:rPr sz="770" kern="0" spc="-4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za</a:t>
            </a:r>
            <a:r>
              <a:rPr sz="770" kern="0" spc="1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pośrednictwem</a:t>
            </a:r>
            <a:r>
              <a:rPr sz="770" kern="0" spc="-4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Dyrektora</a:t>
            </a:r>
            <a:r>
              <a:rPr sz="770" kern="0" spc="77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Szkoły.</a:t>
            </a:r>
            <a:r>
              <a:rPr sz="770" kern="0" spc="7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Odwołanie</a:t>
            </a:r>
            <a:r>
              <a:rPr sz="770" kern="0" spc="-2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wnosi</a:t>
            </a:r>
            <a:r>
              <a:rPr sz="770" kern="0" spc="-10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się</a:t>
            </a:r>
            <a:r>
              <a:rPr sz="770" kern="0" spc="-4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w</a:t>
            </a:r>
            <a:r>
              <a:rPr sz="770" kern="0" spc="-10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terminie</a:t>
            </a:r>
            <a:r>
              <a:rPr sz="770" kern="0" spc="4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14</a:t>
            </a:r>
            <a:r>
              <a:rPr sz="770" kern="0" spc="-2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dni</a:t>
            </a:r>
            <a:r>
              <a:rPr sz="770" kern="0" spc="19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od</a:t>
            </a:r>
            <a:r>
              <a:rPr sz="770" kern="0" spc="-2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3" dirty="0">
                <a:solidFill>
                  <a:srgbClr val="000009"/>
                </a:solidFill>
                <a:latin typeface="Times New Roman"/>
                <a:cs typeface="Times New Roman"/>
              </a:rPr>
              <a:t>dnia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doręczenia</a:t>
            </a:r>
            <a:r>
              <a:rPr sz="770" kern="0" spc="67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niniejszej</a:t>
            </a:r>
            <a:r>
              <a:rPr sz="770" kern="0" spc="109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decyzji.</a:t>
            </a:r>
            <a:r>
              <a:rPr sz="770" kern="0" spc="87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Zgodnie</a:t>
            </a:r>
            <a:r>
              <a:rPr sz="770" kern="0" spc="13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z</a:t>
            </a:r>
            <a:r>
              <a:rPr sz="770" kern="0" spc="71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treścią</a:t>
            </a:r>
            <a:r>
              <a:rPr sz="770" kern="0" spc="3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art.</a:t>
            </a:r>
            <a:r>
              <a:rPr sz="770" kern="0" spc="64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127a</a:t>
            </a:r>
            <a:r>
              <a:rPr sz="770" kern="0" spc="3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k.p.a.</a:t>
            </a:r>
            <a:r>
              <a:rPr sz="770" kern="0" spc="11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przed</a:t>
            </a:r>
            <a:r>
              <a:rPr sz="770" kern="0" spc="64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upływem</a:t>
            </a:r>
            <a:r>
              <a:rPr sz="770" kern="0" spc="80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terminu</a:t>
            </a:r>
            <a:r>
              <a:rPr sz="770" kern="0" spc="131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6" dirty="0">
                <a:solidFill>
                  <a:srgbClr val="000009"/>
                </a:solidFill>
                <a:latin typeface="Times New Roman"/>
                <a:cs typeface="Times New Roman"/>
              </a:rPr>
              <a:t>do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wniesienia</a:t>
            </a:r>
            <a:r>
              <a:rPr sz="770" kern="0" spc="5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odwołania</a:t>
            </a:r>
            <a:r>
              <a:rPr sz="770" kern="0" spc="9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strona</a:t>
            </a:r>
            <a:r>
              <a:rPr sz="770" kern="0" spc="9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może</a:t>
            </a:r>
            <a:r>
              <a:rPr sz="770" kern="0" spc="167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zrzec</a:t>
            </a:r>
            <a:r>
              <a:rPr sz="770" kern="0" spc="131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się</a:t>
            </a:r>
            <a:r>
              <a:rPr sz="770" kern="0" spc="5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prawa</a:t>
            </a:r>
            <a:r>
              <a:rPr sz="770" kern="0" spc="2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do</a:t>
            </a:r>
            <a:r>
              <a:rPr sz="770" kern="0" spc="90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wniesienia</a:t>
            </a:r>
            <a:r>
              <a:rPr sz="770" kern="0" spc="9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odwołania</a:t>
            </a:r>
            <a:r>
              <a:rPr sz="770" kern="0" spc="9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wobec</a:t>
            </a:r>
            <a:r>
              <a:rPr sz="770" kern="0" spc="9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organu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administracji</a:t>
            </a:r>
            <a:r>
              <a:rPr sz="770" kern="0" spc="11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publicznej,</a:t>
            </a:r>
            <a:r>
              <a:rPr sz="770" kern="0" spc="167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który</a:t>
            </a:r>
            <a:r>
              <a:rPr sz="770" kern="0" spc="131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wydał</a:t>
            </a:r>
            <a:r>
              <a:rPr sz="770" kern="0" spc="11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decyzję.</a:t>
            </a:r>
            <a:r>
              <a:rPr sz="770" kern="0" spc="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Z</a:t>
            </a:r>
            <a:r>
              <a:rPr sz="770" kern="0" spc="93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dniem</a:t>
            </a:r>
            <a:r>
              <a:rPr sz="770" kern="0" spc="11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doręczenia</a:t>
            </a:r>
            <a:r>
              <a:rPr sz="770" kern="0" spc="13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organowi</a:t>
            </a:r>
            <a:r>
              <a:rPr sz="770" kern="0" spc="115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administracji publicznej</a:t>
            </a:r>
            <a:r>
              <a:rPr sz="770" kern="0" spc="-4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oświadczenia</a:t>
            </a:r>
            <a:r>
              <a:rPr sz="770" kern="0" spc="-4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o</a:t>
            </a:r>
            <a:r>
              <a:rPr sz="770" kern="0" spc="-4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zrzeczeniu</a:t>
            </a:r>
            <a:r>
              <a:rPr sz="770" kern="0" spc="3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się</a:t>
            </a:r>
            <a:r>
              <a:rPr sz="770" kern="0" spc="-4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prawa</a:t>
            </a:r>
            <a:r>
              <a:rPr sz="770" kern="0" spc="-4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32" dirty="0">
                <a:solidFill>
                  <a:srgbClr val="000009"/>
                </a:solidFill>
                <a:latin typeface="Times New Roman"/>
                <a:cs typeface="Times New Roman"/>
              </a:rPr>
              <a:t>do</a:t>
            </a:r>
            <a:r>
              <a:rPr sz="770" kern="0" spc="-1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wniesienia</a:t>
            </a:r>
            <a:r>
              <a:rPr sz="770" kern="0" spc="-2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odwołania</a:t>
            </a:r>
            <a:r>
              <a:rPr sz="770" kern="0" spc="-4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13" dirty="0">
                <a:solidFill>
                  <a:srgbClr val="000009"/>
                </a:solidFill>
                <a:latin typeface="Times New Roman"/>
                <a:cs typeface="Times New Roman"/>
              </a:rPr>
              <a:t>przez</a:t>
            </a:r>
            <a:r>
              <a:rPr sz="770" kern="0" spc="-2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ostatnią</a:t>
            </a:r>
            <a:r>
              <a:rPr sz="770" kern="0" spc="1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ze</a:t>
            </a:r>
            <a:r>
              <a:rPr sz="770" kern="0" spc="1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stron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postępowania,</a:t>
            </a:r>
            <a:r>
              <a:rPr sz="770" kern="0" spc="-3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decyzja</a:t>
            </a:r>
            <a:r>
              <a:rPr sz="770" kern="0" spc="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staje</a:t>
            </a:r>
            <a:r>
              <a:rPr sz="770" kern="0" spc="-2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się</a:t>
            </a:r>
            <a:r>
              <a:rPr sz="770" kern="0" spc="-48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ostateczna</a:t>
            </a:r>
            <a:r>
              <a:rPr sz="770" kern="0" spc="42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i</a:t>
            </a:r>
            <a:r>
              <a:rPr sz="770" kern="0" spc="-16" dirty="0">
                <a:solidFill>
                  <a:srgbClr val="000009"/>
                </a:solidFill>
                <a:latin typeface="Times New Roman"/>
                <a:cs typeface="Times New Roman"/>
              </a:rPr>
              <a:t> </a:t>
            </a:r>
            <a:r>
              <a:rPr sz="770" kern="0" spc="-6" dirty="0">
                <a:solidFill>
                  <a:srgbClr val="000009"/>
                </a:solidFill>
                <a:latin typeface="Times New Roman"/>
                <a:cs typeface="Times New Roman"/>
              </a:rPr>
              <a:t>prawomocna.</a:t>
            </a:r>
            <a:endParaRPr sz="770" kern="0">
              <a:solidFill>
                <a:sysClr val="windowText" lastClr="00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42018" y="4559673"/>
            <a:ext cx="439824" cy="350790"/>
          </a:xfrm>
          <a:prstGeom prst="rect">
            <a:avLst/>
          </a:prstGeom>
        </p:spPr>
        <p:txBody>
          <a:bodyPr vert="horz" wrap="square" lIns="0" tIns="61901" rIns="0" bIns="0" rtlCol="0">
            <a:spAutoFit/>
          </a:bodyPr>
          <a:lstStyle/>
          <a:p>
            <a:pPr marL="8145" defTabSz="586405">
              <a:spcBef>
                <a:spcPts val="487"/>
              </a:spcBef>
            </a:pPr>
            <a:r>
              <a:rPr sz="770" u="sng" kern="0" spc="-19" dirty="0">
                <a:solidFill>
                  <a:srgbClr val="000009"/>
                </a:solidFill>
                <a:uFill>
                  <a:solidFill>
                    <a:srgbClr val="000009"/>
                  </a:solidFill>
                </a:uFill>
                <a:latin typeface="Times New Roman"/>
                <a:cs typeface="Times New Roman"/>
              </a:rPr>
              <a:t>Otrzymują</a:t>
            </a:r>
            <a:r>
              <a:rPr sz="770" kern="0" spc="-19" dirty="0">
                <a:solidFill>
                  <a:srgbClr val="000009"/>
                </a:solidFill>
                <a:latin typeface="Times New Roman"/>
                <a:cs typeface="Times New Roman"/>
              </a:rPr>
              <a:t>:</a:t>
            </a:r>
            <a:endParaRPr sz="770" kern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marL="8145" defTabSz="586405">
              <a:spcBef>
                <a:spcPts val="423"/>
              </a:spcBef>
            </a:pPr>
            <a:r>
              <a:rPr sz="770" kern="0" dirty="0">
                <a:solidFill>
                  <a:srgbClr val="000009"/>
                </a:solidFill>
                <a:latin typeface="Times New Roman"/>
                <a:cs typeface="Times New Roman"/>
              </a:rPr>
              <a:t>1. </a:t>
            </a:r>
            <a:r>
              <a:rPr sz="770" kern="0" spc="-16" dirty="0">
                <a:solidFill>
                  <a:srgbClr val="000009"/>
                </a:solidFill>
                <a:latin typeface="Times New Roman"/>
                <a:cs typeface="Times New Roman"/>
              </a:rPr>
              <a:t>…….</a:t>
            </a:r>
            <a:endParaRPr sz="770" kern="0">
              <a:solidFill>
                <a:sysClr val="windowText" lastClr="00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sz="1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ORZECZENIA SĄDOWE:</a:t>
            </a:r>
          </a:p>
          <a:p>
            <a:r>
              <a:rPr lang="pl-PL" dirty="0"/>
              <a:t>prawomocne </a:t>
            </a:r>
          </a:p>
          <a:p>
            <a:pPr marL="0" indent="0" algn="just">
              <a:buNone/>
            </a:pPr>
            <a:r>
              <a:rPr lang="pl-PL" dirty="0"/>
              <a:t>art.  363 § 1 k.p.c.: Orzeczenie sądu staje się prawomocne, jeżeli nie przysługuje co do niego środek odwoławczy lub inny środek zaskarżenia.</a:t>
            </a:r>
          </a:p>
          <a:p>
            <a:r>
              <a:rPr lang="pl-PL" dirty="0"/>
              <a:t>natychmiast wykonalne </a:t>
            </a:r>
          </a:p>
          <a:p>
            <a:endParaRPr lang="pl-PL" dirty="0"/>
          </a:p>
          <a:p>
            <a:pPr marL="0" indent="0" algn="just">
              <a:buNone/>
            </a:pPr>
            <a:r>
              <a:rPr lang="pl-PL" dirty="0"/>
              <a:t>Ważne: tylko orzeczenie opatrzone przez Sąd właściwymi pieczęciami jest wiążącym dokumentem. </a:t>
            </a:r>
          </a:p>
        </p:txBody>
      </p:sp>
    </p:spTree>
    <p:extLst>
      <p:ext uri="{BB962C8B-B14F-4D97-AF65-F5344CB8AC3E}">
        <p14:creationId xmlns:p14="http://schemas.microsoft.com/office/powerpoint/2010/main" val="2608104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/>
              <a:t>WYKŁADNIA WYROKU:</a:t>
            </a:r>
          </a:p>
          <a:p>
            <a:pPr algn="just"/>
            <a:r>
              <a:rPr lang="pl-PL" dirty="0"/>
              <a:t>Art.  352 k.p.c.: Sąd, który wydał wyrok, rozstrzyga postanowieniem wątpliwości co do jego treści.</a:t>
            </a:r>
          </a:p>
          <a:p>
            <a:pPr algn="just"/>
            <a:r>
              <a:rPr lang="pl-PL" b="1" dirty="0"/>
              <a:t>Celem przepisu</a:t>
            </a:r>
            <a:r>
              <a:rPr lang="pl-PL" dirty="0"/>
              <a:t> jest dokonanie wykładni wyroku, w przypadku gdy istnieją wątpliwości co do jego treści, a zatem gdy wyrażone i zapisane w wyroku (zarówno sentencji, jak i uzasadnieniu) stanowisko sądu jest niejasne. Jak wskazano w judykaturze, konieczność dokonania wykładni orzeczenia zachodzi wówczas, gdy jego treść jest sformułowana w sposób niejasny, który może budzić wątpliwości co do samego rozstrzygnięcia, zakresu powstałej powagi rzeczy osądzonej, a także sposobu jego wykonania. </a:t>
            </a:r>
          </a:p>
        </p:txBody>
      </p:sp>
    </p:spTree>
    <p:extLst>
      <p:ext uri="{BB962C8B-B14F-4D97-AF65-F5344CB8AC3E}">
        <p14:creationId xmlns:p14="http://schemas.microsoft.com/office/powerpoint/2010/main" val="1636395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85750" lvl="0" indent="-285750">
              <a:spcBef>
                <a:spcPct val="20000"/>
              </a:spcBef>
              <a:spcAft>
                <a:spcPts val="600"/>
              </a:spcAft>
            </a:pPr>
            <a:r>
              <a:rPr lang="pl-PL" sz="2000" cap="none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a typeface="+mn-ea"/>
                <a:cs typeface="+mn-cs"/>
              </a:rPr>
              <a:t>Generalną zasadą wykonywania władzy rodzicielskiej jest </a:t>
            </a:r>
            <a:r>
              <a:rPr lang="pl-PL" sz="2000" b="1" cap="none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a typeface="+mn-ea"/>
                <a:cs typeface="+mn-cs"/>
              </a:rPr>
              <a:t>dobro dziecka</a:t>
            </a:r>
            <a:r>
              <a:rPr lang="pl-PL" sz="2000" cap="none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a typeface="+mn-ea"/>
                <a:cs typeface="+mn-cs"/>
              </a:rPr>
              <a:t>, które stanowi jedną z najcenniejszych wartości w życiu rodziny. </a:t>
            </a:r>
            <a:br>
              <a:rPr lang="pl-PL" sz="2000" cap="none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a typeface="+mn-ea"/>
                <a:cs typeface="+mn-cs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WŁADZA RODZICELSKA</a:t>
            </a:r>
          </a:p>
          <a:p>
            <a:r>
              <a:rPr lang="pl-PL" dirty="0"/>
              <a:t>Art. 95 </a:t>
            </a:r>
            <a:r>
              <a:rPr lang="pl-PL" dirty="0" err="1"/>
              <a:t>k.r.o</a:t>
            </a:r>
            <a:r>
              <a:rPr lang="pl-PL" dirty="0"/>
              <a:t>.</a:t>
            </a:r>
          </a:p>
          <a:p>
            <a:pPr algn="just"/>
            <a:r>
              <a:rPr lang="pl-PL" dirty="0"/>
              <a:t>§ 1.Władza rodzicielska obejmuje w szczególności obowiązek i prawo rodziców do wykonywania pieczy nad osobą i majątkiem dziecka oraz do wychowania dziecka, z poszanowaniem jego godności i praw. </a:t>
            </a:r>
          </a:p>
          <a:p>
            <a:pPr algn="just"/>
            <a:r>
              <a:rPr lang="pl-PL" dirty="0"/>
              <a:t>§ 4. Rodzice przed powzięciem decyzji w ważniejszych sprawach dotyczących osoby lub majątku dziecka powinni je wysłuchać, jeżeli rozwój umysłowy, stan zdrowia i stopień dojrzałości dziecka na to pozwala, oraz uwzględnić w miarę możliwości jego rozsądne życzenia. </a:t>
            </a:r>
          </a:p>
        </p:txBody>
      </p:sp>
    </p:spTree>
    <p:extLst>
      <p:ext uri="{BB962C8B-B14F-4D97-AF65-F5344CB8AC3E}">
        <p14:creationId xmlns:p14="http://schemas.microsoft.com/office/powerpoint/2010/main" val="4256153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Art.  107 § 1 </a:t>
            </a:r>
            <a:r>
              <a:rPr lang="pl-PL" dirty="0" err="1"/>
              <a:t>k.r.o</a:t>
            </a:r>
            <a:r>
              <a:rPr lang="pl-PL" dirty="0"/>
              <a:t>.: Jeżeli władza rodzicielska przysługuje obojgu rodzicom żyjącym w rozłączeniu, sąd opiekuńczy może ze względu na dobro dziecka określić sposób jej wykonywania i utrzymywania kontaktów z dzieckiem.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Art.  111 § 1 </a:t>
            </a:r>
            <a:r>
              <a:rPr lang="pl-PL" dirty="0" err="1"/>
              <a:t>k.r.o</a:t>
            </a:r>
            <a:r>
              <a:rPr lang="pl-PL" dirty="0"/>
              <a:t>.: Jeżeli władza rodzicielska nie może być wykonywana z powodu trwałej przeszkody albo jeżeli rodzice nadużywają władzy rodzicielskiej lub w sposób rażący zaniedbują swe obowiązki względem dziecka, sąd opiekuńczy pozbawi rodziców władzy rodzicielskiej. Pozbawienie władzy rodzicielskiej może być orzeczone także w stosunku do jednego z rodziców.</a:t>
            </a:r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3030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Clr>
                <a:prstClr val="white"/>
              </a:buClr>
              <a:buNone/>
            </a:pPr>
            <a:r>
              <a:rPr lang="pl-PL" dirty="0">
                <a:solidFill>
                  <a:srgbClr val="146194">
                    <a:lumMod val="75000"/>
                  </a:srgbClr>
                </a:solidFill>
              </a:rPr>
              <a:t>Co do zasady rodzic pozbawiony władzy rodzicielskiej ma prawo do kontaktów z dzieckiem oraz do uzyskiwania informacji o dziecku.</a:t>
            </a:r>
          </a:p>
          <a:p>
            <a:pPr algn="just"/>
            <a:r>
              <a:rPr lang="pl-PL" dirty="0"/>
              <a:t>Art. 44e ust. 2 ustawy z dnia 7 września 1991 r. o systemie oświaty (Dz. U. z 2024 poz. 750 ze zm.) </a:t>
            </a:r>
          </a:p>
          <a:p>
            <a:pPr marL="0" indent="0" algn="just">
              <a:buNone/>
            </a:pPr>
            <a:r>
              <a:rPr lang="pl-PL" dirty="0"/>
              <a:t>Oceny są jawne dla ucznia i jego rodziców.</a:t>
            </a:r>
            <a:endParaRPr lang="pl-PL" dirty="0">
              <a:solidFill>
                <a:srgbClr val="146194">
                  <a:lumMod val="75000"/>
                </a:srgbClr>
              </a:solidFill>
            </a:endParaRPr>
          </a:p>
          <a:p>
            <a:pPr marL="0" lvl="0" indent="0" algn="just">
              <a:buClr>
                <a:prstClr val="white"/>
              </a:buClr>
              <a:buNone/>
            </a:pPr>
            <a:endParaRPr lang="pl-PL" dirty="0">
              <a:solidFill>
                <a:srgbClr val="146194">
                  <a:lumMod val="75000"/>
                </a:srgbClr>
              </a:solidFill>
            </a:endParaRPr>
          </a:p>
          <a:p>
            <a:pPr marL="0" lvl="0" indent="0" algn="just">
              <a:buClr>
                <a:prstClr val="white"/>
              </a:buClr>
              <a:buNone/>
            </a:pPr>
            <a:r>
              <a:rPr lang="pl-PL" dirty="0">
                <a:solidFill>
                  <a:srgbClr val="146194">
                    <a:lumMod val="75000"/>
                  </a:srgbClr>
                </a:solidFill>
              </a:rPr>
              <a:t>Sąd może ograniczyć prawo do informacji, np. w kwestiach edukacji, jeśli uznaje to za konieczne dla dobra dziecka.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5503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8001000" cy="876994"/>
          </a:xfrm>
        </p:spPr>
        <p:txBody>
          <a:bodyPr>
            <a:normAutofit/>
          </a:bodyPr>
          <a:lstStyle/>
          <a:p>
            <a:r>
              <a:rPr lang="pl-PL" sz="3200" dirty="0"/>
              <a:t>KONTAKTY Z DZIECKIEM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4212" y="1812175"/>
            <a:ext cx="7453948" cy="3979025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pl-PL" sz="3400" dirty="0"/>
              <a:t>Art. 113 § 1 </a:t>
            </a:r>
            <a:r>
              <a:rPr lang="pl-PL" sz="3400" dirty="0" err="1"/>
              <a:t>k.r.o</a:t>
            </a:r>
            <a:r>
              <a:rPr lang="pl-PL" sz="3400" dirty="0"/>
              <a:t>.: Niezależnie od władzy rodzicielskiej rodzice oraz ich dziecko mają prawo i obowiązek utrzymywania ze sobą kontaktów.</a:t>
            </a:r>
          </a:p>
          <a:p>
            <a:pPr algn="just"/>
            <a:r>
              <a:rPr lang="pl-PL" sz="3400" dirty="0"/>
              <a:t>§ 2. Kontakty z dzieckiem obejmują w szczególności przebywanie z dzieckiem (odwiedziny, spotkania, zabieranie dziecka poza miejsce jego stałego pobytu) i bezpośrednie porozumiewanie się, utrzymywanie korespondencji, korzystanie z innych środków porozumiewania się na odległość, w tym ze środków komunikacji elektronicznej.</a:t>
            </a:r>
          </a:p>
          <a:p>
            <a:pPr algn="just"/>
            <a:r>
              <a:rPr lang="pl-PL" sz="3400" dirty="0"/>
              <a:t>WAŻNE: orzeczenie dotyczące kontaktów  z dzieckiem jest wydawane dla rodziców celem uniknięcia sporu w zakresie spędzania czasu z dzieckiem. Dyrektor szkoły nie jest właściwym organem do stania na straży przestrzegania ustaleń zawartych w orzeczeniu dotyczącym kontaktów z dzieckiem.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6090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735677"/>
          </a:xfrm>
        </p:spPr>
        <p:txBody>
          <a:bodyPr>
            <a:normAutofit/>
          </a:bodyPr>
          <a:lstStyle/>
          <a:p>
            <a:r>
              <a:rPr lang="pl-PL" sz="3200" dirty="0"/>
              <a:t>UPOWAŻNIANIE DO ODBIORU DZIECKA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4211" y="1645921"/>
            <a:ext cx="10554595" cy="4145280"/>
          </a:xfrm>
        </p:spPr>
        <p:txBody>
          <a:bodyPr/>
          <a:lstStyle/>
          <a:p>
            <a:pPr algn="just"/>
            <a:r>
              <a:rPr lang="pl-PL" dirty="0"/>
              <a:t>Art. 98 § 1 </a:t>
            </a:r>
            <a:r>
              <a:rPr lang="pl-PL" dirty="0" err="1"/>
              <a:t>k.r.o</a:t>
            </a:r>
            <a:r>
              <a:rPr lang="pl-PL" dirty="0"/>
              <a:t>.: Rodzice są przedstawicielami ustawowymi dziecka pozostającego pod ich władzą rodzicielską. Jeżeli dziecko pozostaje pod władzą rodzicielską obojga rodziców, każde z nich może działać samodzielnie jako przedstawiciel ustawowy dziecka.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! Każdy rodzic może samodzielnie upoważnić wybraną osobę do odbioru dziecka z przedszkola/szkoły.</a:t>
            </a:r>
          </a:p>
          <a:p>
            <a:pPr algn="just"/>
            <a:r>
              <a:rPr lang="pl-PL" dirty="0"/>
              <a:t>! Jeden z rodziców nie może odwołać oświadczenia w tym zakresie złożonego przez drugiego z rodziców.</a:t>
            </a:r>
          </a:p>
        </p:txBody>
      </p:sp>
    </p:spTree>
    <p:extLst>
      <p:ext uri="{BB962C8B-B14F-4D97-AF65-F5344CB8AC3E}">
        <p14:creationId xmlns:p14="http://schemas.microsoft.com/office/powerpoint/2010/main" val="3084662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4211" y="494270"/>
            <a:ext cx="8534401" cy="947352"/>
          </a:xfrm>
        </p:spPr>
        <p:txBody>
          <a:bodyPr/>
          <a:lstStyle/>
          <a:p>
            <a:r>
              <a:rPr lang="pl-PL" dirty="0"/>
              <a:t>Skreślenie z listy uczniów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4213" y="2257168"/>
            <a:ext cx="8534400" cy="373723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Art. 68 ust. 2 ustawy z dnia 14 grudnia 2016 r. Prawo oświatowe (Dz.U. z 2024 poz. 737 ze zm.)</a:t>
            </a:r>
          </a:p>
          <a:p>
            <a:pPr algn="just"/>
            <a:r>
              <a:rPr lang="pl-PL" dirty="0"/>
              <a:t>Dyrektor szkoły lub placówki może, </a:t>
            </a:r>
            <a:r>
              <a:rPr lang="pl-PL" b="1" dirty="0"/>
              <a:t>w drodze decyzji</a:t>
            </a:r>
            <a:r>
              <a:rPr lang="pl-PL" dirty="0"/>
              <a:t>, skreślić ucznia z listy uczniów w przypadkach określonych w statucie szkoły lub placówki. Skreślenie następuje na podstawie uchwały rady pedagogicznej, po zasięgnięciu opinii samorządu uczniowskiego.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Art. 61 § 4 k.p.a.: O wszczęciu postępowania z urzędu lub na żądanie jednej ze stron należy zawiadomić wszystkie osoby będące stronami w sprawie.</a:t>
            </a:r>
          </a:p>
          <a:p>
            <a:pPr algn="just"/>
            <a:r>
              <a:rPr lang="pl-PL" dirty="0"/>
              <a:t>Art. 10 </a:t>
            </a:r>
            <a:r>
              <a:rPr lang="pl-PL" dirty="0">
                <a:solidFill>
                  <a:srgbClr val="146194">
                    <a:lumMod val="75000"/>
                  </a:srgbClr>
                </a:solidFill>
              </a:rPr>
              <a:t>§</a:t>
            </a:r>
            <a:r>
              <a:rPr lang="pl-PL" dirty="0"/>
              <a:t> </a:t>
            </a:r>
            <a:r>
              <a:rPr lang="pl-PL"/>
              <a:t>1 k.p.a.: </a:t>
            </a:r>
            <a:r>
              <a:rPr lang="pl-PL" dirty="0"/>
              <a:t>Organy administracji publicznej obowiązane są zapewnić stronom czynny udział w każdym stadium postępowania, a przed wydaniem decyzji umożliwić im wypowiedzenie się co do zebranych dowodów i materiałów oraz zgłoszonych żądań.</a:t>
            </a:r>
          </a:p>
        </p:txBody>
      </p:sp>
    </p:spTree>
    <p:extLst>
      <p:ext uri="{BB962C8B-B14F-4D97-AF65-F5344CB8AC3E}">
        <p14:creationId xmlns:p14="http://schemas.microsoft.com/office/powerpoint/2010/main" val="848627944"/>
      </p:ext>
    </p:extLst>
  </p:cSld>
  <p:clrMapOvr>
    <a:masterClrMapping/>
  </p:clrMapOvr>
</p:sld>
</file>

<file path=ppt/theme/theme1.xml><?xml version="1.0" encoding="utf-8"?>
<a:theme xmlns:a="http://schemas.openxmlformats.org/drawingml/2006/main" name="Wycine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360</TotalTime>
  <Words>1207</Words>
  <Application>Microsoft Office PowerPoint</Application>
  <PresentationFormat>Panoramiczny</PresentationFormat>
  <Paragraphs>80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12</vt:i4>
      </vt:variant>
    </vt:vector>
  </HeadingPairs>
  <TitlesOfParts>
    <vt:vector size="18" baseType="lpstr">
      <vt:lpstr>Calibri</vt:lpstr>
      <vt:lpstr>Century Gothic</vt:lpstr>
      <vt:lpstr>Times New Roman</vt:lpstr>
      <vt:lpstr>Wingdings 3</vt:lpstr>
      <vt:lpstr>Wycinek</vt:lpstr>
      <vt:lpstr>Office Theme</vt:lpstr>
      <vt:lpstr>Dziecko w konflikcie rodzicielskim a szkoła</vt:lpstr>
      <vt:lpstr>Prezentacja programu PowerPoint</vt:lpstr>
      <vt:lpstr>Prezentacja programu PowerPoint</vt:lpstr>
      <vt:lpstr>Generalną zasadą wykonywania władzy rodzicielskiej jest dobro dziecka, które stanowi jedną z najcenniejszych wartości w życiu rodziny.  </vt:lpstr>
      <vt:lpstr>Prezentacja programu PowerPoint</vt:lpstr>
      <vt:lpstr>Prezentacja programu PowerPoint</vt:lpstr>
      <vt:lpstr>KONTAKTY Z DZIECKIEM</vt:lpstr>
      <vt:lpstr>UPOWAŻNIANIE DO ODBIORU DZIECKA</vt:lpstr>
      <vt:lpstr>Skreślenie z listy uczniów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Dziecko w konflikcie rodzicielskim a szkoła</dc:title>
  <dc:creator>Marlena Piotrowska</dc:creator>
  <cp:lastModifiedBy>AP</cp:lastModifiedBy>
  <cp:revision>28</cp:revision>
  <dcterms:created xsi:type="dcterms:W3CDTF">2025-05-21T09:16:37Z</dcterms:created>
  <dcterms:modified xsi:type="dcterms:W3CDTF">2025-06-11T06:30:07Z</dcterms:modified>
</cp:coreProperties>
</file>