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6" r:id="rId2"/>
    <p:sldId id="263" r:id="rId3"/>
    <p:sldId id="264" r:id="rId4"/>
    <p:sldId id="266" r:id="rId5"/>
    <p:sldId id="265" r:id="rId6"/>
    <p:sldId id="268" r:id="rId7"/>
    <p:sldId id="269" r:id="rId8"/>
    <p:sldId id="270" r:id="rId9"/>
    <p:sldId id="271" r:id="rId10"/>
    <p:sldId id="272" r:id="rId11"/>
    <p:sldId id="273" r:id="rId12"/>
    <p:sldId id="267" r:id="rId13"/>
    <p:sldId id="262" r:id="rId14"/>
    <p:sldId id="277" r:id="rId15"/>
    <p:sldId id="279" r:id="rId16"/>
    <p:sldId id="305" r:id="rId17"/>
    <p:sldId id="306" r:id="rId18"/>
    <p:sldId id="278" r:id="rId19"/>
    <p:sldId id="274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7" r:id="rId37"/>
    <p:sldId id="298" r:id="rId38"/>
    <p:sldId id="299" r:id="rId39"/>
    <p:sldId id="300" r:id="rId40"/>
    <p:sldId id="301" r:id="rId41"/>
    <p:sldId id="302" r:id="rId42"/>
    <p:sldId id="303" r:id="rId43"/>
    <p:sldId id="304" r:id="rId4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DFAE5B-5211-4C18-BD86-3149439BD46D}" type="datetimeFigureOut">
              <a:rPr lang="pl-PL" smtClean="0"/>
              <a:pPr/>
              <a:t>17.09.2019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86C7C9-410E-4469-9D6A-7DFF06D11ED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1177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6C7C9-410E-4469-9D6A-7DFF06D11ED5}" type="slidenum">
              <a:rPr lang="pl-PL" smtClean="0"/>
              <a:pPr/>
              <a:t>37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6C7C9-410E-4469-9D6A-7DFF06D11ED5}" type="slidenum">
              <a:rPr lang="pl-PL" smtClean="0"/>
              <a:pPr/>
              <a:t>38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6C7C9-410E-4469-9D6A-7DFF06D11ED5}" type="slidenum">
              <a:rPr lang="pl-PL" smtClean="0"/>
              <a:pPr/>
              <a:t>39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6C7C9-410E-4469-9D6A-7DFF06D11ED5}" type="slidenum">
              <a:rPr lang="pl-PL" smtClean="0"/>
              <a:pPr/>
              <a:t>40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6C7C9-410E-4469-9D6A-7DFF06D11ED5}" type="slidenum">
              <a:rPr lang="pl-PL" smtClean="0"/>
              <a:pPr/>
              <a:t>41</a:t>
            </a:fld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6C7C9-410E-4469-9D6A-7DFF06D11ED5}" type="slidenum">
              <a:rPr lang="pl-PL" smtClean="0"/>
              <a:pPr/>
              <a:t>42</a:t>
            </a:fld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6C7C9-410E-4469-9D6A-7DFF06D11ED5}" type="slidenum">
              <a:rPr lang="pl-PL" smtClean="0"/>
              <a:pPr/>
              <a:t>43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0745C-6EB5-4F5E-8F25-BC8D6E98B122}" type="datetimeFigureOut">
              <a:rPr lang="pl-PL" smtClean="0"/>
              <a:pPr/>
              <a:t>17.09.2019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FA549-C283-46D5-A497-C37D1721ED8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0745C-6EB5-4F5E-8F25-BC8D6E98B122}" type="datetimeFigureOut">
              <a:rPr lang="pl-PL" smtClean="0"/>
              <a:pPr/>
              <a:t>17.09.2019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FA549-C283-46D5-A497-C37D1721ED8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0745C-6EB5-4F5E-8F25-BC8D6E98B122}" type="datetimeFigureOut">
              <a:rPr lang="pl-PL" smtClean="0"/>
              <a:pPr/>
              <a:t>17.09.2019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FA549-C283-46D5-A497-C37D1721ED8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0745C-6EB5-4F5E-8F25-BC8D6E98B122}" type="datetimeFigureOut">
              <a:rPr lang="pl-PL" smtClean="0"/>
              <a:pPr/>
              <a:t>17.09.2019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FA549-C283-46D5-A497-C37D1721ED8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0745C-6EB5-4F5E-8F25-BC8D6E98B122}" type="datetimeFigureOut">
              <a:rPr lang="pl-PL" smtClean="0"/>
              <a:pPr/>
              <a:t>17.09.2019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FA549-C283-46D5-A497-C37D1721ED8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0745C-6EB5-4F5E-8F25-BC8D6E98B122}" type="datetimeFigureOut">
              <a:rPr lang="pl-PL" smtClean="0"/>
              <a:pPr/>
              <a:t>17.09.2019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FA549-C283-46D5-A497-C37D1721ED8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0745C-6EB5-4F5E-8F25-BC8D6E98B122}" type="datetimeFigureOut">
              <a:rPr lang="pl-PL" smtClean="0"/>
              <a:pPr/>
              <a:t>17.09.2019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FA549-C283-46D5-A497-C37D1721ED8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0745C-6EB5-4F5E-8F25-BC8D6E98B122}" type="datetimeFigureOut">
              <a:rPr lang="pl-PL" smtClean="0"/>
              <a:pPr/>
              <a:t>17.09.2019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FA549-C283-46D5-A497-C37D1721ED8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0745C-6EB5-4F5E-8F25-BC8D6E98B122}" type="datetimeFigureOut">
              <a:rPr lang="pl-PL" smtClean="0"/>
              <a:pPr/>
              <a:t>17.09.2019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FA549-C283-46D5-A497-C37D1721ED8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0745C-6EB5-4F5E-8F25-BC8D6E98B122}" type="datetimeFigureOut">
              <a:rPr lang="pl-PL" smtClean="0"/>
              <a:pPr/>
              <a:t>17.09.2019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FA549-C283-46D5-A497-C37D1721ED8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0745C-6EB5-4F5E-8F25-BC8D6E98B122}" type="datetimeFigureOut">
              <a:rPr lang="pl-PL" smtClean="0"/>
              <a:pPr/>
              <a:t>17.09.2019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FA549-C283-46D5-A497-C37D1721ED8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0745C-6EB5-4F5E-8F25-BC8D6E98B122}" type="datetimeFigureOut">
              <a:rPr lang="pl-PL" smtClean="0"/>
              <a:pPr/>
              <a:t>17.09.2019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FA549-C283-46D5-A497-C37D1721ED8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-71470" y="-857280"/>
            <a:ext cx="8929750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-357222" y="-142900"/>
            <a:ext cx="5000660" cy="50006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>
                <a:solidFill>
                  <a:schemeClr val="bg1">
                    <a:lumMod val="95000"/>
                  </a:schemeClr>
                </a:solidFill>
              </a:rPr>
              <a:t>Egzaminy zawodowe/egzaminy potwierdzające kwalifikacje w zawodzie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12290" name="AutoShape 2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2292" name="AutoShape 4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8286808" y="0"/>
            <a:ext cx="2857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-116041" y="5357826"/>
            <a:ext cx="84409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pl-PL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Rozporządzenie Ministra Edukacji Narodowej </a:t>
            </a:r>
            <a:r>
              <a:rPr lang="pl-PL" sz="1200" b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 dnia 28 sierpnia 2019 r</a:t>
            </a:r>
            <a:r>
              <a:rPr lang="pl-PL" sz="12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w </a:t>
            </a:r>
            <a:r>
              <a:rPr kumimoji="0" lang="pl-PL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sprawie szczegółowych warunków i sposobu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przeprowadzania  egzaminu zawodowego </a:t>
            </a:r>
            <a:r>
              <a:rPr lang="pl-PL" sz="12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oraz </a:t>
            </a:r>
            <a:r>
              <a:rPr kumimoji="0" lang="pl-PL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egzaminu potwierdzającego kwalifikacje w zawodzie (Dz. U. z 2019 r. poz. 1707)</a:t>
            </a:r>
            <a:endParaRPr kumimoji="0" lang="pl-PL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-3000428" y="6215106"/>
            <a:ext cx="3643338" cy="221455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 flipH="1" flipV="1">
            <a:off x="-1000164" y="6493865"/>
            <a:ext cx="1374844" cy="1149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8286808" y="0"/>
            <a:ext cx="2857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8572528" y="-7048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8001024" y="-5524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Prostokąt 23"/>
          <p:cNvSpPr/>
          <p:nvPr/>
        </p:nvSpPr>
        <p:spPr>
          <a:xfrm>
            <a:off x="571472" y="285728"/>
            <a:ext cx="7286676" cy="9286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Prostokąt 20"/>
          <p:cNvSpPr/>
          <p:nvPr/>
        </p:nvSpPr>
        <p:spPr>
          <a:xfrm>
            <a:off x="642910" y="258054"/>
            <a:ext cx="7143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l-PL" sz="1400" b="1" dirty="0" smtClean="0">
                <a:solidFill>
                  <a:schemeClr val="tx2"/>
                </a:solidFill>
              </a:rPr>
              <a:t>Wprowadzono możliwość powołania do zespołu egzaminacyjnego innych nauczycieli, w tym osób posiadających kwalifikacje wymagane do zajmowania stanowiska nauczyciela niezatrudnionych w szkole, placówce lub centrum, jeżeli nie ma możliwości powołania nauczyciela zatrudnionego w szkole</a:t>
            </a:r>
            <a:endParaRPr lang="pl-PL" sz="1400" b="1" dirty="0">
              <a:solidFill>
                <a:schemeClr val="tx2"/>
              </a:solidFill>
            </a:endParaRPr>
          </a:p>
        </p:txBody>
      </p:sp>
      <p:sp>
        <p:nvSpPr>
          <p:cNvPr id="23" name="Elipsa 22"/>
          <p:cNvSpPr/>
          <p:nvPr/>
        </p:nvSpPr>
        <p:spPr>
          <a:xfrm>
            <a:off x="432036" y="214290"/>
            <a:ext cx="210874" cy="210874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39" name="Picture 3" descr="C:\Users\Graficzny\Desktop\FRSE\prezentacja MEN\pliki-2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44" y="1285860"/>
            <a:ext cx="285166" cy="310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Dowolny kształt 39"/>
          <p:cNvSpPr/>
          <p:nvPr/>
        </p:nvSpPr>
        <p:spPr>
          <a:xfrm>
            <a:off x="571472" y="1310798"/>
            <a:ext cx="7286676" cy="285752"/>
          </a:xfrm>
          <a:custGeom>
            <a:avLst/>
            <a:gdLst>
              <a:gd name="connsiteX0" fmla="*/ 0 w 7143800"/>
              <a:gd name="connsiteY0" fmla="*/ 0 h 357190"/>
              <a:gd name="connsiteX1" fmla="*/ 7143800 w 7143800"/>
              <a:gd name="connsiteY1" fmla="*/ 0 h 357190"/>
              <a:gd name="connsiteX2" fmla="*/ 7143800 w 7143800"/>
              <a:gd name="connsiteY2" fmla="*/ 357190 h 357190"/>
              <a:gd name="connsiteX3" fmla="*/ 0 w 7143800"/>
              <a:gd name="connsiteY3" fmla="*/ 357190 h 357190"/>
              <a:gd name="connsiteX4" fmla="*/ 0 w 7143800"/>
              <a:gd name="connsiteY4" fmla="*/ 0 h 357190"/>
              <a:gd name="connsiteX0" fmla="*/ 6083 w 7149883"/>
              <a:gd name="connsiteY0" fmla="*/ 0 h 357190"/>
              <a:gd name="connsiteX1" fmla="*/ 7149883 w 7149883"/>
              <a:gd name="connsiteY1" fmla="*/ 0 h 357190"/>
              <a:gd name="connsiteX2" fmla="*/ 7149883 w 7149883"/>
              <a:gd name="connsiteY2" fmla="*/ 357190 h 357190"/>
              <a:gd name="connsiteX3" fmla="*/ 6083 w 7149883"/>
              <a:gd name="connsiteY3" fmla="*/ 357190 h 357190"/>
              <a:gd name="connsiteX4" fmla="*/ 0 w 7149883"/>
              <a:gd name="connsiteY4" fmla="*/ 165402 h 357190"/>
              <a:gd name="connsiteX5" fmla="*/ 6083 w 7149883"/>
              <a:gd name="connsiteY5" fmla="*/ 0 h 357190"/>
              <a:gd name="connsiteX0" fmla="*/ 0 w 7143800"/>
              <a:gd name="connsiteY0" fmla="*/ 0 h 357190"/>
              <a:gd name="connsiteX1" fmla="*/ 7143800 w 7143800"/>
              <a:gd name="connsiteY1" fmla="*/ 0 h 357190"/>
              <a:gd name="connsiteX2" fmla="*/ 7143800 w 7143800"/>
              <a:gd name="connsiteY2" fmla="*/ 357190 h 357190"/>
              <a:gd name="connsiteX3" fmla="*/ 0 w 7143800"/>
              <a:gd name="connsiteY3" fmla="*/ 357190 h 357190"/>
              <a:gd name="connsiteX4" fmla="*/ 282523 w 7143800"/>
              <a:gd name="connsiteY4" fmla="*/ 165402 h 357190"/>
              <a:gd name="connsiteX5" fmla="*/ 0 w 7143800"/>
              <a:gd name="connsiteY5" fmla="*/ 0 h 35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43800" h="357190">
                <a:moveTo>
                  <a:pt x="0" y="0"/>
                </a:moveTo>
                <a:lnTo>
                  <a:pt x="7143800" y="0"/>
                </a:lnTo>
                <a:lnTo>
                  <a:pt x="7143800" y="357190"/>
                </a:lnTo>
                <a:lnTo>
                  <a:pt x="0" y="357190"/>
                </a:lnTo>
                <a:lnTo>
                  <a:pt x="282523" y="165402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b="1" dirty="0" smtClean="0">
                <a:solidFill>
                  <a:schemeClr val="tx2"/>
                </a:solidFill>
              </a:rPr>
              <a:t>     </a:t>
            </a:r>
            <a:r>
              <a:rPr lang="pl-PL" sz="1600" b="1" dirty="0" smtClean="0">
                <a:solidFill>
                  <a:schemeClr val="tx2"/>
                </a:solidFill>
              </a:rPr>
              <a:t>Odwołanie do rozporządzenia:</a:t>
            </a:r>
            <a:endParaRPr lang="pl-PL" sz="1600" b="1" dirty="0">
              <a:solidFill>
                <a:schemeClr val="tx2"/>
              </a:solidFill>
            </a:endParaRPr>
          </a:p>
        </p:txBody>
      </p:sp>
      <p:sp>
        <p:nvSpPr>
          <p:cNvPr id="41" name="Prostokąt 40"/>
          <p:cNvSpPr/>
          <p:nvPr/>
        </p:nvSpPr>
        <p:spPr>
          <a:xfrm>
            <a:off x="357158" y="1626198"/>
            <a:ext cx="77153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 smtClean="0"/>
              <a:t>§ 23 ust. 3, § 39 ust. 3, § 42 ust. 5, § 78 ust. 3, § 96 ust. 3 i § 99 ust. 5</a:t>
            </a:r>
          </a:p>
        </p:txBody>
      </p:sp>
      <p:sp>
        <p:nvSpPr>
          <p:cNvPr id="22" name="Prostokąt 21"/>
          <p:cNvSpPr/>
          <p:nvPr/>
        </p:nvSpPr>
        <p:spPr>
          <a:xfrm>
            <a:off x="571472" y="2175499"/>
            <a:ext cx="7286676" cy="89631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Prostokąt 24"/>
          <p:cNvSpPr/>
          <p:nvPr/>
        </p:nvSpPr>
        <p:spPr>
          <a:xfrm>
            <a:off x="642910" y="2147826"/>
            <a:ext cx="71438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l-PL" sz="1400" b="1" dirty="0" smtClean="0">
                <a:solidFill>
                  <a:schemeClr val="tx2"/>
                </a:solidFill>
              </a:rPr>
              <a:t>Określono szczegółowe zasady przeprowadzania części praktycznej egzaminu zawodowego w przypadku kwalifikacji, w których zadania są jawne, w tym terminy wskazania zadań egzaminacyjnych z bazy zadań, które będą wykorzystywane w danym egzaminie – </a:t>
            </a:r>
            <a:r>
              <a:rPr lang="pl-PL" sz="1400" b="1" dirty="0" smtClean="0">
                <a:solidFill>
                  <a:schemeClr val="accent2">
                    <a:lumMod val="75000"/>
                  </a:schemeClr>
                </a:solidFill>
              </a:rPr>
              <a:t>nie później niż 3 miesiące przed terminem w komunikacie</a:t>
            </a:r>
            <a:endParaRPr lang="pl-PL" sz="1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endParaRPr lang="pl-PL" sz="1400" b="1" dirty="0">
              <a:solidFill>
                <a:schemeClr val="tx2"/>
              </a:solidFill>
            </a:endParaRPr>
          </a:p>
        </p:txBody>
      </p:sp>
      <p:sp>
        <p:nvSpPr>
          <p:cNvPr id="26" name="Elipsa 25"/>
          <p:cNvSpPr/>
          <p:nvPr/>
        </p:nvSpPr>
        <p:spPr>
          <a:xfrm>
            <a:off x="432036" y="2079828"/>
            <a:ext cx="210874" cy="210874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27" name="Picture 3" descr="C:\Users\Graficzny\Desktop\FRSE\prezentacja MEN\pliki-2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44" y="3126396"/>
            <a:ext cx="285166" cy="310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Dowolny kształt 27"/>
          <p:cNvSpPr/>
          <p:nvPr/>
        </p:nvSpPr>
        <p:spPr>
          <a:xfrm>
            <a:off x="571472" y="3151334"/>
            <a:ext cx="7286676" cy="285752"/>
          </a:xfrm>
          <a:custGeom>
            <a:avLst/>
            <a:gdLst>
              <a:gd name="connsiteX0" fmla="*/ 0 w 7143800"/>
              <a:gd name="connsiteY0" fmla="*/ 0 h 357190"/>
              <a:gd name="connsiteX1" fmla="*/ 7143800 w 7143800"/>
              <a:gd name="connsiteY1" fmla="*/ 0 h 357190"/>
              <a:gd name="connsiteX2" fmla="*/ 7143800 w 7143800"/>
              <a:gd name="connsiteY2" fmla="*/ 357190 h 357190"/>
              <a:gd name="connsiteX3" fmla="*/ 0 w 7143800"/>
              <a:gd name="connsiteY3" fmla="*/ 357190 h 357190"/>
              <a:gd name="connsiteX4" fmla="*/ 0 w 7143800"/>
              <a:gd name="connsiteY4" fmla="*/ 0 h 357190"/>
              <a:gd name="connsiteX0" fmla="*/ 6083 w 7149883"/>
              <a:gd name="connsiteY0" fmla="*/ 0 h 357190"/>
              <a:gd name="connsiteX1" fmla="*/ 7149883 w 7149883"/>
              <a:gd name="connsiteY1" fmla="*/ 0 h 357190"/>
              <a:gd name="connsiteX2" fmla="*/ 7149883 w 7149883"/>
              <a:gd name="connsiteY2" fmla="*/ 357190 h 357190"/>
              <a:gd name="connsiteX3" fmla="*/ 6083 w 7149883"/>
              <a:gd name="connsiteY3" fmla="*/ 357190 h 357190"/>
              <a:gd name="connsiteX4" fmla="*/ 0 w 7149883"/>
              <a:gd name="connsiteY4" fmla="*/ 165402 h 357190"/>
              <a:gd name="connsiteX5" fmla="*/ 6083 w 7149883"/>
              <a:gd name="connsiteY5" fmla="*/ 0 h 357190"/>
              <a:gd name="connsiteX0" fmla="*/ 0 w 7143800"/>
              <a:gd name="connsiteY0" fmla="*/ 0 h 357190"/>
              <a:gd name="connsiteX1" fmla="*/ 7143800 w 7143800"/>
              <a:gd name="connsiteY1" fmla="*/ 0 h 357190"/>
              <a:gd name="connsiteX2" fmla="*/ 7143800 w 7143800"/>
              <a:gd name="connsiteY2" fmla="*/ 357190 h 357190"/>
              <a:gd name="connsiteX3" fmla="*/ 0 w 7143800"/>
              <a:gd name="connsiteY3" fmla="*/ 357190 h 357190"/>
              <a:gd name="connsiteX4" fmla="*/ 282523 w 7143800"/>
              <a:gd name="connsiteY4" fmla="*/ 165402 h 357190"/>
              <a:gd name="connsiteX5" fmla="*/ 0 w 7143800"/>
              <a:gd name="connsiteY5" fmla="*/ 0 h 35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43800" h="357190">
                <a:moveTo>
                  <a:pt x="0" y="0"/>
                </a:moveTo>
                <a:lnTo>
                  <a:pt x="7143800" y="0"/>
                </a:lnTo>
                <a:lnTo>
                  <a:pt x="7143800" y="357190"/>
                </a:lnTo>
                <a:lnTo>
                  <a:pt x="0" y="357190"/>
                </a:lnTo>
                <a:lnTo>
                  <a:pt x="282523" y="165402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b="1" dirty="0" smtClean="0">
                <a:solidFill>
                  <a:schemeClr val="tx2"/>
                </a:solidFill>
              </a:rPr>
              <a:t>     </a:t>
            </a:r>
            <a:r>
              <a:rPr lang="pl-PL" sz="1600" b="1" dirty="0" smtClean="0">
                <a:solidFill>
                  <a:schemeClr val="tx2"/>
                </a:solidFill>
              </a:rPr>
              <a:t>Odwołanie do rozporządzenia:</a:t>
            </a:r>
            <a:endParaRPr lang="pl-PL" sz="1600" b="1" dirty="0">
              <a:solidFill>
                <a:schemeClr val="tx2"/>
              </a:solidFill>
            </a:endParaRPr>
          </a:p>
        </p:txBody>
      </p:sp>
      <p:sp>
        <p:nvSpPr>
          <p:cNvPr id="29" name="Prostokąt 28"/>
          <p:cNvSpPr/>
          <p:nvPr/>
        </p:nvSpPr>
        <p:spPr>
          <a:xfrm>
            <a:off x="357158" y="3466734"/>
            <a:ext cx="77153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 smtClean="0"/>
              <a:t>§ 34 ust. 1</a:t>
            </a:r>
            <a:r>
              <a:rPr lang="pl-PL" b="1" dirty="0" smtClean="0">
                <a:sym typeface="Symbol"/>
              </a:rPr>
              <a:t>-</a:t>
            </a:r>
            <a:r>
              <a:rPr lang="pl-PL" b="1" dirty="0" smtClean="0"/>
              <a:t>3</a:t>
            </a:r>
          </a:p>
        </p:txBody>
      </p:sp>
      <p:sp>
        <p:nvSpPr>
          <p:cNvPr id="19" name="Prostokąt 18"/>
          <p:cNvSpPr/>
          <p:nvPr/>
        </p:nvSpPr>
        <p:spPr>
          <a:xfrm>
            <a:off x="571472" y="3835425"/>
            <a:ext cx="7286676" cy="152711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Prostokąt 19"/>
          <p:cNvSpPr/>
          <p:nvPr/>
        </p:nvSpPr>
        <p:spPr>
          <a:xfrm>
            <a:off x="642910" y="3807752"/>
            <a:ext cx="71438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1400" b="1" dirty="0" smtClean="0">
                <a:solidFill>
                  <a:schemeClr val="tx2"/>
                </a:solidFill>
              </a:rPr>
              <a:t>Przewidziano możliwość wystąpienia przez podmioty przeprowadzające egzamin zawodowy do okręgowej komisji egzaminacyjnej z umotywowanym wnioskiem o zgodę na przeprowadzenie części praktycznej egzaminu zawodowego z wykorzystaniem wyposażenia stanowiska egzaminacyjnego posiadanego przez szkołę, placówkę, centrum, pracodawcę lub podmiot prowadzący kwalifikacyjny kurs zawodowy innego, niż określone do wykonania danego zadania egzaminacyjnego spośród zadań jawnych, o których mowa w art. 9a ust. 2 </a:t>
            </a:r>
            <a:r>
              <a:rPr lang="pl-PL" sz="1400" b="1" dirty="0" err="1" smtClean="0">
                <a:solidFill>
                  <a:schemeClr val="tx2"/>
                </a:solidFill>
              </a:rPr>
              <a:t>pkt</a:t>
            </a:r>
            <a:r>
              <a:rPr lang="pl-PL" sz="1400" b="1" dirty="0" smtClean="0">
                <a:solidFill>
                  <a:schemeClr val="tx2"/>
                </a:solidFill>
              </a:rPr>
              <a:t> 10 lit. a tiret czwarte ustawy o systemie oświaty</a:t>
            </a:r>
            <a:endParaRPr lang="pl-PL" sz="1400" b="1" dirty="0">
              <a:solidFill>
                <a:schemeClr val="tx2"/>
              </a:solidFill>
            </a:endParaRPr>
          </a:p>
        </p:txBody>
      </p:sp>
      <p:sp>
        <p:nvSpPr>
          <p:cNvPr id="30" name="Elipsa 29"/>
          <p:cNvSpPr/>
          <p:nvPr/>
        </p:nvSpPr>
        <p:spPr>
          <a:xfrm>
            <a:off x="432036" y="3861068"/>
            <a:ext cx="210874" cy="210874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31" name="Picture 3" descr="C:\Users\Graficzny\Desktop\FRSE\prezentacja MEN\pliki-2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44" y="5505412"/>
            <a:ext cx="285166" cy="310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Dowolny kształt 31"/>
          <p:cNvSpPr/>
          <p:nvPr/>
        </p:nvSpPr>
        <p:spPr>
          <a:xfrm>
            <a:off x="571472" y="5530350"/>
            <a:ext cx="7286676" cy="285752"/>
          </a:xfrm>
          <a:custGeom>
            <a:avLst/>
            <a:gdLst>
              <a:gd name="connsiteX0" fmla="*/ 0 w 7143800"/>
              <a:gd name="connsiteY0" fmla="*/ 0 h 357190"/>
              <a:gd name="connsiteX1" fmla="*/ 7143800 w 7143800"/>
              <a:gd name="connsiteY1" fmla="*/ 0 h 357190"/>
              <a:gd name="connsiteX2" fmla="*/ 7143800 w 7143800"/>
              <a:gd name="connsiteY2" fmla="*/ 357190 h 357190"/>
              <a:gd name="connsiteX3" fmla="*/ 0 w 7143800"/>
              <a:gd name="connsiteY3" fmla="*/ 357190 h 357190"/>
              <a:gd name="connsiteX4" fmla="*/ 0 w 7143800"/>
              <a:gd name="connsiteY4" fmla="*/ 0 h 357190"/>
              <a:gd name="connsiteX0" fmla="*/ 6083 w 7149883"/>
              <a:gd name="connsiteY0" fmla="*/ 0 h 357190"/>
              <a:gd name="connsiteX1" fmla="*/ 7149883 w 7149883"/>
              <a:gd name="connsiteY1" fmla="*/ 0 h 357190"/>
              <a:gd name="connsiteX2" fmla="*/ 7149883 w 7149883"/>
              <a:gd name="connsiteY2" fmla="*/ 357190 h 357190"/>
              <a:gd name="connsiteX3" fmla="*/ 6083 w 7149883"/>
              <a:gd name="connsiteY3" fmla="*/ 357190 h 357190"/>
              <a:gd name="connsiteX4" fmla="*/ 0 w 7149883"/>
              <a:gd name="connsiteY4" fmla="*/ 165402 h 357190"/>
              <a:gd name="connsiteX5" fmla="*/ 6083 w 7149883"/>
              <a:gd name="connsiteY5" fmla="*/ 0 h 357190"/>
              <a:gd name="connsiteX0" fmla="*/ 0 w 7143800"/>
              <a:gd name="connsiteY0" fmla="*/ 0 h 357190"/>
              <a:gd name="connsiteX1" fmla="*/ 7143800 w 7143800"/>
              <a:gd name="connsiteY1" fmla="*/ 0 h 357190"/>
              <a:gd name="connsiteX2" fmla="*/ 7143800 w 7143800"/>
              <a:gd name="connsiteY2" fmla="*/ 357190 h 357190"/>
              <a:gd name="connsiteX3" fmla="*/ 0 w 7143800"/>
              <a:gd name="connsiteY3" fmla="*/ 357190 h 357190"/>
              <a:gd name="connsiteX4" fmla="*/ 282523 w 7143800"/>
              <a:gd name="connsiteY4" fmla="*/ 165402 h 357190"/>
              <a:gd name="connsiteX5" fmla="*/ 0 w 7143800"/>
              <a:gd name="connsiteY5" fmla="*/ 0 h 35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43800" h="357190">
                <a:moveTo>
                  <a:pt x="0" y="0"/>
                </a:moveTo>
                <a:lnTo>
                  <a:pt x="7143800" y="0"/>
                </a:lnTo>
                <a:lnTo>
                  <a:pt x="7143800" y="357190"/>
                </a:lnTo>
                <a:lnTo>
                  <a:pt x="0" y="357190"/>
                </a:lnTo>
                <a:lnTo>
                  <a:pt x="282523" y="165402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b="1" dirty="0" smtClean="0">
                <a:solidFill>
                  <a:schemeClr val="tx2"/>
                </a:solidFill>
              </a:rPr>
              <a:t>     </a:t>
            </a:r>
            <a:r>
              <a:rPr lang="pl-PL" sz="1600" b="1" dirty="0" smtClean="0">
                <a:solidFill>
                  <a:schemeClr val="tx2"/>
                </a:solidFill>
              </a:rPr>
              <a:t>Odwołanie do rozporządzenia:</a:t>
            </a:r>
            <a:endParaRPr lang="pl-PL" sz="1600" b="1" dirty="0">
              <a:solidFill>
                <a:schemeClr val="tx2"/>
              </a:solidFill>
            </a:endParaRPr>
          </a:p>
        </p:txBody>
      </p:sp>
      <p:sp>
        <p:nvSpPr>
          <p:cNvPr id="33" name="Prostokąt 32"/>
          <p:cNvSpPr/>
          <p:nvPr/>
        </p:nvSpPr>
        <p:spPr>
          <a:xfrm>
            <a:off x="357158" y="5845750"/>
            <a:ext cx="77153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 smtClean="0"/>
              <a:t>§ 34 ust.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-3000428" y="6215106"/>
            <a:ext cx="3643338" cy="221455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 flipH="1" flipV="1">
            <a:off x="-1000164" y="6493865"/>
            <a:ext cx="1374844" cy="1149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8286808" y="0"/>
            <a:ext cx="2857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8572528" y="-7048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8001024" y="-5524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Prostokąt 23"/>
          <p:cNvSpPr/>
          <p:nvPr/>
        </p:nvSpPr>
        <p:spPr>
          <a:xfrm>
            <a:off x="571472" y="285728"/>
            <a:ext cx="7286676" cy="15001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Prostokąt 20"/>
          <p:cNvSpPr/>
          <p:nvPr/>
        </p:nvSpPr>
        <p:spPr>
          <a:xfrm>
            <a:off x="642910" y="258054"/>
            <a:ext cx="7143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l-PL" sz="1400" b="1" dirty="0" smtClean="0">
                <a:solidFill>
                  <a:schemeClr val="tx2"/>
                </a:solidFill>
              </a:rPr>
              <a:t>Określono inne niż w przypadku egzaminu potwierdzającego kwalifikacje w zawodzie zasady wskazywania egzaminatora, który ocenia pracę zdających w części praktycznej egzaminu zawodowego. W egzaminie zawodowym dyrektor okręgowej komisji egzaminacyjnej wyznacza egzaminatorów i informuje o tym dyrektorów szkół, a w egzaminie potwierdzającym kwalifikacje w zawodzie przewodniczący zespołu egzaminacyjnego wybiera egzaminatora z wykazu egzaminatorów przekazanym przez dyrektora okręgowej komisji egzaminacyjnej</a:t>
            </a:r>
            <a:endParaRPr lang="pl-PL" sz="1400" b="1" dirty="0">
              <a:solidFill>
                <a:schemeClr val="tx2"/>
              </a:solidFill>
            </a:endParaRPr>
          </a:p>
        </p:txBody>
      </p:sp>
      <p:sp>
        <p:nvSpPr>
          <p:cNvPr id="23" name="Elipsa 22"/>
          <p:cNvSpPr/>
          <p:nvPr/>
        </p:nvSpPr>
        <p:spPr>
          <a:xfrm>
            <a:off x="432036" y="214290"/>
            <a:ext cx="210874" cy="210874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39" name="Picture 3" descr="C:\Users\Graficzny\Desktop\FRSE\prezentacja MEN\pliki-2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44" y="1928802"/>
            <a:ext cx="285166" cy="310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Dowolny kształt 39"/>
          <p:cNvSpPr/>
          <p:nvPr/>
        </p:nvSpPr>
        <p:spPr>
          <a:xfrm>
            <a:off x="571472" y="1953740"/>
            <a:ext cx="7286676" cy="285752"/>
          </a:xfrm>
          <a:custGeom>
            <a:avLst/>
            <a:gdLst>
              <a:gd name="connsiteX0" fmla="*/ 0 w 7143800"/>
              <a:gd name="connsiteY0" fmla="*/ 0 h 357190"/>
              <a:gd name="connsiteX1" fmla="*/ 7143800 w 7143800"/>
              <a:gd name="connsiteY1" fmla="*/ 0 h 357190"/>
              <a:gd name="connsiteX2" fmla="*/ 7143800 w 7143800"/>
              <a:gd name="connsiteY2" fmla="*/ 357190 h 357190"/>
              <a:gd name="connsiteX3" fmla="*/ 0 w 7143800"/>
              <a:gd name="connsiteY3" fmla="*/ 357190 h 357190"/>
              <a:gd name="connsiteX4" fmla="*/ 0 w 7143800"/>
              <a:gd name="connsiteY4" fmla="*/ 0 h 357190"/>
              <a:gd name="connsiteX0" fmla="*/ 6083 w 7149883"/>
              <a:gd name="connsiteY0" fmla="*/ 0 h 357190"/>
              <a:gd name="connsiteX1" fmla="*/ 7149883 w 7149883"/>
              <a:gd name="connsiteY1" fmla="*/ 0 h 357190"/>
              <a:gd name="connsiteX2" fmla="*/ 7149883 w 7149883"/>
              <a:gd name="connsiteY2" fmla="*/ 357190 h 357190"/>
              <a:gd name="connsiteX3" fmla="*/ 6083 w 7149883"/>
              <a:gd name="connsiteY3" fmla="*/ 357190 h 357190"/>
              <a:gd name="connsiteX4" fmla="*/ 0 w 7149883"/>
              <a:gd name="connsiteY4" fmla="*/ 165402 h 357190"/>
              <a:gd name="connsiteX5" fmla="*/ 6083 w 7149883"/>
              <a:gd name="connsiteY5" fmla="*/ 0 h 357190"/>
              <a:gd name="connsiteX0" fmla="*/ 0 w 7143800"/>
              <a:gd name="connsiteY0" fmla="*/ 0 h 357190"/>
              <a:gd name="connsiteX1" fmla="*/ 7143800 w 7143800"/>
              <a:gd name="connsiteY1" fmla="*/ 0 h 357190"/>
              <a:gd name="connsiteX2" fmla="*/ 7143800 w 7143800"/>
              <a:gd name="connsiteY2" fmla="*/ 357190 h 357190"/>
              <a:gd name="connsiteX3" fmla="*/ 0 w 7143800"/>
              <a:gd name="connsiteY3" fmla="*/ 357190 h 357190"/>
              <a:gd name="connsiteX4" fmla="*/ 282523 w 7143800"/>
              <a:gd name="connsiteY4" fmla="*/ 165402 h 357190"/>
              <a:gd name="connsiteX5" fmla="*/ 0 w 7143800"/>
              <a:gd name="connsiteY5" fmla="*/ 0 h 35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43800" h="357190">
                <a:moveTo>
                  <a:pt x="0" y="0"/>
                </a:moveTo>
                <a:lnTo>
                  <a:pt x="7143800" y="0"/>
                </a:lnTo>
                <a:lnTo>
                  <a:pt x="7143800" y="357190"/>
                </a:lnTo>
                <a:lnTo>
                  <a:pt x="0" y="357190"/>
                </a:lnTo>
                <a:lnTo>
                  <a:pt x="282523" y="165402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b="1" dirty="0" smtClean="0">
                <a:solidFill>
                  <a:schemeClr val="tx2"/>
                </a:solidFill>
              </a:rPr>
              <a:t>     </a:t>
            </a:r>
            <a:r>
              <a:rPr lang="pl-PL" sz="1600" b="1" dirty="0" smtClean="0">
                <a:solidFill>
                  <a:schemeClr val="tx2"/>
                </a:solidFill>
              </a:rPr>
              <a:t>Odwołanie do rozporządzenia:</a:t>
            </a:r>
            <a:endParaRPr lang="pl-PL" sz="1600" b="1" dirty="0">
              <a:solidFill>
                <a:schemeClr val="tx2"/>
              </a:solidFill>
            </a:endParaRPr>
          </a:p>
        </p:txBody>
      </p:sp>
      <p:sp>
        <p:nvSpPr>
          <p:cNvPr id="41" name="Prostokąt 40"/>
          <p:cNvSpPr/>
          <p:nvPr/>
        </p:nvSpPr>
        <p:spPr>
          <a:xfrm>
            <a:off x="357158" y="2269140"/>
            <a:ext cx="77153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 smtClean="0"/>
              <a:t>§ 40 ust. 2, § 97 ust. 2 </a:t>
            </a:r>
          </a:p>
        </p:txBody>
      </p:sp>
      <p:sp>
        <p:nvSpPr>
          <p:cNvPr id="22" name="Prostokąt 21"/>
          <p:cNvSpPr/>
          <p:nvPr/>
        </p:nvSpPr>
        <p:spPr>
          <a:xfrm>
            <a:off x="571472" y="2818441"/>
            <a:ext cx="7286676" cy="6867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Prostokąt 24"/>
          <p:cNvSpPr/>
          <p:nvPr/>
        </p:nvSpPr>
        <p:spPr>
          <a:xfrm>
            <a:off x="642910" y="2790768"/>
            <a:ext cx="71438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1400" b="1" dirty="0" smtClean="0">
                <a:solidFill>
                  <a:schemeClr val="tx2"/>
                </a:solidFill>
              </a:rPr>
              <a:t>Zmieniono regulacje dotyczące miejsca odbierania przez zdających certyfikatów kwalifikacji zawodowych oraz dyplomów zawodowych, przyjmując jedną zasadę, że miejscem odbioru dokumentów jest miejsce składania deklaracji, chyba że zdający zawnioskuje o zmianę</a:t>
            </a:r>
            <a:endParaRPr lang="pl-PL" sz="1400" b="1" dirty="0">
              <a:solidFill>
                <a:schemeClr val="tx2"/>
              </a:solidFill>
            </a:endParaRPr>
          </a:p>
        </p:txBody>
      </p:sp>
      <p:sp>
        <p:nvSpPr>
          <p:cNvPr id="26" name="Elipsa 25"/>
          <p:cNvSpPr/>
          <p:nvPr/>
        </p:nvSpPr>
        <p:spPr>
          <a:xfrm>
            <a:off x="432036" y="2722770"/>
            <a:ext cx="210874" cy="210874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27" name="Picture 3" descr="C:\Users\Graficzny\Desktop\FRSE\prezentacja MEN\pliki-2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44" y="3648024"/>
            <a:ext cx="285166" cy="310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Dowolny kształt 27"/>
          <p:cNvSpPr/>
          <p:nvPr/>
        </p:nvSpPr>
        <p:spPr>
          <a:xfrm>
            <a:off x="571472" y="3672962"/>
            <a:ext cx="7286676" cy="285752"/>
          </a:xfrm>
          <a:custGeom>
            <a:avLst/>
            <a:gdLst>
              <a:gd name="connsiteX0" fmla="*/ 0 w 7143800"/>
              <a:gd name="connsiteY0" fmla="*/ 0 h 357190"/>
              <a:gd name="connsiteX1" fmla="*/ 7143800 w 7143800"/>
              <a:gd name="connsiteY1" fmla="*/ 0 h 357190"/>
              <a:gd name="connsiteX2" fmla="*/ 7143800 w 7143800"/>
              <a:gd name="connsiteY2" fmla="*/ 357190 h 357190"/>
              <a:gd name="connsiteX3" fmla="*/ 0 w 7143800"/>
              <a:gd name="connsiteY3" fmla="*/ 357190 h 357190"/>
              <a:gd name="connsiteX4" fmla="*/ 0 w 7143800"/>
              <a:gd name="connsiteY4" fmla="*/ 0 h 357190"/>
              <a:gd name="connsiteX0" fmla="*/ 6083 w 7149883"/>
              <a:gd name="connsiteY0" fmla="*/ 0 h 357190"/>
              <a:gd name="connsiteX1" fmla="*/ 7149883 w 7149883"/>
              <a:gd name="connsiteY1" fmla="*/ 0 h 357190"/>
              <a:gd name="connsiteX2" fmla="*/ 7149883 w 7149883"/>
              <a:gd name="connsiteY2" fmla="*/ 357190 h 357190"/>
              <a:gd name="connsiteX3" fmla="*/ 6083 w 7149883"/>
              <a:gd name="connsiteY3" fmla="*/ 357190 h 357190"/>
              <a:gd name="connsiteX4" fmla="*/ 0 w 7149883"/>
              <a:gd name="connsiteY4" fmla="*/ 165402 h 357190"/>
              <a:gd name="connsiteX5" fmla="*/ 6083 w 7149883"/>
              <a:gd name="connsiteY5" fmla="*/ 0 h 357190"/>
              <a:gd name="connsiteX0" fmla="*/ 0 w 7143800"/>
              <a:gd name="connsiteY0" fmla="*/ 0 h 357190"/>
              <a:gd name="connsiteX1" fmla="*/ 7143800 w 7143800"/>
              <a:gd name="connsiteY1" fmla="*/ 0 h 357190"/>
              <a:gd name="connsiteX2" fmla="*/ 7143800 w 7143800"/>
              <a:gd name="connsiteY2" fmla="*/ 357190 h 357190"/>
              <a:gd name="connsiteX3" fmla="*/ 0 w 7143800"/>
              <a:gd name="connsiteY3" fmla="*/ 357190 h 357190"/>
              <a:gd name="connsiteX4" fmla="*/ 282523 w 7143800"/>
              <a:gd name="connsiteY4" fmla="*/ 165402 h 357190"/>
              <a:gd name="connsiteX5" fmla="*/ 0 w 7143800"/>
              <a:gd name="connsiteY5" fmla="*/ 0 h 35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43800" h="357190">
                <a:moveTo>
                  <a:pt x="0" y="0"/>
                </a:moveTo>
                <a:lnTo>
                  <a:pt x="7143800" y="0"/>
                </a:lnTo>
                <a:lnTo>
                  <a:pt x="7143800" y="357190"/>
                </a:lnTo>
                <a:lnTo>
                  <a:pt x="0" y="357190"/>
                </a:lnTo>
                <a:lnTo>
                  <a:pt x="282523" y="165402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b="1" dirty="0" smtClean="0">
                <a:solidFill>
                  <a:schemeClr val="tx2"/>
                </a:solidFill>
              </a:rPr>
              <a:t>     </a:t>
            </a:r>
            <a:r>
              <a:rPr lang="pl-PL" sz="1600" b="1" dirty="0" smtClean="0">
                <a:solidFill>
                  <a:schemeClr val="tx2"/>
                </a:solidFill>
              </a:rPr>
              <a:t>Odwołanie do rozporządzenia:</a:t>
            </a:r>
            <a:endParaRPr lang="pl-PL" sz="1600" b="1" dirty="0">
              <a:solidFill>
                <a:schemeClr val="tx2"/>
              </a:solidFill>
            </a:endParaRPr>
          </a:p>
        </p:txBody>
      </p:sp>
      <p:sp>
        <p:nvSpPr>
          <p:cNvPr id="29" name="Prostokąt 28"/>
          <p:cNvSpPr/>
          <p:nvPr/>
        </p:nvSpPr>
        <p:spPr>
          <a:xfrm>
            <a:off x="357158" y="3988362"/>
            <a:ext cx="77153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 smtClean="0"/>
              <a:t>§ 55 ust.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owolny kształt 27"/>
          <p:cNvSpPr/>
          <p:nvPr/>
        </p:nvSpPr>
        <p:spPr>
          <a:xfrm>
            <a:off x="2062220" y="714356"/>
            <a:ext cx="4652920" cy="928694"/>
          </a:xfrm>
          <a:custGeom>
            <a:avLst/>
            <a:gdLst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0 w 4929222"/>
              <a:gd name="connsiteY4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9507 w 4938729"/>
              <a:gd name="connsiteY5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352412 w 4938729"/>
              <a:gd name="connsiteY5" fmla="*/ 428644 h 928694"/>
              <a:gd name="connsiteX6" fmla="*/ 9507 w 4938729"/>
              <a:gd name="connsiteY6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465029 w 4938729"/>
              <a:gd name="connsiteY5" fmla="*/ 520084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1046244 w 4929222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518310 w 4929222"/>
              <a:gd name="connsiteY4" fmla="*/ 438169 h 928694"/>
              <a:gd name="connsiteX0" fmla="*/ 0 w 4938737"/>
              <a:gd name="connsiteY0" fmla="*/ 0 h 928694"/>
              <a:gd name="connsiteX1" fmla="*/ 4929222 w 4938737"/>
              <a:gd name="connsiteY1" fmla="*/ 0 h 928694"/>
              <a:gd name="connsiteX2" fmla="*/ 4938737 w 4938737"/>
              <a:gd name="connsiteY2" fmla="*/ 457219 h 928694"/>
              <a:gd name="connsiteX3" fmla="*/ 4929222 w 4938737"/>
              <a:gd name="connsiteY3" fmla="*/ 928694 h 928694"/>
              <a:gd name="connsiteX4" fmla="*/ 0 w 4938737"/>
              <a:gd name="connsiteY4" fmla="*/ 928694 h 928694"/>
              <a:gd name="connsiteX5" fmla="*/ 518310 w 4938737"/>
              <a:gd name="connsiteY5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498785 w 4929222"/>
              <a:gd name="connsiteY2" fmla="*/ 457219 h 928694"/>
              <a:gd name="connsiteX3" fmla="*/ 4929222 w 4929222"/>
              <a:gd name="connsiteY3" fmla="*/ 928694 h 928694"/>
              <a:gd name="connsiteX4" fmla="*/ 0 w 4929222"/>
              <a:gd name="connsiteY4" fmla="*/ 928694 h 928694"/>
              <a:gd name="connsiteX5" fmla="*/ 518310 w 4929222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518310 w 5730501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342306 w 5730501"/>
              <a:gd name="connsiteY5" fmla="*/ 438169 h 92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30501" h="928694">
                <a:moveTo>
                  <a:pt x="0" y="0"/>
                </a:moveTo>
                <a:lnTo>
                  <a:pt x="4929222" y="0"/>
                </a:lnTo>
                <a:lnTo>
                  <a:pt x="5730501" y="457219"/>
                </a:lnTo>
                <a:lnTo>
                  <a:pt x="4929222" y="928694"/>
                </a:lnTo>
                <a:lnTo>
                  <a:pt x="0" y="928694"/>
                </a:lnTo>
                <a:lnTo>
                  <a:pt x="342306" y="438169"/>
                </a:ln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/>
              <a:t>Egzamin potwierdzający kwalifikacje </a:t>
            </a:r>
          </a:p>
          <a:p>
            <a:pPr algn="ctr"/>
            <a:r>
              <a:rPr lang="pl-PL" b="1" dirty="0" smtClean="0"/>
              <a:t>w zawodzie</a:t>
            </a:r>
            <a:endParaRPr lang="pl-PL" b="1" dirty="0"/>
          </a:p>
        </p:txBody>
      </p:sp>
      <p:sp>
        <p:nvSpPr>
          <p:cNvPr id="5" name="Prostokąt 4"/>
          <p:cNvSpPr/>
          <p:nvPr/>
        </p:nvSpPr>
        <p:spPr>
          <a:xfrm>
            <a:off x="-3000428" y="6215106"/>
            <a:ext cx="3643338" cy="221455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 flipH="1" flipV="1">
            <a:off x="-1000164" y="6493865"/>
            <a:ext cx="1374844" cy="1149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290" name="AutoShape 2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2292" name="AutoShape 4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8286808" y="0"/>
            <a:ext cx="2857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8572528" y="-7048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8001024" y="-5524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6" name="Elipsa 25"/>
          <p:cNvSpPr/>
          <p:nvPr/>
        </p:nvSpPr>
        <p:spPr>
          <a:xfrm>
            <a:off x="857224" y="542430"/>
            <a:ext cx="1285884" cy="1285884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27" name="Obraz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24" y="642918"/>
            <a:ext cx="1187404" cy="1185396"/>
          </a:xfrm>
          <a:prstGeom prst="rect">
            <a:avLst/>
          </a:prstGeom>
        </p:spPr>
      </p:pic>
      <p:sp>
        <p:nvSpPr>
          <p:cNvPr id="36" name="pole tekstowe 35"/>
          <p:cNvSpPr txBox="1"/>
          <p:nvPr/>
        </p:nvSpPr>
        <p:spPr>
          <a:xfrm>
            <a:off x="1214414" y="2071678"/>
            <a:ext cx="5572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>
                <a:solidFill>
                  <a:schemeClr val="tx2"/>
                </a:solidFill>
              </a:rPr>
              <a:t>Nadal składa się z dwóch części</a:t>
            </a:r>
            <a:endParaRPr lang="pl-PL" sz="2000" b="1" dirty="0">
              <a:solidFill>
                <a:schemeClr val="tx2"/>
              </a:solidFill>
            </a:endParaRPr>
          </a:p>
        </p:txBody>
      </p:sp>
      <p:sp>
        <p:nvSpPr>
          <p:cNvPr id="37" name="Prostokąt 36"/>
          <p:cNvSpPr/>
          <p:nvPr/>
        </p:nvSpPr>
        <p:spPr>
          <a:xfrm>
            <a:off x="5500694" y="3202544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smtClean="0">
                <a:latin typeface="Tiems"/>
                <a:ea typeface="Times New Roman" pitchFamily="18" charset="0"/>
                <a:cs typeface="Times New Roman" pitchFamily="18" charset="0"/>
                <a:sym typeface="Symbol" pitchFamily="18" charset="2"/>
              </a:rPr>
              <a:t>praktycznej</a:t>
            </a:r>
            <a:endParaRPr lang="pl-PL" b="1" dirty="0">
              <a:latin typeface="Tiems"/>
            </a:endParaRPr>
          </a:p>
        </p:txBody>
      </p:sp>
      <p:sp>
        <p:nvSpPr>
          <p:cNvPr id="38" name="Prostokąt 37"/>
          <p:cNvSpPr/>
          <p:nvPr/>
        </p:nvSpPr>
        <p:spPr>
          <a:xfrm>
            <a:off x="142844" y="3143248"/>
            <a:ext cx="4572000" cy="907941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algn="ctr" fontAlgn="base">
              <a:spcBef>
                <a:spcPct val="0"/>
              </a:spcBef>
              <a:spcAft>
                <a:spcPct val="0"/>
              </a:spcAft>
            </a:pPr>
            <a:r>
              <a:rPr lang="pl-PL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pisemnej</a:t>
            </a:r>
            <a:r>
              <a:rPr lang="pl-PL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lvl="1" algn="ctr" fontAlgn="base">
              <a:spcBef>
                <a:spcPct val="0"/>
              </a:spcBef>
              <a:spcAft>
                <a:spcPct val="0"/>
              </a:spcAft>
            </a:pPr>
            <a:r>
              <a:rPr lang="pl-PL" sz="1050" dirty="0" smtClean="0">
                <a:latin typeface="Calibri" pitchFamily="34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pl-PL" sz="11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 wykorzystaniem arkuszy egzaminacyjnych i kart odpowiedzi albo z wykorzystaniem </a:t>
            </a:r>
            <a:r>
              <a:rPr lang="pl-PL" sz="1100" dirty="0" smtClean="0">
                <a:latin typeface="Calibri" pitchFamily="34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elektronicznego systemu przeprowadzania egzaminu </a:t>
            </a:r>
            <a:r>
              <a:rPr lang="pl-PL" sz="1050" dirty="0" smtClean="0">
                <a:latin typeface="Calibri" pitchFamily="34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pl-PL" sz="11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do wyboru przez podmiot przeprowadzający ten egzamin)</a:t>
            </a:r>
            <a:endParaRPr lang="pl-PL" sz="800" dirty="0" smtClean="0">
              <a:latin typeface="Arial" pitchFamily="34" charset="0"/>
              <a:sym typeface="Symbol" pitchFamily="18" charset="2"/>
            </a:endParaRPr>
          </a:p>
        </p:txBody>
      </p:sp>
      <p:cxnSp>
        <p:nvCxnSpPr>
          <p:cNvPr id="40" name="Łącznik prosty ze strzałką 39"/>
          <p:cNvCxnSpPr/>
          <p:nvPr/>
        </p:nvCxnSpPr>
        <p:spPr>
          <a:xfrm rot="5400000">
            <a:off x="2643174" y="2643182"/>
            <a:ext cx="642942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Łącznik prosty ze strzałką 40"/>
          <p:cNvCxnSpPr/>
          <p:nvPr/>
        </p:nvCxnSpPr>
        <p:spPr>
          <a:xfrm>
            <a:off x="4929190" y="2500306"/>
            <a:ext cx="857256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-3000428" y="6215106"/>
            <a:ext cx="3643338" cy="221455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 flipH="1" flipV="1">
            <a:off x="-1000164" y="6493865"/>
            <a:ext cx="1374844" cy="1149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290" name="AutoShape 2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2292" name="AutoShape 4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8286808" y="0"/>
            <a:ext cx="2857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8572528" y="-7048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8001024" y="-5524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Dowolny kształt 12"/>
          <p:cNvSpPr/>
          <p:nvPr/>
        </p:nvSpPr>
        <p:spPr>
          <a:xfrm>
            <a:off x="1562154" y="314778"/>
            <a:ext cx="4652920" cy="928694"/>
          </a:xfrm>
          <a:custGeom>
            <a:avLst/>
            <a:gdLst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0 w 4929222"/>
              <a:gd name="connsiteY4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9507 w 4938729"/>
              <a:gd name="connsiteY5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352412 w 4938729"/>
              <a:gd name="connsiteY5" fmla="*/ 428644 h 928694"/>
              <a:gd name="connsiteX6" fmla="*/ 9507 w 4938729"/>
              <a:gd name="connsiteY6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465029 w 4938729"/>
              <a:gd name="connsiteY5" fmla="*/ 520084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1046244 w 4929222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518310 w 4929222"/>
              <a:gd name="connsiteY4" fmla="*/ 438169 h 928694"/>
              <a:gd name="connsiteX0" fmla="*/ 0 w 4938737"/>
              <a:gd name="connsiteY0" fmla="*/ 0 h 928694"/>
              <a:gd name="connsiteX1" fmla="*/ 4929222 w 4938737"/>
              <a:gd name="connsiteY1" fmla="*/ 0 h 928694"/>
              <a:gd name="connsiteX2" fmla="*/ 4938737 w 4938737"/>
              <a:gd name="connsiteY2" fmla="*/ 457219 h 928694"/>
              <a:gd name="connsiteX3" fmla="*/ 4929222 w 4938737"/>
              <a:gd name="connsiteY3" fmla="*/ 928694 h 928694"/>
              <a:gd name="connsiteX4" fmla="*/ 0 w 4938737"/>
              <a:gd name="connsiteY4" fmla="*/ 928694 h 928694"/>
              <a:gd name="connsiteX5" fmla="*/ 518310 w 4938737"/>
              <a:gd name="connsiteY5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498785 w 4929222"/>
              <a:gd name="connsiteY2" fmla="*/ 457219 h 928694"/>
              <a:gd name="connsiteX3" fmla="*/ 4929222 w 4929222"/>
              <a:gd name="connsiteY3" fmla="*/ 928694 h 928694"/>
              <a:gd name="connsiteX4" fmla="*/ 0 w 4929222"/>
              <a:gd name="connsiteY4" fmla="*/ 928694 h 928694"/>
              <a:gd name="connsiteX5" fmla="*/ 518310 w 4929222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518310 w 5730501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342306 w 5730501"/>
              <a:gd name="connsiteY5" fmla="*/ 438169 h 92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30501" h="928694">
                <a:moveTo>
                  <a:pt x="0" y="0"/>
                </a:moveTo>
                <a:lnTo>
                  <a:pt x="4929222" y="0"/>
                </a:lnTo>
                <a:lnTo>
                  <a:pt x="5730501" y="457219"/>
                </a:lnTo>
                <a:lnTo>
                  <a:pt x="4929222" y="928694"/>
                </a:lnTo>
                <a:lnTo>
                  <a:pt x="0" y="928694"/>
                </a:lnTo>
                <a:lnTo>
                  <a:pt x="342306" y="438169"/>
                </a:ln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23850" algn="ctr" fontAlgn="base">
              <a:spcBef>
                <a:spcPct val="0"/>
              </a:spcBef>
              <a:spcAft>
                <a:spcPct val="0"/>
              </a:spcAft>
            </a:pPr>
            <a:r>
              <a:rPr lang="pl-PL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Egzamin potwierdzający kwalifikacje  w zawodzie będzie przeprowadzany nadal dla:</a:t>
            </a:r>
            <a:endParaRPr lang="pl-PL" sz="1050" b="1" dirty="0" smtClean="0">
              <a:latin typeface="Arial" pitchFamily="34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357158" y="142852"/>
            <a:ext cx="1285884" cy="1285884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5" name="Obraz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58" y="243340"/>
            <a:ext cx="1187404" cy="1185396"/>
          </a:xfrm>
          <a:prstGeom prst="rect">
            <a:avLst/>
          </a:prstGeom>
        </p:spPr>
      </p:pic>
      <p:sp>
        <p:nvSpPr>
          <p:cNvPr id="16" name="Prostokąt 15"/>
          <p:cNvSpPr/>
          <p:nvPr/>
        </p:nvSpPr>
        <p:spPr>
          <a:xfrm>
            <a:off x="357158" y="1714488"/>
            <a:ext cx="75724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pl-PL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uczniów dotychczasowego </a:t>
            </a:r>
            <a:r>
              <a:rPr lang="pl-PL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czteroletniego technikum</a:t>
            </a:r>
            <a:r>
              <a:rPr lang="pl-PL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w tym uczniów, o których mowa w </a:t>
            </a:r>
            <a:r>
              <a:rPr lang="pl-PL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art. 302 ust. 1 i 3 </a:t>
            </a:r>
            <a:r>
              <a:rPr lang="pl-PL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ustawy z dnia 14 grudnia 2016 r. – Przepisy wprowadzające ustawę – Prawo oświatowe (Dz. U. z 2017 r. poz. 60, z </a:t>
            </a:r>
            <a:r>
              <a:rPr lang="pl-PL" b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późn</a:t>
            </a:r>
            <a:r>
              <a:rPr lang="pl-PL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zm.), </a:t>
            </a:r>
            <a:r>
              <a:rPr lang="pl-PL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branżowej szkoły I stopnia</a:t>
            </a:r>
            <a:r>
              <a:rPr lang="pl-PL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pl-PL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szkoły policealnej </a:t>
            </a:r>
            <a:r>
              <a:rPr lang="pl-PL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oraz </a:t>
            </a:r>
            <a:r>
              <a:rPr lang="pl-PL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słuchaczy szkoły policealnej</a:t>
            </a:r>
            <a:r>
              <a:rPr lang="pl-PL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pl-PL" b="1" dirty="0" smtClean="0"/>
              <a:t>programową kształcenia w zawodach określoną w przepisach wydanych na podstawie art. 47 ust. 1 </a:t>
            </a:r>
            <a:r>
              <a:rPr lang="pl-PL" b="1" dirty="0" err="1" smtClean="0"/>
              <a:t>pkt</a:t>
            </a:r>
            <a:r>
              <a:rPr lang="pl-PL" b="1" dirty="0" smtClean="0"/>
              <a:t> 2 ustawy o systemie oświaty, w brzmieniu obowiązującym przed dniem 1 września 2019 r.</a:t>
            </a:r>
            <a:endParaRPr lang="pl-PL" b="1" dirty="0"/>
          </a:p>
        </p:txBody>
      </p:sp>
      <p:cxnSp>
        <p:nvCxnSpPr>
          <p:cNvPr id="18" name="Łącznik prosty 17"/>
          <p:cNvCxnSpPr/>
          <p:nvPr/>
        </p:nvCxnSpPr>
        <p:spPr>
          <a:xfrm rot="10800000">
            <a:off x="285720" y="2285992"/>
            <a:ext cx="335758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prosty 18"/>
          <p:cNvCxnSpPr>
            <a:stCxn id="22" idx="1"/>
          </p:cNvCxnSpPr>
          <p:nvPr/>
        </p:nvCxnSpPr>
        <p:spPr>
          <a:xfrm rot="10800000" flipH="1">
            <a:off x="285720" y="2286786"/>
            <a:ext cx="794" cy="24779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trzałka w prawo 21"/>
          <p:cNvSpPr/>
          <p:nvPr/>
        </p:nvSpPr>
        <p:spPr>
          <a:xfrm>
            <a:off x="285720" y="4514687"/>
            <a:ext cx="1071570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" name="pole tekstowe 22"/>
          <p:cNvSpPr txBox="1"/>
          <p:nvPr/>
        </p:nvSpPr>
        <p:spPr>
          <a:xfrm>
            <a:off x="1643042" y="3943183"/>
            <a:ext cx="5786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b="1" dirty="0" smtClean="0"/>
              <a:t>Uczniowie, którzy w roku szkolnym 2017/18 i 2018/19 rozpoczęli naukę w dotychczasowym 4-letnim technikum</a:t>
            </a:r>
            <a:endParaRPr lang="pl-PL" b="1" dirty="0"/>
          </a:p>
        </p:txBody>
      </p:sp>
      <p:sp>
        <p:nvSpPr>
          <p:cNvPr id="24" name="pole tekstowe 23"/>
          <p:cNvSpPr txBox="1"/>
          <p:nvPr/>
        </p:nvSpPr>
        <p:spPr>
          <a:xfrm>
            <a:off x="1643042" y="4871877"/>
            <a:ext cx="57864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b="1" dirty="0" smtClean="0"/>
              <a:t>Uczniowie, którzy przed rokiem szkolnym 2017/18 rozpoczęli naukę w dotychczasowym 4-letnim technikum, którzy nie uzyskali promocji do klasy programowo wyższej i powtarzają naukę</a:t>
            </a:r>
            <a:endParaRPr lang="pl-PL" b="1" dirty="0"/>
          </a:p>
        </p:txBody>
      </p:sp>
      <p:sp>
        <p:nvSpPr>
          <p:cNvPr id="25" name="Elipsa 24"/>
          <p:cNvSpPr/>
          <p:nvPr/>
        </p:nvSpPr>
        <p:spPr>
          <a:xfrm>
            <a:off x="1428728" y="4157497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6" name="Elipsa 25"/>
          <p:cNvSpPr/>
          <p:nvPr/>
        </p:nvSpPr>
        <p:spPr>
          <a:xfrm>
            <a:off x="1428728" y="5086191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-3000428" y="6215106"/>
            <a:ext cx="3643338" cy="221455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 flipH="1" flipV="1">
            <a:off x="-1000164" y="6493865"/>
            <a:ext cx="1374844" cy="1149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290" name="AutoShape 2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2292" name="AutoShape 4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8286808" y="0"/>
            <a:ext cx="2857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8572528" y="-7048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8001024" y="-5524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85752" y="1500174"/>
            <a:ext cx="7572396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absolwentów dotychczasowego czteroletniego technikum</a:t>
            </a: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którzy realizowali podstawę programową kształcenia w zawodach określoną w przepisach wydanych na podstawie art. 47 ust. 1 </a:t>
            </a:r>
            <a:r>
              <a:rPr kumimoji="0" lang="pl-PL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pkt</a:t>
            </a: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2 ustawy o systemie oświaty, w brzmieniu obowiązującym przed dniem 1 września 2019 r. – </a:t>
            </a: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do zakończenia roku szkolnego 2026/2027</a:t>
            </a: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pl-PL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absolwentów branżowej szkoły I stopnia</a:t>
            </a: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którzy realizowali podstawę programową kształcenia w zawodach określoną w przepisach wydanych na podstawie art. 47 ust. 1 </a:t>
            </a:r>
            <a:r>
              <a:rPr kumimoji="0" lang="pl-PL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pkt</a:t>
            </a: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2 ustawy o systemie oświaty, w brzmieniu obowiązującym przed dniem 1 września 2019 r. – </a:t>
            </a: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do zakończenia roku szkolnego 2025/2026</a:t>
            </a: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pl-PL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absolwentów szkoły policealnej</a:t>
            </a: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którzy realizowali podstawę programową kształcenia w zawodach określoną w przepisach wydanych na podstawie art. 47 ust. 1 </a:t>
            </a:r>
            <a:r>
              <a:rPr kumimoji="0" lang="pl-PL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pkt</a:t>
            </a: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2 ustawy o systemie oświaty, w brzmieniu obowiązującym przed dniem 1 września 2019 r. – do zakończenia roku szkolnego 2025/2026;</a:t>
            </a:r>
            <a:endParaRPr kumimoji="0" lang="pl-PL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pl-PL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Dowolny kształt 12"/>
          <p:cNvSpPr/>
          <p:nvPr/>
        </p:nvSpPr>
        <p:spPr>
          <a:xfrm>
            <a:off x="1562154" y="314778"/>
            <a:ext cx="4652920" cy="928694"/>
          </a:xfrm>
          <a:custGeom>
            <a:avLst/>
            <a:gdLst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0 w 4929222"/>
              <a:gd name="connsiteY4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9507 w 4938729"/>
              <a:gd name="connsiteY5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352412 w 4938729"/>
              <a:gd name="connsiteY5" fmla="*/ 428644 h 928694"/>
              <a:gd name="connsiteX6" fmla="*/ 9507 w 4938729"/>
              <a:gd name="connsiteY6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465029 w 4938729"/>
              <a:gd name="connsiteY5" fmla="*/ 520084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1046244 w 4929222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518310 w 4929222"/>
              <a:gd name="connsiteY4" fmla="*/ 438169 h 928694"/>
              <a:gd name="connsiteX0" fmla="*/ 0 w 4938737"/>
              <a:gd name="connsiteY0" fmla="*/ 0 h 928694"/>
              <a:gd name="connsiteX1" fmla="*/ 4929222 w 4938737"/>
              <a:gd name="connsiteY1" fmla="*/ 0 h 928694"/>
              <a:gd name="connsiteX2" fmla="*/ 4938737 w 4938737"/>
              <a:gd name="connsiteY2" fmla="*/ 457219 h 928694"/>
              <a:gd name="connsiteX3" fmla="*/ 4929222 w 4938737"/>
              <a:gd name="connsiteY3" fmla="*/ 928694 h 928694"/>
              <a:gd name="connsiteX4" fmla="*/ 0 w 4938737"/>
              <a:gd name="connsiteY4" fmla="*/ 928694 h 928694"/>
              <a:gd name="connsiteX5" fmla="*/ 518310 w 4938737"/>
              <a:gd name="connsiteY5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498785 w 4929222"/>
              <a:gd name="connsiteY2" fmla="*/ 457219 h 928694"/>
              <a:gd name="connsiteX3" fmla="*/ 4929222 w 4929222"/>
              <a:gd name="connsiteY3" fmla="*/ 928694 h 928694"/>
              <a:gd name="connsiteX4" fmla="*/ 0 w 4929222"/>
              <a:gd name="connsiteY4" fmla="*/ 928694 h 928694"/>
              <a:gd name="connsiteX5" fmla="*/ 518310 w 4929222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518310 w 5730501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342306 w 5730501"/>
              <a:gd name="connsiteY5" fmla="*/ 438169 h 92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30501" h="928694">
                <a:moveTo>
                  <a:pt x="0" y="0"/>
                </a:moveTo>
                <a:lnTo>
                  <a:pt x="4929222" y="0"/>
                </a:lnTo>
                <a:lnTo>
                  <a:pt x="5730501" y="457219"/>
                </a:lnTo>
                <a:lnTo>
                  <a:pt x="4929222" y="928694"/>
                </a:lnTo>
                <a:lnTo>
                  <a:pt x="0" y="928694"/>
                </a:lnTo>
                <a:lnTo>
                  <a:pt x="342306" y="438169"/>
                </a:ln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23850" algn="ctr" fontAlgn="base">
              <a:spcBef>
                <a:spcPct val="0"/>
              </a:spcBef>
              <a:spcAft>
                <a:spcPct val="0"/>
              </a:spcAft>
            </a:pPr>
            <a:r>
              <a:rPr lang="pl-PL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Egzamin potwierdzający kwalifikacje  w zawodzie będzie przeprowadzany nadal dla:</a:t>
            </a:r>
            <a:endParaRPr lang="pl-PL" sz="1050" b="1" dirty="0" smtClean="0">
              <a:latin typeface="Arial" pitchFamily="34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357158" y="142852"/>
            <a:ext cx="1285884" cy="1285884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5" name="Obraz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58" y="243340"/>
            <a:ext cx="1187404" cy="11853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-3000428" y="6215106"/>
            <a:ext cx="3643338" cy="221455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 flipH="1" flipV="1">
            <a:off x="-1000164" y="6493865"/>
            <a:ext cx="1374844" cy="1149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290" name="AutoShape 2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2292" name="AutoShape 4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8286808" y="0"/>
            <a:ext cx="2857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8572528" y="-7048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8001024" y="-5524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85752" y="1500174"/>
            <a:ext cx="7572396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pl-PL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osób, które ukończyły </a:t>
            </a:r>
            <a:r>
              <a:rPr lang="pl-PL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kwalifikacyjny kurs zawodowy </a:t>
            </a:r>
            <a:r>
              <a:rPr lang="pl-PL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prowadzony w oparciu o </a:t>
            </a:r>
            <a:r>
              <a:rPr lang="pl-PL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podstawę programową kształcenia w zawodach określoną</a:t>
            </a:r>
            <a:r>
              <a:rPr lang="pl-PL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w przepisach wydanych na podstawie art. 47 ust. 1 </a:t>
            </a:r>
            <a:r>
              <a:rPr lang="pl-PL" b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pkt</a:t>
            </a:r>
            <a:r>
              <a:rPr lang="pl-PL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2 ustawy o systemie oświaty, w brzmieniu obowiązującym przed dniem 1 września 2019 r.– </a:t>
            </a:r>
            <a:r>
              <a:rPr lang="pl-PL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do dnia 31 października 2027 r.;</a:t>
            </a:r>
            <a:endParaRPr lang="pl-PL" b="1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pl-PL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pl-PL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osób dorosłych</a:t>
            </a:r>
            <a:r>
              <a:rPr lang="pl-PL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które ukończyły </a:t>
            </a:r>
            <a:r>
              <a:rPr lang="pl-PL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praktyczną naukę zawodu dorosłych lub przyuczenie do pracy dorosłych</a:t>
            </a:r>
            <a:r>
              <a:rPr lang="pl-PL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o których mowa odpowiednio w art. 53c i art. 53d ustawy z dnia 20 kwietnia 2004 r. o promocji zatrudnienia i instytucjach rynku pracy (Dz. U. z 2018 r. poz. 1265, 1149, 1544, 1629, 1669 i 2077), jeżeli program przyuczenia do pracy uwzględniał wymagania określone w </a:t>
            </a:r>
            <a:r>
              <a:rPr lang="pl-PL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podstawie programowej kształcenia w zawodach określonej</a:t>
            </a:r>
            <a:r>
              <a:rPr lang="pl-PL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w przepisach wydanych na podstawie art. 47 ust. 1 </a:t>
            </a:r>
            <a:r>
              <a:rPr lang="pl-PL" b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pkt</a:t>
            </a:r>
            <a:r>
              <a:rPr lang="pl-PL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2 ustawy o systemie oświaty, w brzmieniu obowiązującym przed 1 września 2019 r.– </a:t>
            </a:r>
            <a:r>
              <a:rPr lang="pl-PL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do dnia 31 października 2027 r.</a:t>
            </a:r>
            <a:endParaRPr lang="pl-PL" b="1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pl-PL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Dowolny kształt 12"/>
          <p:cNvSpPr/>
          <p:nvPr/>
        </p:nvSpPr>
        <p:spPr>
          <a:xfrm>
            <a:off x="1562154" y="314778"/>
            <a:ext cx="4652920" cy="928694"/>
          </a:xfrm>
          <a:custGeom>
            <a:avLst/>
            <a:gdLst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0 w 4929222"/>
              <a:gd name="connsiteY4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9507 w 4938729"/>
              <a:gd name="connsiteY5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352412 w 4938729"/>
              <a:gd name="connsiteY5" fmla="*/ 428644 h 928694"/>
              <a:gd name="connsiteX6" fmla="*/ 9507 w 4938729"/>
              <a:gd name="connsiteY6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465029 w 4938729"/>
              <a:gd name="connsiteY5" fmla="*/ 520084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1046244 w 4929222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518310 w 4929222"/>
              <a:gd name="connsiteY4" fmla="*/ 438169 h 928694"/>
              <a:gd name="connsiteX0" fmla="*/ 0 w 4938737"/>
              <a:gd name="connsiteY0" fmla="*/ 0 h 928694"/>
              <a:gd name="connsiteX1" fmla="*/ 4929222 w 4938737"/>
              <a:gd name="connsiteY1" fmla="*/ 0 h 928694"/>
              <a:gd name="connsiteX2" fmla="*/ 4938737 w 4938737"/>
              <a:gd name="connsiteY2" fmla="*/ 457219 h 928694"/>
              <a:gd name="connsiteX3" fmla="*/ 4929222 w 4938737"/>
              <a:gd name="connsiteY3" fmla="*/ 928694 h 928694"/>
              <a:gd name="connsiteX4" fmla="*/ 0 w 4938737"/>
              <a:gd name="connsiteY4" fmla="*/ 928694 h 928694"/>
              <a:gd name="connsiteX5" fmla="*/ 518310 w 4938737"/>
              <a:gd name="connsiteY5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498785 w 4929222"/>
              <a:gd name="connsiteY2" fmla="*/ 457219 h 928694"/>
              <a:gd name="connsiteX3" fmla="*/ 4929222 w 4929222"/>
              <a:gd name="connsiteY3" fmla="*/ 928694 h 928694"/>
              <a:gd name="connsiteX4" fmla="*/ 0 w 4929222"/>
              <a:gd name="connsiteY4" fmla="*/ 928694 h 928694"/>
              <a:gd name="connsiteX5" fmla="*/ 518310 w 4929222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518310 w 5730501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342306 w 5730501"/>
              <a:gd name="connsiteY5" fmla="*/ 438169 h 92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30501" h="928694">
                <a:moveTo>
                  <a:pt x="0" y="0"/>
                </a:moveTo>
                <a:lnTo>
                  <a:pt x="4929222" y="0"/>
                </a:lnTo>
                <a:lnTo>
                  <a:pt x="5730501" y="457219"/>
                </a:lnTo>
                <a:lnTo>
                  <a:pt x="4929222" y="928694"/>
                </a:lnTo>
                <a:lnTo>
                  <a:pt x="0" y="928694"/>
                </a:lnTo>
                <a:lnTo>
                  <a:pt x="342306" y="438169"/>
                </a:ln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23850" algn="ctr" fontAlgn="base">
              <a:spcBef>
                <a:spcPct val="0"/>
              </a:spcBef>
              <a:spcAft>
                <a:spcPct val="0"/>
              </a:spcAft>
            </a:pPr>
            <a:r>
              <a:rPr lang="pl-PL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Egzamin potwierdzający kwalifikacje  w zawodzie będzie przeprowadzany nadal dla:</a:t>
            </a:r>
            <a:endParaRPr lang="pl-PL" sz="1050" b="1" dirty="0" smtClean="0">
              <a:latin typeface="Arial" pitchFamily="34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357158" y="142852"/>
            <a:ext cx="1285884" cy="1285884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5" name="Obraz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58" y="243340"/>
            <a:ext cx="1187404" cy="11853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-3000428" y="6215106"/>
            <a:ext cx="3643338" cy="221455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 flipH="1" flipV="1">
            <a:off x="-1000164" y="6493865"/>
            <a:ext cx="1374844" cy="1149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290" name="AutoShape 2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2292" name="AutoShape 4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8286808" y="0"/>
            <a:ext cx="2857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8572528" y="-7048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8001024" y="-5524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85752" y="2209752"/>
            <a:ext cx="7572396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pl-PL" b="1" dirty="0" smtClean="0"/>
              <a:t>Warunkiem ukończenia szkoły przez ucznia branżowej szkoły I stopnia, technikum i szkoły policealnej jest przystąpienie do egzaminu zawodowego w zakresie kwalifikacji wyodrębnionych w zawodzie.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pl-PL" b="1" dirty="0" smtClean="0"/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pl-PL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b="1" dirty="0" smtClean="0">
                <a:solidFill>
                  <a:schemeClr val="accent2">
                    <a:lumMod val="75000"/>
                  </a:schemeClr>
                </a:solidFill>
              </a:rPr>
              <a:t>Zgodnie z Art. 44q. ustawy o systemie oświaty, uczeń kończy szkołę ponadpodstawową, jeżeli m. in. przystąpił  do egzaminu zawodowego ze wszystkich kwalifikacji wyodrębnionych w zawodzie. Egzaminy zawodowe powinny zakończyć się w ostatniej klasie technikum w sesji zimowej, aby uczeń mógł ukończyć szkołę i przystąpić do egzaminu maturalnego.</a:t>
            </a:r>
            <a:endParaRPr kumimoji="0" lang="pl-PL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13" name="Dowolny kształt 12"/>
          <p:cNvSpPr/>
          <p:nvPr/>
        </p:nvSpPr>
        <p:spPr>
          <a:xfrm>
            <a:off x="1562154" y="314778"/>
            <a:ext cx="4652920" cy="928694"/>
          </a:xfrm>
          <a:custGeom>
            <a:avLst/>
            <a:gdLst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0 w 4929222"/>
              <a:gd name="connsiteY4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9507 w 4938729"/>
              <a:gd name="connsiteY5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352412 w 4938729"/>
              <a:gd name="connsiteY5" fmla="*/ 428644 h 928694"/>
              <a:gd name="connsiteX6" fmla="*/ 9507 w 4938729"/>
              <a:gd name="connsiteY6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465029 w 4938729"/>
              <a:gd name="connsiteY5" fmla="*/ 520084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1046244 w 4929222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518310 w 4929222"/>
              <a:gd name="connsiteY4" fmla="*/ 438169 h 928694"/>
              <a:gd name="connsiteX0" fmla="*/ 0 w 4938737"/>
              <a:gd name="connsiteY0" fmla="*/ 0 h 928694"/>
              <a:gd name="connsiteX1" fmla="*/ 4929222 w 4938737"/>
              <a:gd name="connsiteY1" fmla="*/ 0 h 928694"/>
              <a:gd name="connsiteX2" fmla="*/ 4938737 w 4938737"/>
              <a:gd name="connsiteY2" fmla="*/ 457219 h 928694"/>
              <a:gd name="connsiteX3" fmla="*/ 4929222 w 4938737"/>
              <a:gd name="connsiteY3" fmla="*/ 928694 h 928694"/>
              <a:gd name="connsiteX4" fmla="*/ 0 w 4938737"/>
              <a:gd name="connsiteY4" fmla="*/ 928694 h 928694"/>
              <a:gd name="connsiteX5" fmla="*/ 518310 w 4938737"/>
              <a:gd name="connsiteY5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498785 w 4929222"/>
              <a:gd name="connsiteY2" fmla="*/ 457219 h 928694"/>
              <a:gd name="connsiteX3" fmla="*/ 4929222 w 4929222"/>
              <a:gd name="connsiteY3" fmla="*/ 928694 h 928694"/>
              <a:gd name="connsiteX4" fmla="*/ 0 w 4929222"/>
              <a:gd name="connsiteY4" fmla="*/ 928694 h 928694"/>
              <a:gd name="connsiteX5" fmla="*/ 518310 w 4929222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518310 w 5730501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342306 w 5730501"/>
              <a:gd name="connsiteY5" fmla="*/ 438169 h 92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30501" h="928694">
                <a:moveTo>
                  <a:pt x="0" y="0"/>
                </a:moveTo>
                <a:lnTo>
                  <a:pt x="4929222" y="0"/>
                </a:lnTo>
                <a:lnTo>
                  <a:pt x="5730501" y="457219"/>
                </a:lnTo>
                <a:lnTo>
                  <a:pt x="4929222" y="928694"/>
                </a:lnTo>
                <a:lnTo>
                  <a:pt x="0" y="928694"/>
                </a:lnTo>
                <a:lnTo>
                  <a:pt x="342306" y="438169"/>
                </a:ln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23850" algn="ctr" fontAlgn="base">
              <a:spcBef>
                <a:spcPct val="0"/>
              </a:spcBef>
              <a:spcAft>
                <a:spcPct val="0"/>
              </a:spcAft>
            </a:pPr>
            <a:r>
              <a:rPr lang="pl-PL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Egzamin zawodowy a ukończenie szkoły </a:t>
            </a:r>
            <a:endParaRPr lang="pl-PL" sz="1050" b="1" dirty="0" smtClean="0">
              <a:latin typeface="Arial" pitchFamily="34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357158" y="142852"/>
            <a:ext cx="1285884" cy="1285884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5" name="Obraz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58" y="243340"/>
            <a:ext cx="1187404" cy="11853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-3000428" y="6215106"/>
            <a:ext cx="3643338" cy="221455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 flipH="1" flipV="1">
            <a:off x="-1000164" y="6493865"/>
            <a:ext cx="1374844" cy="1149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290" name="AutoShape 2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2292" name="AutoShape 4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8286808" y="0"/>
            <a:ext cx="2857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8572528" y="-7048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8001024" y="-5524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85752" y="1500174"/>
            <a:ext cx="7572396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pl-PL" b="1" u="sng" dirty="0" smtClean="0"/>
              <a:t>Uczeń posiadający orzeczenie o potrzebie kształcenia specjalnego</a:t>
            </a:r>
            <a:r>
              <a:rPr lang="pl-PL" dirty="0" smtClean="0"/>
              <a:t> wydane ze względu na niepełnosprawność, (</a:t>
            </a:r>
            <a:r>
              <a:rPr lang="pl-PL" dirty="0" err="1" smtClean="0"/>
              <a:t>niepełnosprawność</a:t>
            </a:r>
            <a:r>
              <a:rPr lang="pl-PL" dirty="0" smtClean="0"/>
              <a:t> umysłowa w stopniu lekkim) który kształci  się w zawodzie, dla którego zgodnie z klasyfikacja zawodów szkolnictwa branżowego  przewidziano zawód o charakterze pomocniczym może przystąpić do egzaminu zawodowego na podstawie wymagań określonych w podstawie programowej kształcenia w zawodzie szkolnictwa branżowego dla: 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1) zawodu, w którym się kształci albo 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2) </a:t>
            </a:r>
            <a:r>
              <a:rPr lang="pl-PL" u="sng" dirty="0" smtClean="0"/>
              <a:t>zawodu o charakterze pomocniczym</a:t>
            </a:r>
            <a:r>
              <a:rPr lang="pl-PL" dirty="0" smtClean="0"/>
              <a:t> przewidzianego dla zawodu, w którym się kształci (np. uczeń kształcący się w zawodzie kucharz może przystąpić do egzaminu zawodowego w tym zawodzie albo w zawodzie pomocniczym tj. pracownik pomocniczy gastronomii. </a:t>
            </a:r>
          </a:p>
          <a:p>
            <a:pPr algn="just"/>
            <a:r>
              <a:rPr lang="pl-PL" sz="1200" i="1" dirty="0" smtClean="0"/>
              <a:t>Zgodnie z art. 44zzzfa. </a:t>
            </a:r>
            <a:r>
              <a:rPr lang="pl-PL" sz="1200" i="1" dirty="0" err="1" smtClean="0"/>
              <a:t>UoSO</a:t>
            </a:r>
            <a:endParaRPr lang="pl-PL" sz="1200" dirty="0"/>
          </a:p>
        </p:txBody>
      </p:sp>
      <p:sp>
        <p:nvSpPr>
          <p:cNvPr id="13" name="Dowolny kształt 12"/>
          <p:cNvSpPr/>
          <p:nvPr/>
        </p:nvSpPr>
        <p:spPr>
          <a:xfrm>
            <a:off x="1562154" y="314778"/>
            <a:ext cx="4652920" cy="928694"/>
          </a:xfrm>
          <a:custGeom>
            <a:avLst/>
            <a:gdLst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0 w 4929222"/>
              <a:gd name="connsiteY4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9507 w 4938729"/>
              <a:gd name="connsiteY5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352412 w 4938729"/>
              <a:gd name="connsiteY5" fmla="*/ 428644 h 928694"/>
              <a:gd name="connsiteX6" fmla="*/ 9507 w 4938729"/>
              <a:gd name="connsiteY6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465029 w 4938729"/>
              <a:gd name="connsiteY5" fmla="*/ 520084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1046244 w 4929222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518310 w 4929222"/>
              <a:gd name="connsiteY4" fmla="*/ 438169 h 928694"/>
              <a:gd name="connsiteX0" fmla="*/ 0 w 4938737"/>
              <a:gd name="connsiteY0" fmla="*/ 0 h 928694"/>
              <a:gd name="connsiteX1" fmla="*/ 4929222 w 4938737"/>
              <a:gd name="connsiteY1" fmla="*/ 0 h 928694"/>
              <a:gd name="connsiteX2" fmla="*/ 4938737 w 4938737"/>
              <a:gd name="connsiteY2" fmla="*/ 457219 h 928694"/>
              <a:gd name="connsiteX3" fmla="*/ 4929222 w 4938737"/>
              <a:gd name="connsiteY3" fmla="*/ 928694 h 928694"/>
              <a:gd name="connsiteX4" fmla="*/ 0 w 4938737"/>
              <a:gd name="connsiteY4" fmla="*/ 928694 h 928694"/>
              <a:gd name="connsiteX5" fmla="*/ 518310 w 4938737"/>
              <a:gd name="connsiteY5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498785 w 4929222"/>
              <a:gd name="connsiteY2" fmla="*/ 457219 h 928694"/>
              <a:gd name="connsiteX3" fmla="*/ 4929222 w 4929222"/>
              <a:gd name="connsiteY3" fmla="*/ 928694 h 928694"/>
              <a:gd name="connsiteX4" fmla="*/ 0 w 4929222"/>
              <a:gd name="connsiteY4" fmla="*/ 928694 h 928694"/>
              <a:gd name="connsiteX5" fmla="*/ 518310 w 4929222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518310 w 5730501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342306 w 5730501"/>
              <a:gd name="connsiteY5" fmla="*/ 438169 h 92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30501" h="928694">
                <a:moveTo>
                  <a:pt x="0" y="0"/>
                </a:moveTo>
                <a:lnTo>
                  <a:pt x="4929222" y="0"/>
                </a:lnTo>
                <a:lnTo>
                  <a:pt x="5730501" y="457219"/>
                </a:lnTo>
                <a:lnTo>
                  <a:pt x="4929222" y="928694"/>
                </a:lnTo>
                <a:lnTo>
                  <a:pt x="0" y="928694"/>
                </a:lnTo>
                <a:lnTo>
                  <a:pt x="342306" y="438169"/>
                </a:ln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23850" algn="ctr" fontAlgn="base">
              <a:spcBef>
                <a:spcPct val="0"/>
              </a:spcBef>
              <a:spcAft>
                <a:spcPct val="0"/>
              </a:spcAft>
            </a:pPr>
            <a:r>
              <a:rPr lang="pl-PL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Egzamin a uczeń z orzeczeniem</a:t>
            </a:r>
            <a:endParaRPr lang="pl-PL" sz="1050" b="1" dirty="0" smtClean="0">
              <a:latin typeface="Arial" pitchFamily="34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357158" y="142852"/>
            <a:ext cx="1285884" cy="1285884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5" name="Obraz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58" y="243340"/>
            <a:ext cx="1187404" cy="11853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-3000428" y="6215106"/>
            <a:ext cx="3643338" cy="221455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 flipH="1" flipV="1">
            <a:off x="-1000164" y="6493865"/>
            <a:ext cx="1374844" cy="1149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290" name="AutoShape 2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2292" name="AutoShape 4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8286808" y="0"/>
            <a:ext cx="2857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8572528" y="-7048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8001024" y="-5524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/>
          <p:cNvSpPr/>
          <p:nvPr/>
        </p:nvSpPr>
        <p:spPr>
          <a:xfrm>
            <a:off x="571472" y="1888988"/>
            <a:ext cx="721523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pl-PL" b="1" dirty="0" smtClean="0"/>
              <a:t> nauczyciel lub osoba niebędąca nauczycielem, wskazana przez odpowiednio dyrektora szkoły, placówki i centrum, pracodawcę lub podmiot prowadzący kwalifikacyjny kurs zawodowy, </a:t>
            </a:r>
          </a:p>
          <a:p>
            <a:pPr algn="just">
              <a:buFont typeface="Wingdings" pitchFamily="2" charset="2"/>
              <a:buChar char="Ø"/>
            </a:pPr>
            <a:endParaRPr lang="pl-PL" b="1" dirty="0" smtClean="0"/>
          </a:p>
          <a:p>
            <a:pPr algn="just">
              <a:buFont typeface="Wingdings" pitchFamily="2" charset="2"/>
              <a:buChar char="Ø"/>
            </a:pPr>
            <a:r>
              <a:rPr lang="pl-PL" b="1" dirty="0" smtClean="0"/>
              <a:t> posiadający kwalifikacje lub umiejętności właściwe dla zapewnienia prawidłowego funkcjonowania stanowisk egzaminacyjnych. </a:t>
            </a:r>
            <a:endParaRPr lang="pl-PL" b="1" dirty="0"/>
          </a:p>
        </p:txBody>
      </p:sp>
      <p:sp>
        <p:nvSpPr>
          <p:cNvPr id="15" name="Dowolny kształt 14"/>
          <p:cNvSpPr/>
          <p:nvPr/>
        </p:nvSpPr>
        <p:spPr>
          <a:xfrm>
            <a:off x="1562154" y="314778"/>
            <a:ext cx="4652920" cy="928694"/>
          </a:xfrm>
          <a:custGeom>
            <a:avLst/>
            <a:gdLst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0 w 4929222"/>
              <a:gd name="connsiteY4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9507 w 4938729"/>
              <a:gd name="connsiteY5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352412 w 4938729"/>
              <a:gd name="connsiteY5" fmla="*/ 428644 h 928694"/>
              <a:gd name="connsiteX6" fmla="*/ 9507 w 4938729"/>
              <a:gd name="connsiteY6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465029 w 4938729"/>
              <a:gd name="connsiteY5" fmla="*/ 520084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1046244 w 4929222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518310 w 4929222"/>
              <a:gd name="connsiteY4" fmla="*/ 438169 h 928694"/>
              <a:gd name="connsiteX0" fmla="*/ 0 w 4938737"/>
              <a:gd name="connsiteY0" fmla="*/ 0 h 928694"/>
              <a:gd name="connsiteX1" fmla="*/ 4929222 w 4938737"/>
              <a:gd name="connsiteY1" fmla="*/ 0 h 928694"/>
              <a:gd name="connsiteX2" fmla="*/ 4938737 w 4938737"/>
              <a:gd name="connsiteY2" fmla="*/ 457219 h 928694"/>
              <a:gd name="connsiteX3" fmla="*/ 4929222 w 4938737"/>
              <a:gd name="connsiteY3" fmla="*/ 928694 h 928694"/>
              <a:gd name="connsiteX4" fmla="*/ 0 w 4938737"/>
              <a:gd name="connsiteY4" fmla="*/ 928694 h 928694"/>
              <a:gd name="connsiteX5" fmla="*/ 518310 w 4938737"/>
              <a:gd name="connsiteY5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498785 w 4929222"/>
              <a:gd name="connsiteY2" fmla="*/ 457219 h 928694"/>
              <a:gd name="connsiteX3" fmla="*/ 4929222 w 4929222"/>
              <a:gd name="connsiteY3" fmla="*/ 928694 h 928694"/>
              <a:gd name="connsiteX4" fmla="*/ 0 w 4929222"/>
              <a:gd name="connsiteY4" fmla="*/ 928694 h 928694"/>
              <a:gd name="connsiteX5" fmla="*/ 518310 w 4929222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518310 w 5730501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342306 w 5730501"/>
              <a:gd name="connsiteY5" fmla="*/ 438169 h 92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30501" h="928694">
                <a:moveTo>
                  <a:pt x="0" y="0"/>
                </a:moveTo>
                <a:lnTo>
                  <a:pt x="4929222" y="0"/>
                </a:lnTo>
                <a:lnTo>
                  <a:pt x="5730501" y="457219"/>
                </a:lnTo>
                <a:lnTo>
                  <a:pt x="4929222" y="928694"/>
                </a:lnTo>
                <a:lnTo>
                  <a:pt x="0" y="928694"/>
                </a:lnTo>
                <a:lnTo>
                  <a:pt x="342306" y="438169"/>
                </a:ln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23850" algn="ctr" fontAlgn="base">
              <a:spcBef>
                <a:spcPct val="0"/>
              </a:spcBef>
              <a:spcAft>
                <a:spcPct val="0"/>
              </a:spcAft>
            </a:pPr>
            <a:r>
              <a:rPr lang="pl-PL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Asystent techniczny</a:t>
            </a:r>
            <a:endParaRPr lang="pl-PL" sz="1400" b="1" dirty="0" smtClean="0">
              <a:latin typeface="Arial" pitchFamily="34" charset="0"/>
            </a:endParaRPr>
          </a:p>
        </p:txBody>
      </p:sp>
      <p:sp>
        <p:nvSpPr>
          <p:cNvPr id="16" name="Elipsa 15"/>
          <p:cNvSpPr/>
          <p:nvPr/>
        </p:nvSpPr>
        <p:spPr>
          <a:xfrm>
            <a:off x="357158" y="142852"/>
            <a:ext cx="1285884" cy="1285884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7" name="Obraz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58" y="243340"/>
            <a:ext cx="1187404" cy="1185396"/>
          </a:xfrm>
          <a:prstGeom prst="rect">
            <a:avLst/>
          </a:prstGeom>
        </p:spPr>
      </p:pic>
      <p:sp>
        <p:nvSpPr>
          <p:cNvPr id="18" name="Prostokąt 17"/>
          <p:cNvSpPr/>
          <p:nvPr/>
        </p:nvSpPr>
        <p:spPr>
          <a:xfrm>
            <a:off x="1357290" y="4357694"/>
            <a:ext cx="60722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b="1" dirty="0" smtClean="0">
                <a:solidFill>
                  <a:schemeClr val="accent2">
                    <a:lumMod val="75000"/>
                  </a:schemeClr>
                </a:solidFill>
              </a:rPr>
              <a:t>Asystent techniczny jest odpowiedzialny za prawidłowe funkcjonowanie specjalistycznego sprzętu oraz maszyn </a:t>
            </a:r>
            <a:br>
              <a:rPr lang="pl-PL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pl-PL" b="1" dirty="0" smtClean="0">
                <a:solidFill>
                  <a:schemeClr val="accent2">
                    <a:lumMod val="75000"/>
                  </a:schemeClr>
                </a:solidFill>
              </a:rPr>
              <a:t>i urządzeń wykorzystywanych w czasie części praktycznej egzaminu.</a:t>
            </a:r>
            <a:endParaRPr lang="pl-PL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" name="Prostokąt 18"/>
          <p:cNvSpPr/>
          <p:nvPr/>
        </p:nvSpPr>
        <p:spPr>
          <a:xfrm>
            <a:off x="1285852" y="4357694"/>
            <a:ext cx="6286544" cy="12144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-71470" y="-857280"/>
            <a:ext cx="8929750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-357222" y="-142900"/>
            <a:ext cx="5000660" cy="50006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b="1" dirty="0" smtClean="0">
                <a:solidFill>
                  <a:schemeClr val="bg1">
                    <a:lumMod val="95000"/>
                  </a:schemeClr>
                </a:solidFill>
              </a:rPr>
              <a:t>Akredytacja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12290" name="AutoShape 2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2292" name="AutoShape 4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8286808" y="0"/>
            <a:ext cx="2857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357290" y="5357826"/>
            <a:ext cx="645202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Rozporządzenie Ministra Edukacji Narodowej z dnia</a:t>
            </a:r>
            <a:r>
              <a:rPr kumimoji="0" lang="pl-PL" sz="1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29 sierpnia 2019 r. </a:t>
            </a:r>
            <a:r>
              <a:rPr kumimoji="0" lang="pl-PL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 sprawie akredytacji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kształcenia ustawicznego w</a:t>
            </a:r>
            <a:r>
              <a:rPr kumimoji="0" lang="pl-PL" sz="1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formach pozaszkolnych</a:t>
            </a:r>
            <a:r>
              <a:rPr kumimoji="0" lang="pl-PL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(Dz. U. z 2019 r. poz. 1692)</a:t>
            </a:r>
            <a:endParaRPr kumimoji="0" lang="pl-PL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ęciokąt 6"/>
          <p:cNvSpPr/>
          <p:nvPr/>
        </p:nvSpPr>
        <p:spPr>
          <a:xfrm rot="10800000">
            <a:off x="2071671" y="214290"/>
            <a:ext cx="5929352" cy="428628"/>
          </a:xfrm>
          <a:prstGeom prst="homePlat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2844" y="2357430"/>
            <a:ext cx="1823397" cy="1846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Łącznik prostoliniowy 16"/>
          <p:cNvCxnSpPr/>
          <p:nvPr/>
        </p:nvCxnSpPr>
        <p:spPr>
          <a:xfrm rot="5400000" flipH="1" flipV="1">
            <a:off x="464315" y="1035827"/>
            <a:ext cx="1714512" cy="785818"/>
          </a:xfrm>
          <a:prstGeom prst="line">
            <a:avLst/>
          </a:prstGeom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oliniowy 17"/>
          <p:cNvCxnSpPr/>
          <p:nvPr/>
        </p:nvCxnSpPr>
        <p:spPr>
          <a:xfrm>
            <a:off x="1500166" y="4071942"/>
            <a:ext cx="214314" cy="142876"/>
          </a:xfrm>
          <a:prstGeom prst="line">
            <a:avLst/>
          </a:prstGeom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3" descr="C:\Users\Graficzny\Desktop\FRSE\prezentacja MEN\krzyzyk_krzyż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56" y="3615299"/>
            <a:ext cx="243425" cy="313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Prostokąt 12"/>
          <p:cNvSpPr/>
          <p:nvPr/>
        </p:nvSpPr>
        <p:spPr>
          <a:xfrm>
            <a:off x="2357426" y="214290"/>
            <a:ext cx="53578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</a:pPr>
            <a:r>
              <a:rPr lang="pl-PL" sz="1200" dirty="0" smtClean="0"/>
              <a:t>zakres danych, które powinna zawierać deklaracja o przystąpieniu do egzaminu zawodowego, oraz tryb składania tej deklaracji</a:t>
            </a:r>
            <a:endParaRPr lang="pl-PL" sz="1200" b="1" dirty="0">
              <a:solidFill>
                <a:srgbClr val="0070C0"/>
              </a:solidFill>
            </a:endParaRPr>
          </a:p>
        </p:txBody>
      </p:sp>
      <p:pic>
        <p:nvPicPr>
          <p:cNvPr id="14" name="Picture 3" descr="C:\Users\Graficzny\Desktop\FRSE\prezentacja MEN\krzyzyk_krzyż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56" y="285728"/>
            <a:ext cx="243425" cy="313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Graficzny\Desktop\FRSE\prezentacja MEN\krzyzyk_krzyż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794" y="4929198"/>
            <a:ext cx="243425" cy="313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C:\Users\Graficzny\Desktop\FRSE\prezentacja MEN\pliki-22.png">
            <a:extLst>
              <a:ext uri="{FF2B5EF4-FFF2-40B4-BE49-F238E27FC236}">
                <a16:creationId xmlns:a16="http://schemas.microsoft.com/office/drawing/2014/main" id="{8D484550-E5A4-4A43-8371-5FCB2850CF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48" y="2714620"/>
            <a:ext cx="698462" cy="1060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Pięciokąt 24"/>
          <p:cNvSpPr/>
          <p:nvPr/>
        </p:nvSpPr>
        <p:spPr>
          <a:xfrm rot="10800000">
            <a:off x="2071670" y="714356"/>
            <a:ext cx="5929354" cy="857256"/>
          </a:xfrm>
          <a:prstGeom prst="homePlat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6" name="Prostokąt 25"/>
          <p:cNvSpPr/>
          <p:nvPr/>
        </p:nvSpPr>
        <p:spPr>
          <a:xfrm>
            <a:off x="2357426" y="714355"/>
            <a:ext cx="54292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1200" dirty="0" smtClean="0"/>
              <a:t>zakres i terminy przekazywania dyrektorowi okręgowej komisji egzaminacyjnej informacji niezbędnych do przeprowadzenia egzaminu zawodowego, w tym informacji zawartych w deklaracjach, o których mowa w art. 44zzzg ustawy z dnia 7 września 1991 r. o systemie oświaty, zwanej dalej „ustawą o systemie oświaty”;</a:t>
            </a:r>
            <a:endParaRPr lang="pl-PL" sz="1200" dirty="0"/>
          </a:p>
        </p:txBody>
      </p:sp>
      <p:sp>
        <p:nvSpPr>
          <p:cNvPr id="27" name="Pięciokąt 26"/>
          <p:cNvSpPr/>
          <p:nvPr/>
        </p:nvSpPr>
        <p:spPr>
          <a:xfrm rot="10800000">
            <a:off x="2143111" y="1643051"/>
            <a:ext cx="5857916" cy="428628"/>
          </a:xfrm>
          <a:prstGeom prst="homePlat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8" name="Prostokąt 27"/>
          <p:cNvSpPr/>
          <p:nvPr/>
        </p:nvSpPr>
        <p:spPr>
          <a:xfrm>
            <a:off x="2428865" y="1643051"/>
            <a:ext cx="53578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</a:pPr>
            <a:r>
              <a:rPr lang="pl-PL" sz="1200" dirty="0"/>
              <a:t>tryb wydawania opinii, o której mowa w art. 44zzzf ust. 6 ustawy o systemie oświaty</a:t>
            </a:r>
            <a:endParaRPr lang="pl-PL" sz="1200" b="1" dirty="0">
              <a:solidFill>
                <a:srgbClr val="0070C0"/>
              </a:solidFill>
            </a:endParaRPr>
          </a:p>
        </p:txBody>
      </p:sp>
      <p:sp>
        <p:nvSpPr>
          <p:cNvPr id="29" name="Pięciokąt 28"/>
          <p:cNvSpPr/>
          <p:nvPr/>
        </p:nvSpPr>
        <p:spPr>
          <a:xfrm rot="10800000">
            <a:off x="2214547" y="2143116"/>
            <a:ext cx="5762919" cy="285752"/>
          </a:xfrm>
          <a:prstGeom prst="homePlat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0" name="Prostokąt 29"/>
          <p:cNvSpPr/>
          <p:nvPr/>
        </p:nvSpPr>
        <p:spPr>
          <a:xfrm>
            <a:off x="2500302" y="2143116"/>
            <a:ext cx="53578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</a:pPr>
            <a:r>
              <a:rPr lang="pl-PL" sz="1200" dirty="0"/>
              <a:t>skład zespołów, o których mowa w art. 44zzzi ust. 4 ustawy o systemie oświaty</a:t>
            </a:r>
            <a:endParaRPr lang="pl-PL" sz="1200" b="1" dirty="0">
              <a:solidFill>
                <a:srgbClr val="0070C0"/>
              </a:solidFill>
            </a:endParaRPr>
          </a:p>
        </p:txBody>
      </p:sp>
      <p:pic>
        <p:nvPicPr>
          <p:cNvPr id="31" name="Picture 3" descr="C:\Users\Graficzny\Desktop\FRSE\prezentacja MEN\krzyzyk_krzyż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56" y="4143380"/>
            <a:ext cx="243425" cy="313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Pięciokąt 31"/>
          <p:cNvSpPr/>
          <p:nvPr/>
        </p:nvSpPr>
        <p:spPr>
          <a:xfrm rot="10800000">
            <a:off x="2071674" y="2519767"/>
            <a:ext cx="5905794" cy="973871"/>
          </a:xfrm>
          <a:prstGeom prst="homePlat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3" name="Prostokąt 32"/>
          <p:cNvSpPr/>
          <p:nvPr/>
        </p:nvSpPr>
        <p:spPr>
          <a:xfrm>
            <a:off x="2500302" y="2493508"/>
            <a:ext cx="54292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1200" dirty="0"/>
              <a:t>szczegółowe zadania przewodniczącego zespołu egzaminacyjnego oraz zespołów nadzorujących, o których mowa w art. 44zzzi ustawy o systemie oświaty, egzaminatorów i zespołów egzaminatorów w zakresie części praktycznej egzaminu zawodowego, a także nauczycieli biorących udział w przeprowadzaniu egzaminu zawodowego</a:t>
            </a:r>
          </a:p>
        </p:txBody>
      </p:sp>
      <p:sp>
        <p:nvSpPr>
          <p:cNvPr id="34" name="Pięciokąt 33"/>
          <p:cNvSpPr/>
          <p:nvPr/>
        </p:nvSpPr>
        <p:spPr>
          <a:xfrm rot="10800000">
            <a:off x="2285988" y="3571877"/>
            <a:ext cx="5715036" cy="428628"/>
          </a:xfrm>
          <a:prstGeom prst="homePlat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5" name="Prostokąt 34"/>
          <p:cNvSpPr/>
          <p:nvPr/>
        </p:nvSpPr>
        <p:spPr>
          <a:xfrm>
            <a:off x="2571741" y="3571877"/>
            <a:ext cx="53578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</a:pPr>
            <a:r>
              <a:rPr lang="pl-PL" sz="1200" dirty="0"/>
              <a:t>wymagania jakie musi spełnić asystent techniczny, o którym mowa w art. 44zzzia ust. 1 ustawy o systemie oświaty, oraz zadania asystenta technicznego</a:t>
            </a:r>
            <a:endParaRPr lang="pl-PL" sz="1200" b="1" dirty="0">
              <a:solidFill>
                <a:srgbClr val="0070C0"/>
              </a:solidFill>
            </a:endParaRPr>
          </a:p>
        </p:txBody>
      </p:sp>
      <p:sp>
        <p:nvSpPr>
          <p:cNvPr id="37" name="Pięciokąt 36"/>
          <p:cNvSpPr/>
          <p:nvPr/>
        </p:nvSpPr>
        <p:spPr>
          <a:xfrm rot="10800000">
            <a:off x="2214549" y="4071942"/>
            <a:ext cx="5762919" cy="428628"/>
          </a:xfrm>
          <a:prstGeom prst="homePlat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8" name="Prostokąt 37"/>
          <p:cNvSpPr/>
          <p:nvPr/>
        </p:nvSpPr>
        <p:spPr>
          <a:xfrm>
            <a:off x="2500302" y="4071942"/>
            <a:ext cx="53578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</a:pPr>
            <a:r>
              <a:rPr lang="pl-PL" sz="1200" dirty="0"/>
              <a:t>zakres informacji, które zamieszcza się w protokołach, o których mowa w art. 44zzzi ust. 6 ustawy o systemie oświaty</a:t>
            </a:r>
            <a:endParaRPr lang="pl-PL" sz="1200" b="1" dirty="0">
              <a:solidFill>
                <a:srgbClr val="0070C0"/>
              </a:solidFill>
            </a:endParaRPr>
          </a:p>
        </p:txBody>
      </p:sp>
      <p:sp>
        <p:nvSpPr>
          <p:cNvPr id="39" name="Pięciokąt 38"/>
          <p:cNvSpPr/>
          <p:nvPr/>
        </p:nvSpPr>
        <p:spPr>
          <a:xfrm rot="10800000">
            <a:off x="2143111" y="4559862"/>
            <a:ext cx="5834357" cy="1240708"/>
          </a:xfrm>
          <a:prstGeom prst="homePlat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0" name="Prostokąt 39"/>
          <p:cNvSpPr/>
          <p:nvPr/>
        </p:nvSpPr>
        <p:spPr>
          <a:xfrm>
            <a:off x="2643178" y="4572008"/>
            <a:ext cx="52864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1200" dirty="0"/>
              <a:t>sposób postępowania z materiałami egzaminacyjnymi dostarczanymi do szkół, placówek lub centrów, o których mowa w art. 2 </a:t>
            </a:r>
            <a:r>
              <a:rPr lang="pl-PL" sz="1200" dirty="0" err="1"/>
              <a:t>pkt</a:t>
            </a:r>
            <a:r>
              <a:rPr lang="pl-PL" sz="1200" dirty="0"/>
              <a:t> 4 ustawy z dnia 14 grudnia 2016 r. – Prawo oświatowe (Dz. U. z 2019 r. poz. 1148, 1078 i 1287), zwanej dalej „ustawą – Prawo oświatowe”, pracodawców, podmiotów prowadzących kwalifikacyjne kursy zawodowe, o których mowa w art. 117 ust. 2 ustawy – Prawo oświatowe, w tym tryb zgłaszania nieprawidłowości w tym zakresie</a:t>
            </a:r>
          </a:p>
        </p:txBody>
      </p:sp>
      <p:pic>
        <p:nvPicPr>
          <p:cNvPr id="41" name="Picture 3" descr="C:\Users\Graficzny\Desktop\FRSE\prezentacja MEN\krzyzyk_krzyż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56" y="1142984"/>
            <a:ext cx="243425" cy="313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3" descr="C:\Users\Graficzny\Desktop\FRSE\prezentacja MEN\krzyzyk_krzyż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56" y="1686473"/>
            <a:ext cx="243425" cy="313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3" descr="C:\Users\Graficzny\Desktop\FRSE\prezentacja MEN\krzyzyk_krzyż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56" y="2143116"/>
            <a:ext cx="243425" cy="313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3" descr="C:\Users\Graficzny\Desktop\FRSE\prezentacja MEN\krzyzyk_krzyż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56" y="2857496"/>
            <a:ext cx="243425" cy="313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6" name="Łącznik prostoliniowy 16"/>
          <p:cNvCxnSpPr/>
          <p:nvPr/>
        </p:nvCxnSpPr>
        <p:spPr>
          <a:xfrm rot="5400000" flipH="1" flipV="1">
            <a:off x="1000100" y="1500174"/>
            <a:ext cx="928694" cy="642942"/>
          </a:xfrm>
          <a:prstGeom prst="line">
            <a:avLst/>
          </a:prstGeom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Łącznik prostoliniowy 12"/>
          <p:cNvCxnSpPr/>
          <p:nvPr/>
        </p:nvCxnSpPr>
        <p:spPr>
          <a:xfrm rot="5400000" flipH="1" flipV="1">
            <a:off x="1357290" y="1928802"/>
            <a:ext cx="428628" cy="428628"/>
          </a:xfrm>
          <a:prstGeom prst="line">
            <a:avLst/>
          </a:prstGeom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Łącznik prostoliniowy 12"/>
          <p:cNvCxnSpPr/>
          <p:nvPr/>
        </p:nvCxnSpPr>
        <p:spPr>
          <a:xfrm rot="5400000" flipH="1" flipV="1">
            <a:off x="1643042" y="2428868"/>
            <a:ext cx="142876" cy="142876"/>
          </a:xfrm>
          <a:prstGeom prst="line">
            <a:avLst/>
          </a:prstGeom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Łącznik prostoliniowy 17"/>
          <p:cNvCxnSpPr>
            <a:stCxn id="8" idx="2"/>
          </p:cNvCxnSpPr>
          <p:nvPr/>
        </p:nvCxnSpPr>
        <p:spPr>
          <a:xfrm rot="16200000" flipH="1">
            <a:off x="1022093" y="4236811"/>
            <a:ext cx="796274" cy="731375"/>
          </a:xfrm>
          <a:prstGeom prst="line">
            <a:avLst/>
          </a:prstGeom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Prostokąt 35"/>
          <p:cNvSpPr/>
          <p:nvPr/>
        </p:nvSpPr>
        <p:spPr>
          <a:xfrm>
            <a:off x="-3000428" y="6215106"/>
            <a:ext cx="3643338" cy="221455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5" name="Prostokąt 44"/>
          <p:cNvSpPr/>
          <p:nvPr/>
        </p:nvSpPr>
        <p:spPr>
          <a:xfrm flipH="1" flipV="1">
            <a:off x="-1000164" y="6493865"/>
            <a:ext cx="1374844" cy="1149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7" name="Prostokąt 46"/>
          <p:cNvSpPr/>
          <p:nvPr/>
        </p:nvSpPr>
        <p:spPr>
          <a:xfrm>
            <a:off x="8572528" y="-7048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8" name="Prostokąt 47"/>
          <p:cNvSpPr/>
          <p:nvPr/>
        </p:nvSpPr>
        <p:spPr>
          <a:xfrm>
            <a:off x="8001024" y="-5524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569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-3000428" y="6215106"/>
            <a:ext cx="3643338" cy="221455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 flipH="1" flipV="1">
            <a:off x="-1000164" y="6493865"/>
            <a:ext cx="1374844" cy="1149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290" name="AutoShape 2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2292" name="AutoShape 4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8286808" y="0"/>
            <a:ext cx="2857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8572528" y="-7048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8001024" y="-5524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/>
          <p:cNvSpPr/>
          <p:nvPr/>
        </p:nvSpPr>
        <p:spPr>
          <a:xfrm>
            <a:off x="571472" y="1928802"/>
            <a:ext cx="721523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AutoNum type="arabicPeriod"/>
            </a:pPr>
            <a:r>
              <a:rPr lang="pl-PL" dirty="0" smtClean="0"/>
              <a:t>Od 1 września 2019 r. </a:t>
            </a:r>
            <a:r>
              <a:rPr lang="pl-PL" b="1" dirty="0" smtClean="0"/>
              <a:t>akredytacji podlegają konkretne formy pozaszkolne</a:t>
            </a:r>
            <a:r>
              <a:rPr lang="pl-PL" dirty="0" smtClean="0"/>
              <a:t> kształcenia ustawicznego – a nie jak dotychczas, całość lub część prowadzonego kształcenia ustawicznego.</a:t>
            </a:r>
          </a:p>
          <a:p>
            <a:pPr marL="342900" lvl="0" indent="-342900" algn="just">
              <a:buAutoNum type="arabicPeriod"/>
            </a:pPr>
            <a:endParaRPr lang="pl-PL" dirty="0" smtClean="0"/>
          </a:p>
          <a:p>
            <a:pPr marL="342900" lvl="0" indent="-342900" algn="just">
              <a:buAutoNum type="arabicPeriod"/>
            </a:pPr>
            <a:r>
              <a:rPr lang="pl-PL" b="1" dirty="0" smtClean="0"/>
              <a:t>Wniosek</a:t>
            </a:r>
            <a:r>
              <a:rPr lang="pl-PL" dirty="0" smtClean="0"/>
              <a:t> o przyznanie akredytacji </a:t>
            </a:r>
            <a:r>
              <a:rPr lang="pl-PL" b="1" dirty="0" smtClean="0"/>
              <a:t>składa się odrębnie do każdej formy pozaszkolnej</a:t>
            </a:r>
            <a:r>
              <a:rPr lang="pl-PL" dirty="0" smtClean="0"/>
              <a:t>, na której prowadzenie ma być przyznana akredytacja.</a:t>
            </a:r>
          </a:p>
          <a:p>
            <a:pPr marL="342900" lvl="0" indent="-342900" algn="just">
              <a:buAutoNum type="arabicPeriod"/>
            </a:pPr>
            <a:endParaRPr lang="pl-PL" dirty="0" smtClean="0"/>
          </a:p>
          <a:p>
            <a:pPr marL="342900" lvl="0" indent="-342900" algn="just">
              <a:buAutoNum type="arabicPeriod"/>
            </a:pPr>
            <a:r>
              <a:rPr lang="pl-PL" dirty="0" smtClean="0"/>
              <a:t>Możliwość dołączenia do wniosku </a:t>
            </a:r>
            <a:r>
              <a:rPr lang="pl-PL" b="1" dirty="0" smtClean="0"/>
              <a:t>kopii</a:t>
            </a:r>
            <a:r>
              <a:rPr lang="pl-PL" dirty="0" smtClean="0"/>
              <a:t> (a nie oryginałów jak było dotychczas): aktu założycielskiego lub statutu placówki lub innego podmiotu prowadzącego kształcenie w formach pozaszkolnych (prowadzącego działalność oświatową w  ramach działalności gospodarczej lub działalności edukacyjno-szkoleniowej przez instytucje rynku pracy).</a:t>
            </a:r>
            <a:endParaRPr lang="pl-PL" dirty="0"/>
          </a:p>
        </p:txBody>
      </p:sp>
      <p:sp>
        <p:nvSpPr>
          <p:cNvPr id="15" name="Dowolny kształt 14"/>
          <p:cNvSpPr/>
          <p:nvPr/>
        </p:nvSpPr>
        <p:spPr>
          <a:xfrm>
            <a:off x="1562154" y="314778"/>
            <a:ext cx="5438738" cy="928694"/>
          </a:xfrm>
          <a:custGeom>
            <a:avLst/>
            <a:gdLst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0 w 4929222"/>
              <a:gd name="connsiteY4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9507 w 4938729"/>
              <a:gd name="connsiteY5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352412 w 4938729"/>
              <a:gd name="connsiteY5" fmla="*/ 428644 h 928694"/>
              <a:gd name="connsiteX6" fmla="*/ 9507 w 4938729"/>
              <a:gd name="connsiteY6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465029 w 4938729"/>
              <a:gd name="connsiteY5" fmla="*/ 520084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1046244 w 4929222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518310 w 4929222"/>
              <a:gd name="connsiteY4" fmla="*/ 438169 h 928694"/>
              <a:gd name="connsiteX0" fmla="*/ 0 w 4938737"/>
              <a:gd name="connsiteY0" fmla="*/ 0 h 928694"/>
              <a:gd name="connsiteX1" fmla="*/ 4929222 w 4938737"/>
              <a:gd name="connsiteY1" fmla="*/ 0 h 928694"/>
              <a:gd name="connsiteX2" fmla="*/ 4938737 w 4938737"/>
              <a:gd name="connsiteY2" fmla="*/ 457219 h 928694"/>
              <a:gd name="connsiteX3" fmla="*/ 4929222 w 4938737"/>
              <a:gd name="connsiteY3" fmla="*/ 928694 h 928694"/>
              <a:gd name="connsiteX4" fmla="*/ 0 w 4938737"/>
              <a:gd name="connsiteY4" fmla="*/ 928694 h 928694"/>
              <a:gd name="connsiteX5" fmla="*/ 518310 w 4938737"/>
              <a:gd name="connsiteY5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498785 w 4929222"/>
              <a:gd name="connsiteY2" fmla="*/ 457219 h 928694"/>
              <a:gd name="connsiteX3" fmla="*/ 4929222 w 4929222"/>
              <a:gd name="connsiteY3" fmla="*/ 928694 h 928694"/>
              <a:gd name="connsiteX4" fmla="*/ 0 w 4929222"/>
              <a:gd name="connsiteY4" fmla="*/ 928694 h 928694"/>
              <a:gd name="connsiteX5" fmla="*/ 518310 w 4929222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518310 w 5730501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342306 w 5730501"/>
              <a:gd name="connsiteY5" fmla="*/ 438169 h 92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30501" h="928694">
                <a:moveTo>
                  <a:pt x="0" y="0"/>
                </a:moveTo>
                <a:lnTo>
                  <a:pt x="4929222" y="0"/>
                </a:lnTo>
                <a:lnTo>
                  <a:pt x="5730501" y="457219"/>
                </a:lnTo>
                <a:lnTo>
                  <a:pt x="4929222" y="928694"/>
                </a:lnTo>
                <a:lnTo>
                  <a:pt x="0" y="928694"/>
                </a:lnTo>
                <a:lnTo>
                  <a:pt x="342306" y="438169"/>
                </a:ln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23850" algn="ctr" fontAlgn="base">
              <a:spcBef>
                <a:spcPct val="0"/>
              </a:spcBef>
              <a:spcAft>
                <a:spcPct val="0"/>
              </a:spcAft>
            </a:pPr>
            <a:endParaRPr lang="pl-PL" sz="1400" b="1" dirty="0" smtClean="0">
              <a:latin typeface="Arial" pitchFamily="34" charset="0"/>
            </a:endParaRPr>
          </a:p>
        </p:txBody>
      </p:sp>
      <p:sp>
        <p:nvSpPr>
          <p:cNvPr id="16" name="Elipsa 15"/>
          <p:cNvSpPr/>
          <p:nvPr/>
        </p:nvSpPr>
        <p:spPr>
          <a:xfrm>
            <a:off x="357158" y="142852"/>
            <a:ext cx="1285884" cy="1285884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7" name="Obraz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58" y="243340"/>
            <a:ext cx="1187404" cy="1185396"/>
          </a:xfrm>
          <a:prstGeom prst="rect">
            <a:avLst/>
          </a:prstGeom>
        </p:spPr>
      </p:pic>
      <p:sp>
        <p:nvSpPr>
          <p:cNvPr id="18" name="Prostokąt 17"/>
          <p:cNvSpPr/>
          <p:nvPr/>
        </p:nvSpPr>
        <p:spPr>
          <a:xfrm>
            <a:off x="2143108" y="285728"/>
            <a:ext cx="44291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Akredytację w drodze decyzji administracyjnej przyznaje Kurator Oświaty. ( art. 118 ust. 2)</a:t>
            </a:r>
            <a:endParaRPr lang="pl-PL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-3000428" y="6215106"/>
            <a:ext cx="3643338" cy="221455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 flipH="1" flipV="1">
            <a:off x="-1000164" y="6493865"/>
            <a:ext cx="1374844" cy="1149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290" name="AutoShape 2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2292" name="AutoShape 4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8286808" y="0"/>
            <a:ext cx="2857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8572528" y="-7048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8001024" y="-5524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/>
          <p:cNvSpPr/>
          <p:nvPr/>
        </p:nvSpPr>
        <p:spPr>
          <a:xfrm>
            <a:off x="214282" y="1857364"/>
            <a:ext cx="778674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rabicPeriod" startAt="4"/>
            </a:pPr>
            <a:r>
              <a:rPr lang="pl-PL" dirty="0" smtClean="0"/>
              <a:t>Zmniejszenie liczby dokumentów, które do wniosku musi dołączyć wnioskodawca ubiegający się o przyznanie  akredytacji:</a:t>
            </a:r>
          </a:p>
          <a:p>
            <a:pPr lvl="0" algn="just"/>
            <a:endParaRPr lang="pl-PL" dirty="0" smtClean="0"/>
          </a:p>
          <a:p>
            <a:pPr marL="342900" lvl="0" indent="-342900" algn="just">
              <a:buAutoNum type="alphaLcParenR"/>
            </a:pPr>
            <a:r>
              <a:rPr lang="pl-PL" dirty="0" smtClean="0"/>
              <a:t>nie wymaga się dołączenia zaświadczenia o wpisie do CEIDG(Centralnej Ewidencji i Informacji o Działalności Gospodarczej) oraz odpisu z rejestru przedsiębiorców (KRS) ( Krajowy Rejestr Sądowy),</a:t>
            </a:r>
          </a:p>
          <a:p>
            <a:pPr marL="342900" lvl="0" indent="-342900" algn="just">
              <a:buAutoNum type="alphaLcParenR"/>
            </a:pPr>
            <a:endParaRPr lang="pl-PL" dirty="0" smtClean="0"/>
          </a:p>
          <a:p>
            <a:pPr marL="342900" lvl="0" indent="-342900" algn="just">
              <a:buAutoNum type="alphaLcParenR"/>
            </a:pPr>
            <a:r>
              <a:rPr lang="pl-PL" dirty="0" smtClean="0"/>
              <a:t>w przypadku, gdy podmiot podlega obowiązkowemu wpisowi do rejestru lub ewidencji należy jedynie wskazać numer, pod którym został wpisany.</a:t>
            </a:r>
          </a:p>
          <a:p>
            <a:pPr lvl="0" algn="just"/>
            <a:endParaRPr lang="pl-PL" dirty="0" smtClean="0"/>
          </a:p>
          <a:p>
            <a:pPr marL="342900" lvl="0" indent="-342900" algn="just">
              <a:buFont typeface="+mj-lt"/>
              <a:buAutoNum type="arabicPeriod" startAt="5"/>
            </a:pPr>
            <a:r>
              <a:rPr lang="pl-PL" dirty="0" smtClean="0"/>
              <a:t>Wniosek o przyznanie akredytacji składany jest do kuratora oświaty właściwego na miejsce prowadzenia kształcenia w danej formie (dotychczas było to miejsce siedziby podmiotu prowadzącego kształcenie ustawiczne).</a:t>
            </a:r>
            <a:endParaRPr lang="pl-PL" dirty="0"/>
          </a:p>
        </p:txBody>
      </p:sp>
      <p:sp>
        <p:nvSpPr>
          <p:cNvPr id="15" name="Dowolny kształt 14"/>
          <p:cNvSpPr/>
          <p:nvPr/>
        </p:nvSpPr>
        <p:spPr>
          <a:xfrm>
            <a:off x="1562154" y="314778"/>
            <a:ext cx="5438738" cy="928694"/>
          </a:xfrm>
          <a:custGeom>
            <a:avLst/>
            <a:gdLst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0 w 4929222"/>
              <a:gd name="connsiteY4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9507 w 4938729"/>
              <a:gd name="connsiteY5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352412 w 4938729"/>
              <a:gd name="connsiteY5" fmla="*/ 428644 h 928694"/>
              <a:gd name="connsiteX6" fmla="*/ 9507 w 4938729"/>
              <a:gd name="connsiteY6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465029 w 4938729"/>
              <a:gd name="connsiteY5" fmla="*/ 520084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1046244 w 4929222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518310 w 4929222"/>
              <a:gd name="connsiteY4" fmla="*/ 438169 h 928694"/>
              <a:gd name="connsiteX0" fmla="*/ 0 w 4938737"/>
              <a:gd name="connsiteY0" fmla="*/ 0 h 928694"/>
              <a:gd name="connsiteX1" fmla="*/ 4929222 w 4938737"/>
              <a:gd name="connsiteY1" fmla="*/ 0 h 928694"/>
              <a:gd name="connsiteX2" fmla="*/ 4938737 w 4938737"/>
              <a:gd name="connsiteY2" fmla="*/ 457219 h 928694"/>
              <a:gd name="connsiteX3" fmla="*/ 4929222 w 4938737"/>
              <a:gd name="connsiteY3" fmla="*/ 928694 h 928694"/>
              <a:gd name="connsiteX4" fmla="*/ 0 w 4938737"/>
              <a:gd name="connsiteY4" fmla="*/ 928694 h 928694"/>
              <a:gd name="connsiteX5" fmla="*/ 518310 w 4938737"/>
              <a:gd name="connsiteY5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498785 w 4929222"/>
              <a:gd name="connsiteY2" fmla="*/ 457219 h 928694"/>
              <a:gd name="connsiteX3" fmla="*/ 4929222 w 4929222"/>
              <a:gd name="connsiteY3" fmla="*/ 928694 h 928694"/>
              <a:gd name="connsiteX4" fmla="*/ 0 w 4929222"/>
              <a:gd name="connsiteY4" fmla="*/ 928694 h 928694"/>
              <a:gd name="connsiteX5" fmla="*/ 518310 w 4929222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518310 w 5730501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342306 w 5730501"/>
              <a:gd name="connsiteY5" fmla="*/ 438169 h 92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30501" h="928694">
                <a:moveTo>
                  <a:pt x="0" y="0"/>
                </a:moveTo>
                <a:lnTo>
                  <a:pt x="4929222" y="0"/>
                </a:lnTo>
                <a:lnTo>
                  <a:pt x="5730501" y="457219"/>
                </a:lnTo>
                <a:lnTo>
                  <a:pt x="4929222" y="928694"/>
                </a:lnTo>
                <a:lnTo>
                  <a:pt x="0" y="928694"/>
                </a:lnTo>
                <a:lnTo>
                  <a:pt x="342306" y="438169"/>
                </a:ln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23850" algn="ctr" fontAlgn="base">
              <a:spcBef>
                <a:spcPct val="0"/>
              </a:spcBef>
              <a:spcAft>
                <a:spcPct val="0"/>
              </a:spcAft>
            </a:pPr>
            <a:endParaRPr lang="pl-PL" sz="1400" b="1" dirty="0" smtClean="0">
              <a:latin typeface="Arial" pitchFamily="34" charset="0"/>
            </a:endParaRPr>
          </a:p>
        </p:txBody>
      </p:sp>
      <p:sp>
        <p:nvSpPr>
          <p:cNvPr id="16" name="Elipsa 15"/>
          <p:cNvSpPr/>
          <p:nvPr/>
        </p:nvSpPr>
        <p:spPr>
          <a:xfrm>
            <a:off x="357158" y="142852"/>
            <a:ext cx="1285884" cy="1285884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7" name="Obraz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58" y="243340"/>
            <a:ext cx="1187404" cy="11853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-3000428" y="6215106"/>
            <a:ext cx="3643338" cy="221455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 flipH="1" flipV="1">
            <a:off x="-1000164" y="6493865"/>
            <a:ext cx="1374844" cy="1149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290" name="AutoShape 2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2292" name="AutoShape 4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8286808" y="0"/>
            <a:ext cx="2857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8572528" y="-7048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8001024" y="-5524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/>
          <p:cNvSpPr/>
          <p:nvPr/>
        </p:nvSpPr>
        <p:spPr>
          <a:xfrm>
            <a:off x="214282" y="1357298"/>
            <a:ext cx="778674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rabicPeriod" startAt="6"/>
            </a:pPr>
            <a:r>
              <a:rPr lang="pl-PL" dirty="0" smtClean="0"/>
              <a:t>Warunki uzyskania akredytacji określono w ustawie z dnia 14 grudnia 2016 r. – Prawo oświatowe (art. 118 ust. 3) </a:t>
            </a:r>
          </a:p>
          <a:p>
            <a:pPr marL="342900" lvl="0" indent="-342900" algn="just">
              <a:buAutoNum type="alphaLcParenR"/>
            </a:pPr>
            <a:r>
              <a:rPr lang="pl-PL" dirty="0" smtClean="0"/>
              <a:t>prowadzenie kształcenia w formie lub formach co najmniej </a:t>
            </a:r>
            <a:r>
              <a:rPr lang="pl-PL" b="1" dirty="0" smtClean="0"/>
              <a:t>3 lata</a:t>
            </a:r>
            <a:r>
              <a:rPr lang="pl-PL" dirty="0" smtClean="0"/>
              <a:t> (było 1 rok – określało rozporządzenie),</a:t>
            </a:r>
          </a:p>
          <a:p>
            <a:pPr marL="342900" lvl="0" indent="-342900" algn="just">
              <a:buAutoNum type="alphaLcParenR"/>
            </a:pPr>
            <a:r>
              <a:rPr lang="pl-PL" dirty="0" smtClean="0"/>
              <a:t>opracowywanie i stosowanie systemu zapewnienia jakości kształcenia </a:t>
            </a:r>
            <a:br>
              <a:rPr lang="pl-PL" dirty="0" smtClean="0"/>
            </a:br>
            <a:r>
              <a:rPr lang="pl-PL" dirty="0" smtClean="0"/>
              <a:t>oraz systematyczne doskonalenie go,</a:t>
            </a:r>
          </a:p>
          <a:p>
            <a:pPr marL="342900" lvl="0" indent="-342900" algn="just">
              <a:buAutoNum type="alphaLcParenR"/>
            </a:pPr>
            <a:r>
              <a:rPr lang="pl-PL" b="1" dirty="0" smtClean="0"/>
              <a:t>zapewnienie programu nauczania, </a:t>
            </a:r>
            <a:r>
              <a:rPr lang="pl-PL" dirty="0" smtClean="0"/>
              <a:t>o którym mowa w przepisach wydanych na podstawie art. 117 ust. 5 w zakresie danej formy pozaszkolnej (rozporządzenia MEN z dnia 19 marca 2019 r. w sprawie kształcenia ustawicznego w formach pozaszkolnych),</a:t>
            </a:r>
          </a:p>
          <a:p>
            <a:pPr marL="342900" lvl="0" indent="-342900" algn="just">
              <a:buAutoNum type="alphaLcParenR"/>
            </a:pPr>
            <a:r>
              <a:rPr lang="pl-PL" dirty="0" smtClean="0"/>
              <a:t>zapewnienie warunków </a:t>
            </a:r>
            <a:r>
              <a:rPr lang="pl-PL" b="1" dirty="0" smtClean="0"/>
              <a:t>realizacji praktycznej nauki zawodu</a:t>
            </a:r>
            <a:r>
              <a:rPr lang="pl-PL" dirty="0" smtClean="0"/>
              <a:t> w przypadku realizacji KKZ i KUZ,</a:t>
            </a:r>
          </a:p>
          <a:p>
            <a:pPr marL="342900" lvl="0" indent="-342900" algn="just">
              <a:buAutoNum type="alphaLcParenR"/>
            </a:pPr>
            <a:r>
              <a:rPr lang="pl-PL" dirty="0" smtClean="0"/>
              <a:t>zapewnienie bezpiecznych i higienicznych warunków realizacji kształcenia </a:t>
            </a:r>
            <a:br>
              <a:rPr lang="pl-PL" dirty="0" smtClean="0"/>
            </a:br>
            <a:r>
              <a:rPr lang="pl-PL" dirty="0" smtClean="0"/>
              <a:t>w danej formie pozaszkolnej,</a:t>
            </a:r>
          </a:p>
          <a:p>
            <a:pPr marL="342900" lvl="0" indent="-342900" algn="just">
              <a:buAutoNum type="alphaLcParenR"/>
            </a:pPr>
            <a:r>
              <a:rPr lang="pl-PL" dirty="0" smtClean="0"/>
              <a:t>w „nowym” i „starym” wspólne są: zapewnienie bazy wyposażonej w środki dydaktyczne, wykwalifikowanej kadry, materiałów dydaktycznych.</a:t>
            </a:r>
          </a:p>
          <a:p>
            <a:pPr marL="342900" lvl="0" indent="-342900" algn="just">
              <a:buAutoNum type="alphaLcParenR"/>
            </a:pPr>
            <a:r>
              <a:rPr lang="pl-PL" b="1" dirty="0"/>
              <a:t>k</a:t>
            </a:r>
            <a:r>
              <a:rPr lang="pl-PL" b="1" dirty="0" smtClean="0"/>
              <a:t>ursy z 5</a:t>
            </a:r>
            <a:r>
              <a:rPr lang="pl-PL" dirty="0" smtClean="0"/>
              <a:t> będą akredytowane tylko wtedy jeśli są prowadzone na podstawie programu określonego w odrębnych przepisach</a:t>
            </a:r>
            <a:r>
              <a:rPr lang="pl-PL" dirty="0"/>
              <a:t> </a:t>
            </a:r>
            <a:r>
              <a:rPr lang="pl-PL" dirty="0" smtClean="0"/>
              <a:t>( bhp, prawo jazdy).</a:t>
            </a:r>
            <a:endParaRPr lang="pl-PL" dirty="0"/>
          </a:p>
        </p:txBody>
      </p:sp>
      <p:sp>
        <p:nvSpPr>
          <p:cNvPr id="15" name="Dowolny kształt 14"/>
          <p:cNvSpPr/>
          <p:nvPr/>
        </p:nvSpPr>
        <p:spPr>
          <a:xfrm>
            <a:off x="1562154" y="314778"/>
            <a:ext cx="5438738" cy="928694"/>
          </a:xfrm>
          <a:custGeom>
            <a:avLst/>
            <a:gdLst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0 w 4929222"/>
              <a:gd name="connsiteY4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9507 w 4938729"/>
              <a:gd name="connsiteY5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352412 w 4938729"/>
              <a:gd name="connsiteY5" fmla="*/ 428644 h 928694"/>
              <a:gd name="connsiteX6" fmla="*/ 9507 w 4938729"/>
              <a:gd name="connsiteY6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465029 w 4938729"/>
              <a:gd name="connsiteY5" fmla="*/ 520084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1046244 w 4929222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518310 w 4929222"/>
              <a:gd name="connsiteY4" fmla="*/ 438169 h 928694"/>
              <a:gd name="connsiteX0" fmla="*/ 0 w 4938737"/>
              <a:gd name="connsiteY0" fmla="*/ 0 h 928694"/>
              <a:gd name="connsiteX1" fmla="*/ 4929222 w 4938737"/>
              <a:gd name="connsiteY1" fmla="*/ 0 h 928694"/>
              <a:gd name="connsiteX2" fmla="*/ 4938737 w 4938737"/>
              <a:gd name="connsiteY2" fmla="*/ 457219 h 928694"/>
              <a:gd name="connsiteX3" fmla="*/ 4929222 w 4938737"/>
              <a:gd name="connsiteY3" fmla="*/ 928694 h 928694"/>
              <a:gd name="connsiteX4" fmla="*/ 0 w 4938737"/>
              <a:gd name="connsiteY4" fmla="*/ 928694 h 928694"/>
              <a:gd name="connsiteX5" fmla="*/ 518310 w 4938737"/>
              <a:gd name="connsiteY5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498785 w 4929222"/>
              <a:gd name="connsiteY2" fmla="*/ 457219 h 928694"/>
              <a:gd name="connsiteX3" fmla="*/ 4929222 w 4929222"/>
              <a:gd name="connsiteY3" fmla="*/ 928694 h 928694"/>
              <a:gd name="connsiteX4" fmla="*/ 0 w 4929222"/>
              <a:gd name="connsiteY4" fmla="*/ 928694 h 928694"/>
              <a:gd name="connsiteX5" fmla="*/ 518310 w 4929222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518310 w 5730501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342306 w 5730501"/>
              <a:gd name="connsiteY5" fmla="*/ 438169 h 92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30501" h="928694">
                <a:moveTo>
                  <a:pt x="0" y="0"/>
                </a:moveTo>
                <a:lnTo>
                  <a:pt x="4929222" y="0"/>
                </a:lnTo>
                <a:lnTo>
                  <a:pt x="5730501" y="457219"/>
                </a:lnTo>
                <a:lnTo>
                  <a:pt x="4929222" y="928694"/>
                </a:lnTo>
                <a:lnTo>
                  <a:pt x="0" y="928694"/>
                </a:lnTo>
                <a:lnTo>
                  <a:pt x="342306" y="438169"/>
                </a:ln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23850" algn="ctr" fontAlgn="base">
              <a:spcBef>
                <a:spcPct val="0"/>
              </a:spcBef>
              <a:spcAft>
                <a:spcPct val="0"/>
              </a:spcAft>
            </a:pPr>
            <a:endParaRPr lang="pl-PL" sz="1400" b="1" dirty="0" smtClean="0">
              <a:latin typeface="Arial" pitchFamily="34" charset="0"/>
            </a:endParaRPr>
          </a:p>
        </p:txBody>
      </p:sp>
      <p:sp>
        <p:nvSpPr>
          <p:cNvPr id="16" name="Elipsa 15"/>
          <p:cNvSpPr/>
          <p:nvPr/>
        </p:nvSpPr>
        <p:spPr>
          <a:xfrm>
            <a:off x="357158" y="142852"/>
            <a:ext cx="1285884" cy="1285884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7" name="Obraz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58" y="243340"/>
            <a:ext cx="1187404" cy="11853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-3000428" y="6215106"/>
            <a:ext cx="3643338" cy="221455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 flipH="1" flipV="1">
            <a:off x="-1000164" y="6493865"/>
            <a:ext cx="1374844" cy="1149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290" name="AutoShape 2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2292" name="AutoShape 4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8286808" y="0"/>
            <a:ext cx="2857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8572528" y="-7048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8001024" y="-5524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/>
          <p:cNvSpPr/>
          <p:nvPr/>
        </p:nvSpPr>
        <p:spPr>
          <a:xfrm>
            <a:off x="214282" y="1359836"/>
            <a:ext cx="778674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rabicPeriod" startAt="7"/>
            </a:pPr>
            <a:r>
              <a:rPr lang="pl-PL" b="1" dirty="0" smtClean="0"/>
              <a:t>Opłata</a:t>
            </a:r>
            <a:r>
              <a:rPr lang="pl-PL" dirty="0" smtClean="0"/>
              <a:t> za przyznanie akredytacji, wnoszona przez wnioskodawcę – określona została w art. 118 ust. 6 ustawy – Prawo oświatowe (dotychczas w rozporządzeniu).</a:t>
            </a:r>
          </a:p>
          <a:p>
            <a:pPr marL="342900" lvl="0" indent="-342900" algn="just">
              <a:buFont typeface="+mj-lt"/>
              <a:buAutoNum type="arabicPeriod" startAt="7"/>
            </a:pPr>
            <a:r>
              <a:rPr lang="pl-PL" dirty="0" smtClean="0"/>
              <a:t>Wynagrodzenie członków zespołu akredytacyjnego – art. 118 ust. 4b-4d ustawy-Prawo oświatowe (dotychczas w rozporządzeniu).</a:t>
            </a:r>
          </a:p>
          <a:p>
            <a:pPr marL="342900" lvl="0" indent="-342900" algn="just">
              <a:buFont typeface="+mj-lt"/>
              <a:buAutoNum type="arabicPeriod" startAt="7"/>
            </a:pPr>
            <a:r>
              <a:rPr lang="pl-PL" dirty="0" smtClean="0"/>
              <a:t>Akredytacja przyznawana przez kuratora oświaty </a:t>
            </a:r>
            <a:r>
              <a:rPr lang="pl-PL" b="1" dirty="0" smtClean="0"/>
              <a:t>na 5 lat </a:t>
            </a:r>
            <a:r>
              <a:rPr lang="pl-PL" dirty="0" smtClean="0"/>
              <a:t>– art. 118 ust. 2 ustawy – Prawo oświatowe (dotychczas nie był określony termin).</a:t>
            </a:r>
          </a:p>
          <a:p>
            <a:pPr marL="342900" lvl="0" indent="-342900" algn="just">
              <a:buFont typeface="+mj-lt"/>
              <a:buAutoNum type="arabicPeriod" startAt="7"/>
            </a:pPr>
            <a:r>
              <a:rPr lang="pl-PL" dirty="0" smtClean="0"/>
              <a:t>Kurator oświaty prowadzi wykaz przyznanych akredytacji podając go do publicznej wiadomości na stornie internetowej kuratorium oświaty - art. 118 ust. 11 ustawy – Prawo oświatowe (dotychczas regulowało to rozporządzenie), nie ma obowiązku przesyłania go do ministra właściwego do spraw oświaty </a:t>
            </a:r>
            <a:br>
              <a:rPr lang="pl-PL" dirty="0" smtClean="0"/>
            </a:br>
            <a:r>
              <a:rPr lang="pl-PL" dirty="0" smtClean="0"/>
              <a:t>i wychowania.</a:t>
            </a:r>
          </a:p>
          <a:p>
            <a:pPr marL="342900" lvl="0" indent="-342900" algn="just">
              <a:buFont typeface="+mj-lt"/>
              <a:buAutoNum type="arabicPeriod" startAt="7"/>
            </a:pPr>
            <a:r>
              <a:rPr lang="pl-PL" dirty="0" smtClean="0"/>
              <a:t>Zmiana w stosunku do „starego” rozporządzenia:</a:t>
            </a:r>
          </a:p>
          <a:p>
            <a:pPr marL="342900" lvl="0" indent="-342900" algn="just">
              <a:buAutoNum type="alphaLcParenR"/>
            </a:pPr>
            <a:r>
              <a:rPr lang="pl-PL" dirty="0" smtClean="0"/>
              <a:t>kurator oświaty nie jest zobowiązany do zasięgania opinii zespołu akredytacyjnego przed cofnięciem akredytacji, (cofanie akredytacji rozstrzygnięto na poziomie ustawy w rozporządzeniu uszczegółowiono przepisy),</a:t>
            </a:r>
          </a:p>
          <a:p>
            <a:pPr marL="342900" lvl="0" indent="-342900" algn="just">
              <a:buAutoNum type="alphaLcParenR"/>
            </a:pPr>
            <a:r>
              <a:rPr lang="pl-PL" dirty="0" smtClean="0"/>
              <a:t>nie określa się, po jakim czasie od chwili cofnięcia akredytacji podmiot może starać się ponownie o akredytację (dotychczas był to 1 rok).</a:t>
            </a:r>
            <a:endParaRPr lang="pl-PL" dirty="0"/>
          </a:p>
        </p:txBody>
      </p:sp>
      <p:sp>
        <p:nvSpPr>
          <p:cNvPr id="15" name="Dowolny kształt 14"/>
          <p:cNvSpPr/>
          <p:nvPr/>
        </p:nvSpPr>
        <p:spPr>
          <a:xfrm>
            <a:off x="1562154" y="314778"/>
            <a:ext cx="5438738" cy="928694"/>
          </a:xfrm>
          <a:custGeom>
            <a:avLst/>
            <a:gdLst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0 w 4929222"/>
              <a:gd name="connsiteY4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9507 w 4938729"/>
              <a:gd name="connsiteY5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352412 w 4938729"/>
              <a:gd name="connsiteY5" fmla="*/ 428644 h 928694"/>
              <a:gd name="connsiteX6" fmla="*/ 9507 w 4938729"/>
              <a:gd name="connsiteY6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465029 w 4938729"/>
              <a:gd name="connsiteY5" fmla="*/ 520084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1046244 w 4929222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518310 w 4929222"/>
              <a:gd name="connsiteY4" fmla="*/ 438169 h 928694"/>
              <a:gd name="connsiteX0" fmla="*/ 0 w 4938737"/>
              <a:gd name="connsiteY0" fmla="*/ 0 h 928694"/>
              <a:gd name="connsiteX1" fmla="*/ 4929222 w 4938737"/>
              <a:gd name="connsiteY1" fmla="*/ 0 h 928694"/>
              <a:gd name="connsiteX2" fmla="*/ 4938737 w 4938737"/>
              <a:gd name="connsiteY2" fmla="*/ 457219 h 928694"/>
              <a:gd name="connsiteX3" fmla="*/ 4929222 w 4938737"/>
              <a:gd name="connsiteY3" fmla="*/ 928694 h 928694"/>
              <a:gd name="connsiteX4" fmla="*/ 0 w 4938737"/>
              <a:gd name="connsiteY4" fmla="*/ 928694 h 928694"/>
              <a:gd name="connsiteX5" fmla="*/ 518310 w 4938737"/>
              <a:gd name="connsiteY5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498785 w 4929222"/>
              <a:gd name="connsiteY2" fmla="*/ 457219 h 928694"/>
              <a:gd name="connsiteX3" fmla="*/ 4929222 w 4929222"/>
              <a:gd name="connsiteY3" fmla="*/ 928694 h 928694"/>
              <a:gd name="connsiteX4" fmla="*/ 0 w 4929222"/>
              <a:gd name="connsiteY4" fmla="*/ 928694 h 928694"/>
              <a:gd name="connsiteX5" fmla="*/ 518310 w 4929222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518310 w 5730501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342306 w 5730501"/>
              <a:gd name="connsiteY5" fmla="*/ 438169 h 92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30501" h="928694">
                <a:moveTo>
                  <a:pt x="0" y="0"/>
                </a:moveTo>
                <a:lnTo>
                  <a:pt x="4929222" y="0"/>
                </a:lnTo>
                <a:lnTo>
                  <a:pt x="5730501" y="457219"/>
                </a:lnTo>
                <a:lnTo>
                  <a:pt x="4929222" y="928694"/>
                </a:lnTo>
                <a:lnTo>
                  <a:pt x="0" y="928694"/>
                </a:lnTo>
                <a:lnTo>
                  <a:pt x="342306" y="438169"/>
                </a:ln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23850" algn="ctr" fontAlgn="base">
              <a:spcBef>
                <a:spcPct val="0"/>
              </a:spcBef>
              <a:spcAft>
                <a:spcPct val="0"/>
              </a:spcAft>
            </a:pPr>
            <a:endParaRPr lang="pl-PL" sz="1400" b="1" dirty="0" smtClean="0">
              <a:latin typeface="Arial" pitchFamily="34" charset="0"/>
            </a:endParaRPr>
          </a:p>
        </p:txBody>
      </p:sp>
      <p:sp>
        <p:nvSpPr>
          <p:cNvPr id="16" name="Elipsa 15"/>
          <p:cNvSpPr/>
          <p:nvPr/>
        </p:nvSpPr>
        <p:spPr>
          <a:xfrm>
            <a:off x="357158" y="142852"/>
            <a:ext cx="1285884" cy="1285884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7" name="Obraz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58" y="243340"/>
            <a:ext cx="1187404" cy="1185396"/>
          </a:xfrm>
          <a:prstGeom prst="rect">
            <a:avLst/>
          </a:prstGeom>
        </p:spPr>
      </p:pic>
      <p:sp>
        <p:nvSpPr>
          <p:cNvPr id="18" name="Prostokąt 17"/>
          <p:cNvSpPr/>
          <p:nvPr/>
        </p:nvSpPr>
        <p:spPr>
          <a:xfrm>
            <a:off x="1928794" y="500042"/>
            <a:ext cx="44291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Rozstrzygnięte na poziomie ustawy</a:t>
            </a:r>
            <a:endParaRPr lang="pl-PL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-3000428" y="6215106"/>
            <a:ext cx="3643338" cy="221455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 flipH="1" flipV="1">
            <a:off x="-1000164" y="6493865"/>
            <a:ext cx="1374844" cy="1149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290" name="AutoShape 2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2292" name="AutoShape 4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8286808" y="0"/>
            <a:ext cx="2857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8572528" y="-7048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8001024" y="-5524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/>
          <p:cNvSpPr/>
          <p:nvPr/>
        </p:nvSpPr>
        <p:spPr>
          <a:xfrm>
            <a:off x="214282" y="1359836"/>
            <a:ext cx="778674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pl-PL" dirty="0" smtClean="0"/>
              <a:t>Dołączenie do wniosku o przyznanie akredytacji oceny własnej kształcenia ustawicznego w danej formie pozaszkolnej prowadzonego przez podmiot, w  zakresie warunków wymaganych do uzyskania akredytacji.</a:t>
            </a:r>
          </a:p>
          <a:p>
            <a:pPr marL="342900" lvl="0" indent="-342900" algn="just">
              <a:buFont typeface="+mj-lt"/>
              <a:buAutoNum type="arabicPeriod"/>
            </a:pPr>
            <a:endParaRPr lang="pl-PL" dirty="0" smtClean="0"/>
          </a:p>
          <a:p>
            <a:pPr marL="342900" lvl="0" indent="-342900" algn="just">
              <a:buFont typeface="+mj-lt"/>
              <a:buAutoNum type="arabicPeriod"/>
            </a:pPr>
            <a:r>
              <a:rPr lang="pl-PL" dirty="0" smtClean="0"/>
              <a:t>Ocena dokonywana będzie przez zespół akredytacyjny powoływany przez kuratora- łącznie z wizytą akredytacyjną: - zmniejszono z </a:t>
            </a:r>
            <a:r>
              <a:rPr lang="pl-PL" b="1" dirty="0" smtClean="0"/>
              <a:t>14 na 7 dni termin powiadomienia</a:t>
            </a:r>
            <a:r>
              <a:rPr lang="pl-PL" dirty="0" smtClean="0"/>
              <a:t> wnioskodawcy przez przewodniczącego zespołu akredytacyjnego o terminie wizyty akredytacyjnej</a:t>
            </a:r>
            <a:r>
              <a:rPr lang="pl-PL" dirty="0"/>
              <a:t> </a:t>
            </a:r>
            <a:r>
              <a:rPr lang="pl-PL" dirty="0" smtClean="0"/>
              <a:t>(</a:t>
            </a:r>
            <a:r>
              <a:rPr lang="pl-PL" i="1" dirty="0" smtClean="0"/>
              <a:t>wniosek  śląskiego kuratora oświaty</a:t>
            </a:r>
            <a:r>
              <a:rPr lang="pl-PL" dirty="0" smtClean="0"/>
              <a:t>).</a:t>
            </a:r>
          </a:p>
          <a:p>
            <a:pPr marL="342900" lvl="0" indent="-342900" algn="just">
              <a:buFont typeface="+mj-lt"/>
              <a:buAutoNum type="arabicPeriod"/>
            </a:pPr>
            <a:endParaRPr lang="pl-PL" dirty="0" smtClean="0"/>
          </a:p>
          <a:p>
            <a:pPr marL="342900" lvl="0" indent="-342900" algn="just">
              <a:buFont typeface="+mj-lt"/>
              <a:buAutoNum type="arabicPeriod"/>
            </a:pPr>
            <a:r>
              <a:rPr lang="pl-PL" dirty="0" smtClean="0"/>
              <a:t>Kurator oświaty będzie przyznawał, odmawiał przyznania lub cofał przyznaną akredytację, na podstawie oceny dokonanej przez zespół akredytacyjny.</a:t>
            </a:r>
          </a:p>
          <a:p>
            <a:pPr marL="342900" lvl="0" indent="-342900" algn="just">
              <a:buFont typeface="+mj-lt"/>
              <a:buAutoNum type="arabicPeriod"/>
            </a:pPr>
            <a:endParaRPr lang="pl-PL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pl-PL" dirty="0" smtClean="0"/>
              <a:t>Kurator oświaty:</a:t>
            </a:r>
          </a:p>
          <a:p>
            <a:pPr marL="342900" indent="-342900" algn="just">
              <a:buAutoNum type="alphaLcParenR"/>
            </a:pPr>
            <a:r>
              <a:rPr lang="pl-PL" dirty="0" smtClean="0"/>
              <a:t>wyznacza przewodniczącego zespołu akredytacyjnego,</a:t>
            </a:r>
          </a:p>
          <a:p>
            <a:pPr marL="342900" indent="-342900" algn="just">
              <a:buAutoNum type="alphaLcParenR"/>
            </a:pPr>
            <a:r>
              <a:rPr lang="pl-PL" dirty="0" smtClean="0"/>
              <a:t>zapewnia obsługę administracyjną zespołu akredytacyjnego,</a:t>
            </a:r>
          </a:p>
          <a:p>
            <a:pPr marL="342900" indent="-342900" algn="just">
              <a:buAutoNum type="alphaLcParenR"/>
            </a:pPr>
            <a:r>
              <a:rPr lang="pl-PL" dirty="0" smtClean="0"/>
              <a:t>przechowuje, zgodnie z zasadami archiwizacji, dokumentację procesu akredytacyjnego.</a:t>
            </a:r>
          </a:p>
          <a:p>
            <a:pPr marL="342900" lvl="0" indent="-342900" algn="just">
              <a:buFont typeface="+mj-lt"/>
              <a:buAutoNum type="arabicPeriod"/>
            </a:pPr>
            <a:endParaRPr lang="pl-PL" dirty="0"/>
          </a:p>
        </p:txBody>
      </p:sp>
      <p:sp>
        <p:nvSpPr>
          <p:cNvPr id="15" name="Dowolny kształt 14"/>
          <p:cNvSpPr/>
          <p:nvPr/>
        </p:nvSpPr>
        <p:spPr>
          <a:xfrm>
            <a:off x="1562154" y="314778"/>
            <a:ext cx="5438738" cy="928694"/>
          </a:xfrm>
          <a:custGeom>
            <a:avLst/>
            <a:gdLst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0 w 4929222"/>
              <a:gd name="connsiteY4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9507 w 4938729"/>
              <a:gd name="connsiteY5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352412 w 4938729"/>
              <a:gd name="connsiteY5" fmla="*/ 428644 h 928694"/>
              <a:gd name="connsiteX6" fmla="*/ 9507 w 4938729"/>
              <a:gd name="connsiteY6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465029 w 4938729"/>
              <a:gd name="connsiteY5" fmla="*/ 520084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1046244 w 4929222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518310 w 4929222"/>
              <a:gd name="connsiteY4" fmla="*/ 438169 h 928694"/>
              <a:gd name="connsiteX0" fmla="*/ 0 w 4938737"/>
              <a:gd name="connsiteY0" fmla="*/ 0 h 928694"/>
              <a:gd name="connsiteX1" fmla="*/ 4929222 w 4938737"/>
              <a:gd name="connsiteY1" fmla="*/ 0 h 928694"/>
              <a:gd name="connsiteX2" fmla="*/ 4938737 w 4938737"/>
              <a:gd name="connsiteY2" fmla="*/ 457219 h 928694"/>
              <a:gd name="connsiteX3" fmla="*/ 4929222 w 4938737"/>
              <a:gd name="connsiteY3" fmla="*/ 928694 h 928694"/>
              <a:gd name="connsiteX4" fmla="*/ 0 w 4938737"/>
              <a:gd name="connsiteY4" fmla="*/ 928694 h 928694"/>
              <a:gd name="connsiteX5" fmla="*/ 518310 w 4938737"/>
              <a:gd name="connsiteY5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498785 w 4929222"/>
              <a:gd name="connsiteY2" fmla="*/ 457219 h 928694"/>
              <a:gd name="connsiteX3" fmla="*/ 4929222 w 4929222"/>
              <a:gd name="connsiteY3" fmla="*/ 928694 h 928694"/>
              <a:gd name="connsiteX4" fmla="*/ 0 w 4929222"/>
              <a:gd name="connsiteY4" fmla="*/ 928694 h 928694"/>
              <a:gd name="connsiteX5" fmla="*/ 518310 w 4929222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518310 w 5730501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342306 w 5730501"/>
              <a:gd name="connsiteY5" fmla="*/ 438169 h 92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30501" h="928694">
                <a:moveTo>
                  <a:pt x="0" y="0"/>
                </a:moveTo>
                <a:lnTo>
                  <a:pt x="4929222" y="0"/>
                </a:lnTo>
                <a:lnTo>
                  <a:pt x="5730501" y="457219"/>
                </a:lnTo>
                <a:lnTo>
                  <a:pt x="4929222" y="928694"/>
                </a:lnTo>
                <a:lnTo>
                  <a:pt x="0" y="928694"/>
                </a:lnTo>
                <a:lnTo>
                  <a:pt x="342306" y="438169"/>
                </a:ln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23850" algn="ctr" fontAlgn="base">
              <a:spcBef>
                <a:spcPct val="0"/>
              </a:spcBef>
              <a:spcAft>
                <a:spcPct val="0"/>
              </a:spcAft>
            </a:pPr>
            <a:endParaRPr lang="pl-PL" sz="1400" b="1" dirty="0" smtClean="0">
              <a:latin typeface="Arial" pitchFamily="34" charset="0"/>
            </a:endParaRPr>
          </a:p>
        </p:txBody>
      </p:sp>
      <p:sp>
        <p:nvSpPr>
          <p:cNvPr id="16" name="Elipsa 15"/>
          <p:cNvSpPr/>
          <p:nvPr/>
        </p:nvSpPr>
        <p:spPr>
          <a:xfrm>
            <a:off x="357158" y="142852"/>
            <a:ext cx="1285884" cy="1285884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7" name="Obraz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58" y="243340"/>
            <a:ext cx="1187404" cy="1185396"/>
          </a:xfrm>
          <a:prstGeom prst="rect">
            <a:avLst/>
          </a:prstGeom>
        </p:spPr>
      </p:pic>
      <p:sp>
        <p:nvSpPr>
          <p:cNvPr id="18" name="Prostokąt 17"/>
          <p:cNvSpPr/>
          <p:nvPr/>
        </p:nvSpPr>
        <p:spPr>
          <a:xfrm>
            <a:off x="1928794" y="500042"/>
            <a:ext cx="44291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Pozostawiono bez zmian</a:t>
            </a:r>
            <a:endParaRPr lang="pl-PL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-3000428" y="6215106"/>
            <a:ext cx="3643338" cy="221455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 flipH="1" flipV="1">
            <a:off x="-1000164" y="6493865"/>
            <a:ext cx="1374844" cy="1149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290" name="AutoShape 2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2292" name="AutoShape 4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8286808" y="0"/>
            <a:ext cx="2857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8572528" y="-7048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8001024" y="-5524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Dowolny kształt 14"/>
          <p:cNvSpPr/>
          <p:nvPr/>
        </p:nvSpPr>
        <p:spPr>
          <a:xfrm>
            <a:off x="1562154" y="314778"/>
            <a:ext cx="5438738" cy="928694"/>
          </a:xfrm>
          <a:custGeom>
            <a:avLst/>
            <a:gdLst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0 w 4929222"/>
              <a:gd name="connsiteY4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9507 w 4938729"/>
              <a:gd name="connsiteY5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352412 w 4938729"/>
              <a:gd name="connsiteY5" fmla="*/ 428644 h 928694"/>
              <a:gd name="connsiteX6" fmla="*/ 9507 w 4938729"/>
              <a:gd name="connsiteY6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465029 w 4938729"/>
              <a:gd name="connsiteY5" fmla="*/ 520084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1046244 w 4929222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518310 w 4929222"/>
              <a:gd name="connsiteY4" fmla="*/ 438169 h 928694"/>
              <a:gd name="connsiteX0" fmla="*/ 0 w 4938737"/>
              <a:gd name="connsiteY0" fmla="*/ 0 h 928694"/>
              <a:gd name="connsiteX1" fmla="*/ 4929222 w 4938737"/>
              <a:gd name="connsiteY1" fmla="*/ 0 h 928694"/>
              <a:gd name="connsiteX2" fmla="*/ 4938737 w 4938737"/>
              <a:gd name="connsiteY2" fmla="*/ 457219 h 928694"/>
              <a:gd name="connsiteX3" fmla="*/ 4929222 w 4938737"/>
              <a:gd name="connsiteY3" fmla="*/ 928694 h 928694"/>
              <a:gd name="connsiteX4" fmla="*/ 0 w 4938737"/>
              <a:gd name="connsiteY4" fmla="*/ 928694 h 928694"/>
              <a:gd name="connsiteX5" fmla="*/ 518310 w 4938737"/>
              <a:gd name="connsiteY5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498785 w 4929222"/>
              <a:gd name="connsiteY2" fmla="*/ 457219 h 928694"/>
              <a:gd name="connsiteX3" fmla="*/ 4929222 w 4929222"/>
              <a:gd name="connsiteY3" fmla="*/ 928694 h 928694"/>
              <a:gd name="connsiteX4" fmla="*/ 0 w 4929222"/>
              <a:gd name="connsiteY4" fmla="*/ 928694 h 928694"/>
              <a:gd name="connsiteX5" fmla="*/ 518310 w 4929222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518310 w 5730501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342306 w 5730501"/>
              <a:gd name="connsiteY5" fmla="*/ 438169 h 92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30501" h="928694">
                <a:moveTo>
                  <a:pt x="0" y="0"/>
                </a:moveTo>
                <a:lnTo>
                  <a:pt x="4929222" y="0"/>
                </a:lnTo>
                <a:lnTo>
                  <a:pt x="5730501" y="457219"/>
                </a:lnTo>
                <a:lnTo>
                  <a:pt x="4929222" y="928694"/>
                </a:lnTo>
                <a:lnTo>
                  <a:pt x="0" y="928694"/>
                </a:lnTo>
                <a:lnTo>
                  <a:pt x="342306" y="438169"/>
                </a:ln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23850" algn="ctr" fontAlgn="base">
              <a:spcBef>
                <a:spcPct val="0"/>
              </a:spcBef>
              <a:spcAft>
                <a:spcPct val="0"/>
              </a:spcAft>
            </a:pPr>
            <a:endParaRPr lang="pl-PL" sz="1400" b="1" dirty="0" smtClean="0">
              <a:latin typeface="Arial" pitchFamily="34" charset="0"/>
            </a:endParaRPr>
          </a:p>
        </p:txBody>
      </p:sp>
      <p:sp>
        <p:nvSpPr>
          <p:cNvPr id="16" name="Elipsa 15"/>
          <p:cNvSpPr/>
          <p:nvPr/>
        </p:nvSpPr>
        <p:spPr>
          <a:xfrm>
            <a:off x="357158" y="142852"/>
            <a:ext cx="1285884" cy="1285884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7" name="Obraz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58" y="243340"/>
            <a:ext cx="1187404" cy="1185396"/>
          </a:xfrm>
          <a:prstGeom prst="rect">
            <a:avLst/>
          </a:prstGeom>
        </p:spPr>
      </p:pic>
      <p:sp>
        <p:nvSpPr>
          <p:cNvPr id="18" name="Prostokąt 17"/>
          <p:cNvSpPr/>
          <p:nvPr/>
        </p:nvSpPr>
        <p:spPr>
          <a:xfrm>
            <a:off x="1928794" y="500042"/>
            <a:ext cx="44291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Terminy - ogólne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0034" y="1857364"/>
            <a:ext cx="7072362" cy="3093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Przyznane przed 1 września 2019 r</a:t>
            </a: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zachowują moc do zakończenia kształcenia ustawicznego w danej formie - nie dłużej jednak niż </a:t>
            </a:r>
            <a:r>
              <a:rPr kumimoji="0" lang="pl-PL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do 31 grudnia 2020 r.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pl-P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Wnioski </a:t>
            </a:r>
            <a:r>
              <a:rPr kumimoji="0" lang="pl-PL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złożone i nierozpatrzone przed 1 września 2019 r</a:t>
            </a: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– rozpatruje się </a:t>
            </a:r>
            <a:r>
              <a:rPr kumimoji="0" lang="pl-PL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zgodnie z art. 118 ust. 1 ustawy – Prawo oświatowe, w brzmieniu po 1 września 2019</a:t>
            </a: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r. – wnioskodawca ma dostosować </a:t>
            </a:r>
            <a:r>
              <a:rPr kumimoji="0" lang="pl-PL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wniosek do wymagań określonych w art. 118 ust. 3</a:t>
            </a: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– </a:t>
            </a:r>
            <a:r>
              <a:rPr kumimoji="0" lang="pl-PL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do 31 grudnia 2019 r.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pl-PL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sz="11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art</a:t>
            </a:r>
            <a:r>
              <a:rPr kumimoji="0" lang="pl-PL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103 ust. 1 i 2 ustawy z dnia 22 listopada 2018 r. o zmianie ustawy – Prawo oświatowe, ustawy o systemie oświaty oraz niektórych innych ustaw (Dz. U. 2018 r. poz. 2245, z </a:t>
            </a:r>
            <a:r>
              <a:rPr kumimoji="0" lang="pl-PL" sz="11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późn</a:t>
            </a:r>
            <a:r>
              <a:rPr kumimoji="0" lang="pl-PL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zm.).</a:t>
            </a:r>
            <a:endParaRPr kumimoji="0" lang="pl-PL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-3000428" y="6215106"/>
            <a:ext cx="3643338" cy="221455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 flipH="1" flipV="1">
            <a:off x="-1000164" y="6493865"/>
            <a:ext cx="1374844" cy="1149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290" name="AutoShape 2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2292" name="AutoShape 4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8286808" y="0"/>
            <a:ext cx="2857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8572528" y="-7048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8001024" y="-5524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Dowolny kształt 14"/>
          <p:cNvSpPr/>
          <p:nvPr/>
        </p:nvSpPr>
        <p:spPr>
          <a:xfrm>
            <a:off x="1562154" y="314778"/>
            <a:ext cx="5438738" cy="928694"/>
          </a:xfrm>
          <a:custGeom>
            <a:avLst/>
            <a:gdLst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0 w 4929222"/>
              <a:gd name="connsiteY4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9507 w 4938729"/>
              <a:gd name="connsiteY5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352412 w 4938729"/>
              <a:gd name="connsiteY5" fmla="*/ 428644 h 928694"/>
              <a:gd name="connsiteX6" fmla="*/ 9507 w 4938729"/>
              <a:gd name="connsiteY6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465029 w 4938729"/>
              <a:gd name="connsiteY5" fmla="*/ 520084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1046244 w 4929222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518310 w 4929222"/>
              <a:gd name="connsiteY4" fmla="*/ 438169 h 928694"/>
              <a:gd name="connsiteX0" fmla="*/ 0 w 4938737"/>
              <a:gd name="connsiteY0" fmla="*/ 0 h 928694"/>
              <a:gd name="connsiteX1" fmla="*/ 4929222 w 4938737"/>
              <a:gd name="connsiteY1" fmla="*/ 0 h 928694"/>
              <a:gd name="connsiteX2" fmla="*/ 4938737 w 4938737"/>
              <a:gd name="connsiteY2" fmla="*/ 457219 h 928694"/>
              <a:gd name="connsiteX3" fmla="*/ 4929222 w 4938737"/>
              <a:gd name="connsiteY3" fmla="*/ 928694 h 928694"/>
              <a:gd name="connsiteX4" fmla="*/ 0 w 4938737"/>
              <a:gd name="connsiteY4" fmla="*/ 928694 h 928694"/>
              <a:gd name="connsiteX5" fmla="*/ 518310 w 4938737"/>
              <a:gd name="connsiteY5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498785 w 4929222"/>
              <a:gd name="connsiteY2" fmla="*/ 457219 h 928694"/>
              <a:gd name="connsiteX3" fmla="*/ 4929222 w 4929222"/>
              <a:gd name="connsiteY3" fmla="*/ 928694 h 928694"/>
              <a:gd name="connsiteX4" fmla="*/ 0 w 4929222"/>
              <a:gd name="connsiteY4" fmla="*/ 928694 h 928694"/>
              <a:gd name="connsiteX5" fmla="*/ 518310 w 4929222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518310 w 5730501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342306 w 5730501"/>
              <a:gd name="connsiteY5" fmla="*/ 438169 h 92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30501" h="928694">
                <a:moveTo>
                  <a:pt x="0" y="0"/>
                </a:moveTo>
                <a:lnTo>
                  <a:pt x="4929222" y="0"/>
                </a:lnTo>
                <a:lnTo>
                  <a:pt x="5730501" y="457219"/>
                </a:lnTo>
                <a:lnTo>
                  <a:pt x="4929222" y="928694"/>
                </a:lnTo>
                <a:lnTo>
                  <a:pt x="0" y="928694"/>
                </a:lnTo>
                <a:lnTo>
                  <a:pt x="342306" y="438169"/>
                </a:ln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23850" algn="ctr" fontAlgn="base">
              <a:spcBef>
                <a:spcPct val="0"/>
              </a:spcBef>
              <a:spcAft>
                <a:spcPct val="0"/>
              </a:spcAft>
            </a:pPr>
            <a:endParaRPr lang="pl-PL" sz="1400" b="1" dirty="0" smtClean="0">
              <a:latin typeface="Arial" pitchFamily="34" charset="0"/>
            </a:endParaRPr>
          </a:p>
        </p:txBody>
      </p:sp>
      <p:sp>
        <p:nvSpPr>
          <p:cNvPr id="16" name="Elipsa 15"/>
          <p:cNvSpPr/>
          <p:nvPr/>
        </p:nvSpPr>
        <p:spPr>
          <a:xfrm>
            <a:off x="357158" y="142852"/>
            <a:ext cx="1285884" cy="1285884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7" name="Obraz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58" y="243340"/>
            <a:ext cx="1187404" cy="1185396"/>
          </a:xfrm>
          <a:prstGeom prst="rect">
            <a:avLst/>
          </a:prstGeom>
        </p:spPr>
      </p:pic>
      <p:sp>
        <p:nvSpPr>
          <p:cNvPr id="18" name="Prostokąt 17"/>
          <p:cNvSpPr/>
          <p:nvPr/>
        </p:nvSpPr>
        <p:spPr>
          <a:xfrm>
            <a:off x="1928794" y="500042"/>
            <a:ext cx="44291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Terminy - KKZ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0034" y="1857364"/>
            <a:ext cx="7072362" cy="3093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Przyznane przed 1 września 2019 r</a:t>
            </a: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zachowują moc do zakończenia kształcenia ustawicznego w danej formie - nie dłużej jednak niż </a:t>
            </a:r>
            <a:r>
              <a:rPr kumimoji="0" lang="pl-PL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do 31 grudnia 2020 r.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pl-P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Wnioski </a:t>
            </a:r>
            <a:r>
              <a:rPr kumimoji="0" lang="pl-PL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złożone i nierozpatrzone przed 1 września 2019 r</a:t>
            </a: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– rozpatruje się </a:t>
            </a:r>
            <a:r>
              <a:rPr kumimoji="0" lang="pl-PL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zgodnie z art. 118 ust. 1 ustawy – Prawo oświatowe, w brzmieniu po 1 września 2019</a:t>
            </a: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r. – wnioskodawca ma dostosować </a:t>
            </a:r>
            <a:r>
              <a:rPr kumimoji="0" lang="pl-PL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wniosek do wymagań określonych w art. 118 ust. 3</a:t>
            </a: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– </a:t>
            </a:r>
            <a:r>
              <a:rPr kumimoji="0" lang="pl-PL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do 31 grudnia 2019 r.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pl-PL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sz="11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art</a:t>
            </a:r>
            <a:r>
              <a:rPr kumimoji="0" lang="pl-PL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103 ust. 1 i 2 ustawy z dnia 22 listopada 2018 r. o zmianie ustawy – Prawo oświatowe, ustawy o systemie oświaty oraz niektórych innych ustaw (Dz. U. 2018 r. poz. 2245, z </a:t>
            </a:r>
            <a:r>
              <a:rPr kumimoji="0" lang="pl-PL" sz="11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późn</a:t>
            </a:r>
            <a:r>
              <a:rPr kumimoji="0" lang="pl-PL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zm.).</a:t>
            </a:r>
            <a:endParaRPr kumimoji="0" lang="pl-PL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-3000428" y="6215106"/>
            <a:ext cx="3643338" cy="221455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 flipH="1" flipV="1">
            <a:off x="-1000164" y="6493865"/>
            <a:ext cx="1374844" cy="1149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290" name="AutoShape 2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2292" name="AutoShape 4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8286808" y="0"/>
            <a:ext cx="2857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8572528" y="-7048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8001024" y="-5524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Dowolny kształt 14"/>
          <p:cNvSpPr/>
          <p:nvPr/>
        </p:nvSpPr>
        <p:spPr>
          <a:xfrm>
            <a:off x="1562154" y="314778"/>
            <a:ext cx="5438738" cy="928694"/>
          </a:xfrm>
          <a:custGeom>
            <a:avLst/>
            <a:gdLst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0 w 4929222"/>
              <a:gd name="connsiteY4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9507 w 4938729"/>
              <a:gd name="connsiteY5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352412 w 4938729"/>
              <a:gd name="connsiteY5" fmla="*/ 428644 h 928694"/>
              <a:gd name="connsiteX6" fmla="*/ 9507 w 4938729"/>
              <a:gd name="connsiteY6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465029 w 4938729"/>
              <a:gd name="connsiteY5" fmla="*/ 520084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1046244 w 4929222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518310 w 4929222"/>
              <a:gd name="connsiteY4" fmla="*/ 438169 h 928694"/>
              <a:gd name="connsiteX0" fmla="*/ 0 w 4938737"/>
              <a:gd name="connsiteY0" fmla="*/ 0 h 928694"/>
              <a:gd name="connsiteX1" fmla="*/ 4929222 w 4938737"/>
              <a:gd name="connsiteY1" fmla="*/ 0 h 928694"/>
              <a:gd name="connsiteX2" fmla="*/ 4938737 w 4938737"/>
              <a:gd name="connsiteY2" fmla="*/ 457219 h 928694"/>
              <a:gd name="connsiteX3" fmla="*/ 4929222 w 4938737"/>
              <a:gd name="connsiteY3" fmla="*/ 928694 h 928694"/>
              <a:gd name="connsiteX4" fmla="*/ 0 w 4938737"/>
              <a:gd name="connsiteY4" fmla="*/ 928694 h 928694"/>
              <a:gd name="connsiteX5" fmla="*/ 518310 w 4938737"/>
              <a:gd name="connsiteY5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498785 w 4929222"/>
              <a:gd name="connsiteY2" fmla="*/ 457219 h 928694"/>
              <a:gd name="connsiteX3" fmla="*/ 4929222 w 4929222"/>
              <a:gd name="connsiteY3" fmla="*/ 928694 h 928694"/>
              <a:gd name="connsiteX4" fmla="*/ 0 w 4929222"/>
              <a:gd name="connsiteY4" fmla="*/ 928694 h 928694"/>
              <a:gd name="connsiteX5" fmla="*/ 518310 w 4929222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518310 w 5730501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342306 w 5730501"/>
              <a:gd name="connsiteY5" fmla="*/ 438169 h 92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30501" h="928694">
                <a:moveTo>
                  <a:pt x="0" y="0"/>
                </a:moveTo>
                <a:lnTo>
                  <a:pt x="4929222" y="0"/>
                </a:lnTo>
                <a:lnTo>
                  <a:pt x="5730501" y="457219"/>
                </a:lnTo>
                <a:lnTo>
                  <a:pt x="4929222" y="928694"/>
                </a:lnTo>
                <a:lnTo>
                  <a:pt x="0" y="928694"/>
                </a:lnTo>
                <a:lnTo>
                  <a:pt x="342306" y="438169"/>
                </a:ln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23850" algn="ctr" fontAlgn="base">
              <a:spcBef>
                <a:spcPct val="0"/>
              </a:spcBef>
              <a:spcAft>
                <a:spcPct val="0"/>
              </a:spcAft>
            </a:pPr>
            <a:endParaRPr lang="pl-PL" sz="1400" b="1" dirty="0" smtClean="0">
              <a:latin typeface="Arial" pitchFamily="34" charset="0"/>
            </a:endParaRPr>
          </a:p>
        </p:txBody>
      </p:sp>
      <p:sp>
        <p:nvSpPr>
          <p:cNvPr id="16" name="Elipsa 15"/>
          <p:cNvSpPr/>
          <p:nvPr/>
        </p:nvSpPr>
        <p:spPr>
          <a:xfrm>
            <a:off x="357158" y="142852"/>
            <a:ext cx="1285884" cy="1285884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7" name="Obraz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58" y="243340"/>
            <a:ext cx="1187404" cy="1185396"/>
          </a:xfrm>
          <a:prstGeom prst="rect">
            <a:avLst/>
          </a:prstGeom>
        </p:spPr>
      </p:pic>
      <p:sp>
        <p:nvSpPr>
          <p:cNvPr id="18" name="Prostokąt 17"/>
          <p:cNvSpPr/>
          <p:nvPr/>
        </p:nvSpPr>
        <p:spPr>
          <a:xfrm>
            <a:off x="1928794" y="500042"/>
            <a:ext cx="44291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Terminy - KKZ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142844" y="1428736"/>
            <a:ext cx="58579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l-PL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Możliwość prowadzenia kwalifikacyjnych kursów zawodowych (KKZ)</a:t>
            </a:r>
            <a:r>
              <a:rPr kumimoji="0" lang="pl-PL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opartych na:</a:t>
            </a: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1643050"/>
            <a:ext cx="7858148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rozporządzeniu MEN z 7 lutego 2012 r. w sprawie podstawy programowej kształcenia w zawodach (Dz. U. 2012 r. poz. 184, z </a:t>
            </a:r>
            <a:r>
              <a:rPr kumimoji="0" lang="pl-PL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późn</a:t>
            </a: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zm.), tzw. „</a:t>
            </a:r>
            <a:r>
              <a:rPr kumimoji="0" lang="pl-PL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kwalifikacje jednoliterowe</a:t>
            </a: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” – </a:t>
            </a:r>
            <a:r>
              <a:rPr kumimoji="0" lang="pl-PL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do 31 grudnia 2019 r.,</a:t>
            </a:r>
            <a:endParaRPr kumimoji="0" lang="pl-P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pl-PL" sz="105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pl-PL" sz="1050" i="1" dirty="0" err="1" smtClean="0">
                <a:latin typeface="Arial" pitchFamily="34" charset="0"/>
                <a:cs typeface="Arial" pitchFamily="34" charset="0"/>
              </a:rPr>
              <a:t>(</a:t>
            </a:r>
            <a:r>
              <a:rPr kumimoji="0" lang="pl-PL" sz="105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ar</a:t>
            </a:r>
            <a:r>
              <a:rPr kumimoji="0" lang="pl-PL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 290 ust. 1  ustawy z dnia 14 grudnia 2016 r. - Przepisy wprowadzające ustawę – Prawo oświatowe, (Dz. U. 2017 r. poz. 60, z </a:t>
            </a:r>
            <a:r>
              <a:rPr kumimoji="0" lang="pl-PL" sz="105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późn</a:t>
            </a:r>
            <a:r>
              <a:rPr kumimoji="0" lang="pl-PL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zm.).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pl-PL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  r</a:t>
            </a: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ozporządzeniu MEN z 31 marca 2017 r. w sprawie podstawy programowej kształcenia w zawodach (Dz. U. 2017 r. poz. 860, z </a:t>
            </a:r>
            <a:r>
              <a:rPr kumimoji="0" lang="pl-PL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późn</a:t>
            </a: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zm.), tzw. „</a:t>
            </a:r>
            <a:r>
              <a:rPr kumimoji="0" lang="pl-PL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kwalifikacje dwuliterowe</a:t>
            </a: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” – </a:t>
            </a:r>
            <a:r>
              <a:rPr kumimoji="0" lang="pl-PL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do 31 grudnia 2020 r</a:t>
            </a:r>
            <a:r>
              <a:rPr kumimoji="0" lang="pl-PL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pl-PL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l-PL" sz="1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(ar</a:t>
            </a:r>
            <a:r>
              <a:rPr kumimoji="0" lang="pl-PL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 87 ust. 2  ustawy z dnia 22 listopada 2018 r. o zmianie ustawy – Prawo oświatowe, ustawy o systemie oświaty oraz niektórych innych ustaw (Dz. U. 2018 r. poz. 2245, z </a:t>
            </a:r>
            <a:r>
              <a:rPr kumimoji="0" lang="pl-PL" sz="1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późn</a:t>
            </a:r>
            <a:r>
              <a:rPr kumimoji="0" lang="pl-PL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zm.).</a:t>
            </a:r>
            <a:endParaRPr kumimoji="0" lang="pl-PL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pl-PL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rozporządzeniu MEN z 16 maja 2019 r. w sprawie podstawy programowej kształcenia w zawodach szkolnictwa branżowego oraz dodatkowych umiejętności zawodowych w zakresie wybranych zawodów szkolnictwa branżowego (Dz. U. 2019 r. poz. 991), tzw. „</a:t>
            </a:r>
            <a:r>
              <a:rPr kumimoji="0" lang="pl-PL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kwalifikacje trzyliterowe</a:t>
            </a:r>
            <a:r>
              <a: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” – </a:t>
            </a:r>
            <a:r>
              <a:rPr kumimoji="0" lang="pl-PL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od 1 września 2020 r.,</a:t>
            </a:r>
            <a:endParaRPr kumimoji="0" lang="pl-P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pl-PL" sz="1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pl-PL" sz="1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(ar</a:t>
            </a:r>
            <a:r>
              <a:rPr kumimoji="0" lang="pl-PL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 87 ust. 1  ustawy z dnia 22 listopada 2018 r. o zmianie ustawy – Prawo oświatowe, ustawy o systemie oświaty oraz niektórych innych ustaw (Dz. U. 2018 r. poz. 2245, z </a:t>
            </a:r>
            <a:r>
              <a:rPr kumimoji="0" lang="pl-PL" sz="1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późn</a:t>
            </a:r>
            <a:r>
              <a:rPr kumimoji="0" lang="pl-PL" sz="1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zm.).</a:t>
            </a:r>
            <a:endParaRPr kumimoji="0" lang="pl-PL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-3000428" y="6215106"/>
            <a:ext cx="3643338" cy="221455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 flipH="1" flipV="1">
            <a:off x="-1000164" y="6493865"/>
            <a:ext cx="1374844" cy="1149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290" name="AutoShape 2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2292" name="AutoShape 4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8286808" y="0"/>
            <a:ext cx="2857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8572528" y="-7048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8001024" y="-5524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Dowolny kształt 14"/>
          <p:cNvSpPr/>
          <p:nvPr/>
        </p:nvSpPr>
        <p:spPr>
          <a:xfrm>
            <a:off x="1562154" y="314778"/>
            <a:ext cx="5438738" cy="928694"/>
          </a:xfrm>
          <a:custGeom>
            <a:avLst/>
            <a:gdLst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0 w 4929222"/>
              <a:gd name="connsiteY4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9507 w 4938729"/>
              <a:gd name="connsiteY5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352412 w 4938729"/>
              <a:gd name="connsiteY5" fmla="*/ 428644 h 928694"/>
              <a:gd name="connsiteX6" fmla="*/ 9507 w 4938729"/>
              <a:gd name="connsiteY6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465029 w 4938729"/>
              <a:gd name="connsiteY5" fmla="*/ 520084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1046244 w 4929222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518310 w 4929222"/>
              <a:gd name="connsiteY4" fmla="*/ 438169 h 928694"/>
              <a:gd name="connsiteX0" fmla="*/ 0 w 4938737"/>
              <a:gd name="connsiteY0" fmla="*/ 0 h 928694"/>
              <a:gd name="connsiteX1" fmla="*/ 4929222 w 4938737"/>
              <a:gd name="connsiteY1" fmla="*/ 0 h 928694"/>
              <a:gd name="connsiteX2" fmla="*/ 4938737 w 4938737"/>
              <a:gd name="connsiteY2" fmla="*/ 457219 h 928694"/>
              <a:gd name="connsiteX3" fmla="*/ 4929222 w 4938737"/>
              <a:gd name="connsiteY3" fmla="*/ 928694 h 928694"/>
              <a:gd name="connsiteX4" fmla="*/ 0 w 4938737"/>
              <a:gd name="connsiteY4" fmla="*/ 928694 h 928694"/>
              <a:gd name="connsiteX5" fmla="*/ 518310 w 4938737"/>
              <a:gd name="connsiteY5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498785 w 4929222"/>
              <a:gd name="connsiteY2" fmla="*/ 457219 h 928694"/>
              <a:gd name="connsiteX3" fmla="*/ 4929222 w 4929222"/>
              <a:gd name="connsiteY3" fmla="*/ 928694 h 928694"/>
              <a:gd name="connsiteX4" fmla="*/ 0 w 4929222"/>
              <a:gd name="connsiteY4" fmla="*/ 928694 h 928694"/>
              <a:gd name="connsiteX5" fmla="*/ 518310 w 4929222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518310 w 5730501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342306 w 5730501"/>
              <a:gd name="connsiteY5" fmla="*/ 438169 h 92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30501" h="928694">
                <a:moveTo>
                  <a:pt x="0" y="0"/>
                </a:moveTo>
                <a:lnTo>
                  <a:pt x="4929222" y="0"/>
                </a:lnTo>
                <a:lnTo>
                  <a:pt x="5730501" y="457219"/>
                </a:lnTo>
                <a:lnTo>
                  <a:pt x="4929222" y="928694"/>
                </a:lnTo>
                <a:lnTo>
                  <a:pt x="0" y="928694"/>
                </a:lnTo>
                <a:lnTo>
                  <a:pt x="342306" y="438169"/>
                </a:ln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23850" algn="ctr" fontAlgn="base">
              <a:spcBef>
                <a:spcPct val="0"/>
              </a:spcBef>
              <a:spcAft>
                <a:spcPct val="0"/>
              </a:spcAft>
            </a:pPr>
            <a:endParaRPr lang="pl-PL" sz="1400" b="1" dirty="0" smtClean="0">
              <a:latin typeface="Arial" pitchFamily="34" charset="0"/>
            </a:endParaRPr>
          </a:p>
        </p:txBody>
      </p:sp>
      <p:sp>
        <p:nvSpPr>
          <p:cNvPr id="16" name="Elipsa 15"/>
          <p:cNvSpPr/>
          <p:nvPr/>
        </p:nvSpPr>
        <p:spPr>
          <a:xfrm>
            <a:off x="357158" y="142852"/>
            <a:ext cx="1285884" cy="1285884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7" name="Obraz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58" y="243340"/>
            <a:ext cx="1187404" cy="1185396"/>
          </a:xfrm>
          <a:prstGeom prst="rect">
            <a:avLst/>
          </a:prstGeom>
        </p:spPr>
      </p:pic>
      <p:sp>
        <p:nvSpPr>
          <p:cNvPr id="18" name="Prostokąt 17"/>
          <p:cNvSpPr/>
          <p:nvPr/>
        </p:nvSpPr>
        <p:spPr>
          <a:xfrm>
            <a:off x="1928794" y="500042"/>
            <a:ext cx="44291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Terminy - KKZ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1785926"/>
            <a:ext cx="7858148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pl-PL" u="sng" dirty="0" smtClean="0"/>
              <a:t>  Podmioty prowadzące działalność oświatową</a:t>
            </a:r>
            <a:r>
              <a:rPr lang="pl-PL" dirty="0" smtClean="0"/>
              <a:t> na zasadach określonych w przepisach ustawy z dnia 6 marca 2018 r. – Prawo przedsiębiorców (nieobejmującą prowadzenia szkoły, placówki, zespołu) i </a:t>
            </a:r>
            <a:r>
              <a:rPr lang="pl-PL" b="1" u="sng" dirty="0" smtClean="0"/>
              <a:t>nie posiadające akredytacji </a:t>
            </a:r>
            <a:r>
              <a:rPr lang="pl-PL" dirty="0" smtClean="0"/>
              <a:t>– </a:t>
            </a:r>
            <a:r>
              <a:rPr lang="pl-PL" u="sng" dirty="0" smtClean="0"/>
              <a:t>mogą prowadzić KKZ</a:t>
            </a:r>
            <a:r>
              <a:rPr lang="pl-PL" dirty="0" smtClean="0"/>
              <a:t> nie dłużej niż do:</a:t>
            </a:r>
          </a:p>
          <a:p>
            <a:pPr lvl="0" algn="just"/>
            <a:r>
              <a:rPr lang="pl-PL" dirty="0" smtClean="0"/>
              <a:t>a) 31 grudnia 2019 r. – w  oparciu o podstawę programową z 2012 r.</a:t>
            </a:r>
          </a:p>
          <a:p>
            <a:pPr lvl="0" algn="just"/>
            <a:r>
              <a:rPr lang="pl-PL" dirty="0" smtClean="0"/>
              <a:t>b) 31 grudnia 2020 r. – w  oparciu o podstawę programową z 2017 r.</a:t>
            </a:r>
          </a:p>
          <a:p>
            <a:pPr lvl="0" algn="just"/>
            <a:endParaRPr lang="pl-PL" sz="1200" dirty="0" smtClean="0"/>
          </a:p>
          <a:p>
            <a:pPr lvl="0" algn="ctr"/>
            <a:r>
              <a:rPr lang="pl-PL" sz="1050" i="1" dirty="0" err="1" smtClean="0"/>
              <a:t>(ar</a:t>
            </a:r>
            <a:r>
              <a:rPr lang="pl-PL" sz="1050" i="1" dirty="0" smtClean="0"/>
              <a:t>t 88 ust. 1  ustawy z dnia 22 listopada 2018 r. o zmianie ustawy – Prawo oświatowe, ustawy o systemie oświaty oraz niektórych innych ustaw (Dz. U. 2018 r. poz. 2245, z </a:t>
            </a:r>
            <a:r>
              <a:rPr lang="pl-PL" sz="1050" i="1" dirty="0" err="1" smtClean="0"/>
              <a:t>późn</a:t>
            </a:r>
            <a:r>
              <a:rPr lang="pl-PL" sz="1050" i="1" dirty="0" smtClean="0"/>
              <a:t>. zm.).</a:t>
            </a:r>
            <a:endParaRPr lang="pl-PL" sz="1050" dirty="0" smtClean="0"/>
          </a:p>
          <a:p>
            <a:pPr algn="just"/>
            <a:r>
              <a:rPr lang="pl-PL" sz="1200" dirty="0" smtClean="0"/>
              <a:t> </a:t>
            </a:r>
          </a:p>
          <a:p>
            <a:pPr lvl="0" algn="just">
              <a:buFont typeface="Wingdings" pitchFamily="2" charset="2"/>
              <a:buChar char="Ø"/>
            </a:pPr>
            <a:r>
              <a:rPr lang="pl-PL" u="sng" dirty="0" smtClean="0"/>
              <a:t>  Podmioty prowadzące działalność oświatową</a:t>
            </a:r>
            <a:r>
              <a:rPr lang="pl-PL" dirty="0" smtClean="0"/>
              <a:t> na zasadach określonych w  przepisach ustawy z dnia 6 marca 2018 r. – Prawo przedsiębiorców (nieobejmującą prowadzenia szkoły, placówki, zespołu), które </a:t>
            </a:r>
            <a:r>
              <a:rPr lang="pl-PL" b="1" u="sng" dirty="0" smtClean="0"/>
              <a:t>od 1 września 2020  r. </a:t>
            </a:r>
            <a:r>
              <a:rPr lang="pl-PL" dirty="0" smtClean="0"/>
              <a:t> chcą prowadzić KKZ </a:t>
            </a:r>
            <a:r>
              <a:rPr lang="pl-PL" b="1" u="sng" dirty="0" smtClean="0"/>
              <a:t>muszą posiadać akredytację.</a:t>
            </a:r>
            <a:endParaRPr lang="pl-PL" dirty="0" smtClean="0"/>
          </a:p>
          <a:p>
            <a:pPr lvl="0" algn="just"/>
            <a:endParaRPr lang="pl-PL" sz="1200" i="1" dirty="0" smtClean="0"/>
          </a:p>
          <a:p>
            <a:pPr lvl="0" algn="ctr"/>
            <a:r>
              <a:rPr lang="pl-PL" sz="1050" i="1" dirty="0" err="1" smtClean="0"/>
              <a:t>(ar</a:t>
            </a:r>
            <a:r>
              <a:rPr lang="pl-PL" sz="1050" i="1" dirty="0" smtClean="0"/>
              <a:t>t 88 ust. 1  ustawy z dnia 22 listopada 2018 r. o zmianie ustawy – Prawo oświatowe, ustawy o systemie oświaty oraz niektórych innych ustaw (Dz. U. 2018 r. poz. 2245, z </a:t>
            </a:r>
            <a:r>
              <a:rPr lang="pl-PL" sz="1050" i="1" dirty="0" err="1" smtClean="0"/>
              <a:t>późn</a:t>
            </a:r>
            <a:r>
              <a:rPr lang="pl-PL" sz="1050" i="1" dirty="0" smtClean="0"/>
              <a:t>. zm.).</a:t>
            </a:r>
            <a:endParaRPr lang="pl-PL" sz="1050" dirty="0" smtClean="0"/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pl-PL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-3000428" y="6215106"/>
            <a:ext cx="3643338" cy="221455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 flipH="1" flipV="1">
            <a:off x="-1000164" y="6493865"/>
            <a:ext cx="1374844" cy="1149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290" name="AutoShape 2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2292" name="AutoShape 4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8286808" y="0"/>
            <a:ext cx="2857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8572528" y="-7048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8001024" y="-5524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Dowolny kształt 14"/>
          <p:cNvSpPr/>
          <p:nvPr/>
        </p:nvSpPr>
        <p:spPr>
          <a:xfrm>
            <a:off x="1562154" y="314778"/>
            <a:ext cx="5438738" cy="928694"/>
          </a:xfrm>
          <a:custGeom>
            <a:avLst/>
            <a:gdLst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0 w 4929222"/>
              <a:gd name="connsiteY4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9507 w 4938729"/>
              <a:gd name="connsiteY5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352412 w 4938729"/>
              <a:gd name="connsiteY5" fmla="*/ 428644 h 928694"/>
              <a:gd name="connsiteX6" fmla="*/ 9507 w 4938729"/>
              <a:gd name="connsiteY6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465029 w 4938729"/>
              <a:gd name="connsiteY5" fmla="*/ 520084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1046244 w 4929222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518310 w 4929222"/>
              <a:gd name="connsiteY4" fmla="*/ 438169 h 928694"/>
              <a:gd name="connsiteX0" fmla="*/ 0 w 4938737"/>
              <a:gd name="connsiteY0" fmla="*/ 0 h 928694"/>
              <a:gd name="connsiteX1" fmla="*/ 4929222 w 4938737"/>
              <a:gd name="connsiteY1" fmla="*/ 0 h 928694"/>
              <a:gd name="connsiteX2" fmla="*/ 4938737 w 4938737"/>
              <a:gd name="connsiteY2" fmla="*/ 457219 h 928694"/>
              <a:gd name="connsiteX3" fmla="*/ 4929222 w 4938737"/>
              <a:gd name="connsiteY3" fmla="*/ 928694 h 928694"/>
              <a:gd name="connsiteX4" fmla="*/ 0 w 4938737"/>
              <a:gd name="connsiteY4" fmla="*/ 928694 h 928694"/>
              <a:gd name="connsiteX5" fmla="*/ 518310 w 4938737"/>
              <a:gd name="connsiteY5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498785 w 4929222"/>
              <a:gd name="connsiteY2" fmla="*/ 457219 h 928694"/>
              <a:gd name="connsiteX3" fmla="*/ 4929222 w 4929222"/>
              <a:gd name="connsiteY3" fmla="*/ 928694 h 928694"/>
              <a:gd name="connsiteX4" fmla="*/ 0 w 4929222"/>
              <a:gd name="connsiteY4" fmla="*/ 928694 h 928694"/>
              <a:gd name="connsiteX5" fmla="*/ 518310 w 4929222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518310 w 5730501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342306 w 5730501"/>
              <a:gd name="connsiteY5" fmla="*/ 438169 h 92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30501" h="928694">
                <a:moveTo>
                  <a:pt x="0" y="0"/>
                </a:moveTo>
                <a:lnTo>
                  <a:pt x="4929222" y="0"/>
                </a:lnTo>
                <a:lnTo>
                  <a:pt x="5730501" y="457219"/>
                </a:lnTo>
                <a:lnTo>
                  <a:pt x="4929222" y="928694"/>
                </a:lnTo>
                <a:lnTo>
                  <a:pt x="0" y="928694"/>
                </a:lnTo>
                <a:lnTo>
                  <a:pt x="342306" y="438169"/>
                </a:ln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23850" algn="ctr" fontAlgn="base">
              <a:spcBef>
                <a:spcPct val="0"/>
              </a:spcBef>
              <a:spcAft>
                <a:spcPct val="0"/>
              </a:spcAft>
            </a:pPr>
            <a:endParaRPr lang="pl-PL" sz="1400" b="1" dirty="0" smtClean="0">
              <a:latin typeface="Arial" pitchFamily="34" charset="0"/>
            </a:endParaRPr>
          </a:p>
        </p:txBody>
      </p:sp>
      <p:sp>
        <p:nvSpPr>
          <p:cNvPr id="16" name="Elipsa 15"/>
          <p:cNvSpPr/>
          <p:nvPr/>
        </p:nvSpPr>
        <p:spPr>
          <a:xfrm>
            <a:off x="357158" y="142852"/>
            <a:ext cx="1285884" cy="1285884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7" name="Obraz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58" y="243340"/>
            <a:ext cx="1187404" cy="1185396"/>
          </a:xfrm>
          <a:prstGeom prst="rect">
            <a:avLst/>
          </a:prstGeom>
        </p:spPr>
      </p:pic>
      <p:sp>
        <p:nvSpPr>
          <p:cNvPr id="18" name="Prostokąt 17"/>
          <p:cNvSpPr/>
          <p:nvPr/>
        </p:nvSpPr>
        <p:spPr>
          <a:xfrm>
            <a:off x="1928794" y="500042"/>
            <a:ext cx="44291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Terminy - KUZ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1785926"/>
            <a:ext cx="7858148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l-PL" u="sng" dirty="0" smtClean="0"/>
              <a:t>Kursy umiejętności zawodowych (KUZ):</a:t>
            </a:r>
          </a:p>
          <a:p>
            <a:pPr lvl="0"/>
            <a:endParaRPr lang="pl-PL" dirty="0" smtClean="0"/>
          </a:p>
          <a:p>
            <a:pPr marL="228600" lvl="0" indent="-228600">
              <a:buAutoNum type="alphaLcParenR"/>
            </a:pPr>
            <a:r>
              <a:rPr lang="pl-PL" u="sng" dirty="0" smtClean="0"/>
              <a:t>do 31 grudnia 2020 r.</a:t>
            </a:r>
            <a:r>
              <a:rPr lang="pl-PL" dirty="0" smtClean="0"/>
              <a:t> – w oparciu o podstawę programową kształcenia w  zawodach z 2017 r.,</a:t>
            </a:r>
          </a:p>
          <a:p>
            <a:pPr marL="228600" lvl="0" indent="-228600">
              <a:buAutoNum type="alphaLcParenR"/>
            </a:pPr>
            <a:endParaRPr lang="pl-PL" sz="1200" dirty="0" smtClean="0"/>
          </a:p>
          <a:p>
            <a:pPr lvl="0" algn="ctr"/>
            <a:r>
              <a:rPr lang="pl-PL" sz="1200" i="1" dirty="0" err="1" smtClean="0"/>
              <a:t>(ar</a:t>
            </a:r>
            <a:r>
              <a:rPr lang="pl-PL" sz="1200" i="1" dirty="0" smtClean="0"/>
              <a:t>t 84 ust. 2  ustawy z dnia 22 listopada 2018 r. o zmianie ustawy – Prawo oświatowe, ustawy o systemie oświaty oraz niektórych innych ustaw (Dz. U. 2018 r. poz. 2245, z </a:t>
            </a:r>
            <a:r>
              <a:rPr lang="pl-PL" sz="1200" i="1" dirty="0" err="1" smtClean="0"/>
              <a:t>późn</a:t>
            </a:r>
            <a:r>
              <a:rPr lang="pl-PL" sz="1200" i="1" dirty="0" smtClean="0"/>
              <a:t>. zm.).</a:t>
            </a:r>
          </a:p>
          <a:p>
            <a:pPr lvl="0"/>
            <a:endParaRPr lang="pl-PL" sz="1200" dirty="0" smtClean="0"/>
          </a:p>
          <a:p>
            <a:pPr marL="228600" lvl="0" indent="-228600">
              <a:buFont typeface="+mj-lt"/>
              <a:buAutoNum type="alphaLcParenR" startAt="2"/>
            </a:pPr>
            <a:r>
              <a:rPr lang="pl-PL" u="sng" dirty="0" smtClean="0"/>
              <a:t>od 1 września 2020 r.</a:t>
            </a:r>
            <a:r>
              <a:rPr lang="pl-PL" dirty="0" smtClean="0"/>
              <a:t> – w oparciu o podstawę programową kształcenia w  zawodach szkolnictwa branżowego z 2019 r.</a:t>
            </a:r>
          </a:p>
          <a:p>
            <a:pPr marL="228600" lvl="0" indent="-228600">
              <a:buFont typeface="+mj-lt"/>
              <a:buAutoNum type="alphaLcParenR" startAt="2"/>
            </a:pPr>
            <a:endParaRPr lang="pl-PL" sz="1200" dirty="0" smtClean="0"/>
          </a:p>
          <a:p>
            <a:pPr lvl="0" algn="ctr"/>
            <a:r>
              <a:rPr lang="pl-PL" sz="1200" i="1" dirty="0" err="1" smtClean="0"/>
              <a:t>(ar</a:t>
            </a:r>
            <a:r>
              <a:rPr lang="pl-PL" sz="1200" i="1" dirty="0" smtClean="0"/>
              <a:t>t 84 ust. 1  ustawy z dnia 22 listopada 2018 r. o zmianie ustawy – Prawo oświatowe, ustawy o systemie oświaty oraz niektórych innych ustaw (Dz. U. 2018 r. poz. 2245, z </a:t>
            </a:r>
            <a:r>
              <a:rPr lang="pl-PL" sz="1200" i="1" dirty="0" err="1" smtClean="0"/>
              <a:t>późn</a:t>
            </a:r>
            <a:r>
              <a:rPr lang="pl-PL" sz="1200" i="1" dirty="0" smtClean="0"/>
              <a:t>. zm.).</a:t>
            </a:r>
            <a:endParaRPr lang="pl-PL" sz="1200" dirty="0" smtClean="0"/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pl-PL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rostokąt 28"/>
          <p:cNvSpPr/>
          <p:nvPr/>
        </p:nvSpPr>
        <p:spPr>
          <a:xfrm>
            <a:off x="8572528" y="-7048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0" name="Prostokąt 29"/>
          <p:cNvSpPr/>
          <p:nvPr/>
        </p:nvSpPr>
        <p:spPr>
          <a:xfrm>
            <a:off x="8001024" y="-5524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2844" y="2357430"/>
            <a:ext cx="1823397" cy="1846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Łącznik prostoliniowy 16"/>
          <p:cNvCxnSpPr/>
          <p:nvPr/>
        </p:nvCxnSpPr>
        <p:spPr>
          <a:xfrm rot="5400000" flipH="1" flipV="1">
            <a:off x="561279" y="1153177"/>
            <a:ext cx="1449146" cy="1000132"/>
          </a:xfrm>
          <a:prstGeom prst="line">
            <a:avLst/>
          </a:prstGeom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oliniowy 17"/>
          <p:cNvCxnSpPr/>
          <p:nvPr/>
        </p:nvCxnSpPr>
        <p:spPr>
          <a:xfrm rot="16200000" flipH="1">
            <a:off x="571472" y="4500570"/>
            <a:ext cx="1428760" cy="857256"/>
          </a:xfrm>
          <a:prstGeom prst="line">
            <a:avLst/>
          </a:prstGeom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3" descr="C:\Users\Graficzny\Desktop\FRSE\prezentacja MEN\krzyzyk_krzyż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56" y="2500306"/>
            <a:ext cx="243425" cy="313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Graficzny\Desktop\FRSE\prezentacja MEN\krzyzyk_krzyż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56" y="642918"/>
            <a:ext cx="243425" cy="313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Graficzny\Desktop\FRSE\prezentacja MEN\krzyzyk_krzyż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56" y="4758307"/>
            <a:ext cx="243425" cy="313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C:\Users\Graficzny\Desktop\FRSE\prezentacja MEN\pliki-22.png">
            <a:extLst>
              <a:ext uri="{FF2B5EF4-FFF2-40B4-BE49-F238E27FC236}">
                <a16:creationId xmlns:a16="http://schemas.microsoft.com/office/drawing/2014/main" id="{8D484550-E5A4-4A43-8371-5FCB2850CF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48" y="2714620"/>
            <a:ext cx="698462" cy="1060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Pięciokąt 24"/>
          <p:cNvSpPr/>
          <p:nvPr/>
        </p:nvSpPr>
        <p:spPr>
          <a:xfrm rot="10800000">
            <a:off x="2214545" y="71413"/>
            <a:ext cx="5715039" cy="1500198"/>
          </a:xfrm>
          <a:prstGeom prst="homePlat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6" name="Prostokąt 25"/>
          <p:cNvSpPr/>
          <p:nvPr/>
        </p:nvSpPr>
        <p:spPr>
          <a:xfrm>
            <a:off x="2786050" y="115179"/>
            <a:ext cx="521497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1200" dirty="0"/>
              <a:t>sposób organizacji i przeprowadzania każdej części egzaminu zawodowego, sposób postępowania w sytuacjach zagrożenia lub nagłego zakłócenia przebiegu egzaminu zawodowego, przeprowadzania egzaminu zawodowego w miejscu innym niż szkoła, placówka lub centrum, o których mowa w art. 2 </a:t>
            </a:r>
            <a:r>
              <a:rPr lang="pl-PL" sz="1200" dirty="0" err="1"/>
              <a:t>pkt</a:t>
            </a:r>
            <a:r>
              <a:rPr lang="pl-PL" sz="1200" dirty="0"/>
              <a:t> 4 ustawy – Prawo oświatowe, u danego pracodawcy lub w danym podmiocie prowadzącym kwalifikacyjny kurs zawodowy, o którym mowa w art. 117 ust. 2 ustawy – Prawo oświatowe, ze względu na stan zdrowia zdającego lub jego niepełnosprawność</a:t>
            </a:r>
          </a:p>
        </p:txBody>
      </p:sp>
      <p:sp>
        <p:nvSpPr>
          <p:cNvPr id="27" name="Pięciokąt 26"/>
          <p:cNvSpPr/>
          <p:nvPr/>
        </p:nvSpPr>
        <p:spPr>
          <a:xfrm rot="10800000">
            <a:off x="2269872" y="1626905"/>
            <a:ext cx="5659714" cy="428628"/>
          </a:xfrm>
          <a:prstGeom prst="homePlat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8" name="Prostokąt 27"/>
          <p:cNvSpPr/>
          <p:nvPr/>
        </p:nvSpPr>
        <p:spPr>
          <a:xfrm>
            <a:off x="2555625" y="1626905"/>
            <a:ext cx="53578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</a:pPr>
            <a:r>
              <a:rPr lang="pl-PL" sz="1200" dirty="0"/>
              <a:t>termin przechowywania prac zdających oraz dokumentacji egzaminu zawodowego</a:t>
            </a:r>
            <a:endParaRPr lang="pl-PL" sz="1200" b="1" dirty="0">
              <a:solidFill>
                <a:srgbClr val="0070C0"/>
              </a:solidFill>
            </a:endParaRPr>
          </a:p>
        </p:txBody>
      </p:sp>
      <p:pic>
        <p:nvPicPr>
          <p:cNvPr id="31" name="Picture 3" descr="C:\Users\Graficzny\Desktop\FRSE\prezentacja MEN\krzyzyk_krzyż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245" y="5687001"/>
            <a:ext cx="243425" cy="313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Pięciokąt 31"/>
          <p:cNvSpPr/>
          <p:nvPr/>
        </p:nvSpPr>
        <p:spPr>
          <a:xfrm rot="10800000">
            <a:off x="2285983" y="2071677"/>
            <a:ext cx="5643602" cy="1214445"/>
          </a:xfrm>
          <a:prstGeom prst="homePlat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3" name="Prostokąt 32"/>
          <p:cNvSpPr/>
          <p:nvPr/>
        </p:nvSpPr>
        <p:spPr>
          <a:xfrm>
            <a:off x="2841376" y="2071679"/>
            <a:ext cx="50882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1200" dirty="0"/>
              <a:t>zakres informacji zawartych we wniosku, o którym mowa w art. 44zzzl ust. 4 ustawy o systemie oświaty, termin złożenia tego wniosku oraz tryb udzielania i przedłużania upoważnienia szkołom, placówkom lub centrom, o których mowa w art. 2 </a:t>
            </a:r>
            <a:r>
              <a:rPr lang="pl-PL" sz="1200" dirty="0" err="1"/>
              <a:t>pkt</a:t>
            </a:r>
            <a:r>
              <a:rPr lang="pl-PL" sz="1200" dirty="0"/>
              <a:t> 4 ustawy – Prawo oświatowe, pracodawcom oraz podmiotom prowadzącym kwalifikacyjne kursy zawodowe, o których mowa w art. 117 ust. 2 ustawy – Prawo oświatowe</a:t>
            </a:r>
          </a:p>
        </p:txBody>
      </p:sp>
      <p:sp>
        <p:nvSpPr>
          <p:cNvPr id="34" name="Pięciokąt 33"/>
          <p:cNvSpPr/>
          <p:nvPr/>
        </p:nvSpPr>
        <p:spPr>
          <a:xfrm rot="10800000">
            <a:off x="2269872" y="3357563"/>
            <a:ext cx="5659714" cy="857256"/>
          </a:xfrm>
          <a:prstGeom prst="homePlat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7" name="Pięciokąt 36"/>
          <p:cNvSpPr/>
          <p:nvPr/>
        </p:nvSpPr>
        <p:spPr>
          <a:xfrm rot="10800000">
            <a:off x="2507712" y="5643579"/>
            <a:ext cx="5421873" cy="428628"/>
          </a:xfrm>
          <a:prstGeom prst="homePlat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8" name="Prostokąt 37"/>
          <p:cNvSpPr/>
          <p:nvPr/>
        </p:nvSpPr>
        <p:spPr>
          <a:xfrm>
            <a:off x="2793466" y="5643579"/>
            <a:ext cx="51361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</a:pPr>
            <a:r>
              <a:rPr lang="pl-PL" sz="1200" dirty="0"/>
              <a:t>Rozporządzenie określa również szczegółowe warunki i sposób przeprowadzania egzaminu potwierdzającego kwalifikacje w zawodzie</a:t>
            </a:r>
            <a:endParaRPr lang="pl-PL" sz="1200" b="1" dirty="0">
              <a:solidFill>
                <a:srgbClr val="0070C0"/>
              </a:solidFill>
            </a:endParaRPr>
          </a:p>
        </p:txBody>
      </p:sp>
      <p:sp>
        <p:nvSpPr>
          <p:cNvPr id="39" name="Pięciokąt 38"/>
          <p:cNvSpPr/>
          <p:nvPr/>
        </p:nvSpPr>
        <p:spPr>
          <a:xfrm rot="10800000">
            <a:off x="2285984" y="4274111"/>
            <a:ext cx="5643602" cy="1240708"/>
          </a:xfrm>
          <a:prstGeom prst="homePlat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0" name="Prostokąt 39"/>
          <p:cNvSpPr/>
          <p:nvPr/>
        </p:nvSpPr>
        <p:spPr>
          <a:xfrm>
            <a:off x="2769939" y="4286256"/>
            <a:ext cx="51596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1200" dirty="0"/>
              <a:t>wysokość opłat pobieranych za egzamin zawodowy przeprowadzany dla uczniów będących młodocianymi pracownikami zatrudnionymi w celu przygotowania zawodowego u pracodawcy niebędącego rzemieślnikiem oraz dla osób dorosłych, o których mowa w art. 44zzzb ust. 3 </a:t>
            </a:r>
            <a:r>
              <a:rPr lang="pl-PL" sz="1200" dirty="0" err="1"/>
              <a:t>pkt</a:t>
            </a:r>
            <a:r>
              <a:rPr lang="pl-PL" sz="1200" dirty="0"/>
              <a:t> 5 ustawy o systemie oświaty, oraz możliwość zwalniania osób o niskich dochodach z całości lub części opłat za egzamin zawodowy oraz tryb tego zwalniania</a:t>
            </a:r>
          </a:p>
        </p:txBody>
      </p:sp>
      <p:sp>
        <p:nvSpPr>
          <p:cNvPr id="36" name="Prostokąt 35"/>
          <p:cNvSpPr/>
          <p:nvPr/>
        </p:nvSpPr>
        <p:spPr>
          <a:xfrm>
            <a:off x="2603536" y="3357563"/>
            <a:ext cx="52149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1200" dirty="0"/>
              <a:t>osoby, które nie wchodzą w skład zespołu egzaminacyjnego i nie biorą udziału w przeprowadzaniu egzaminu zawodowego, które mogą przebywać w sali egzaminacyjnej podczas tego egzaminu, w tym osoby, które mogą występować w charakterze obserwatorów podczas egzaminu zawodowego</a:t>
            </a:r>
          </a:p>
        </p:txBody>
      </p:sp>
      <p:sp>
        <p:nvSpPr>
          <p:cNvPr id="23" name="Prostokąt 22"/>
          <p:cNvSpPr/>
          <p:nvPr/>
        </p:nvSpPr>
        <p:spPr>
          <a:xfrm>
            <a:off x="-3000428" y="6215106"/>
            <a:ext cx="3643338" cy="221455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Prostokąt 23"/>
          <p:cNvSpPr/>
          <p:nvPr/>
        </p:nvSpPr>
        <p:spPr>
          <a:xfrm flipH="1" flipV="1">
            <a:off x="-1000164" y="6493865"/>
            <a:ext cx="1374844" cy="1149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35" name="Picture 3" descr="C:\Users\Graficzny\Desktop\FRSE\prezentacja MEN\krzyzyk_krzyż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56" y="1615035"/>
            <a:ext cx="243425" cy="313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3" descr="C:\Users\Graficzny\Desktop\FRSE\prezentacja MEN\krzyzyk_krzyż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56" y="3615299"/>
            <a:ext cx="243425" cy="313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3" name="Łącznik prostoliniowy 17"/>
          <p:cNvCxnSpPr/>
          <p:nvPr/>
        </p:nvCxnSpPr>
        <p:spPr>
          <a:xfrm rot="16200000" flipH="1">
            <a:off x="1214414" y="4286256"/>
            <a:ext cx="642942" cy="500066"/>
          </a:xfrm>
          <a:prstGeom prst="line">
            <a:avLst/>
          </a:prstGeom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Łącznik prostoliniowy 17"/>
          <p:cNvCxnSpPr/>
          <p:nvPr/>
        </p:nvCxnSpPr>
        <p:spPr>
          <a:xfrm rot="10800000" flipV="1">
            <a:off x="1211142" y="1857364"/>
            <a:ext cx="574776" cy="470150"/>
          </a:xfrm>
          <a:prstGeom prst="line">
            <a:avLst/>
          </a:prstGeom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Łącznik prostoliniowy 17"/>
          <p:cNvCxnSpPr/>
          <p:nvPr/>
        </p:nvCxnSpPr>
        <p:spPr>
          <a:xfrm rot="5400000">
            <a:off x="1084860" y="-448518"/>
            <a:ext cx="470150" cy="289024"/>
          </a:xfrm>
          <a:prstGeom prst="line">
            <a:avLst/>
          </a:prstGeom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569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-3000428" y="6215106"/>
            <a:ext cx="3643338" cy="221455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 flipH="1" flipV="1">
            <a:off x="-1000164" y="6493865"/>
            <a:ext cx="1374844" cy="1149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290" name="AutoShape 2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2292" name="AutoShape 4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8286808" y="0"/>
            <a:ext cx="2857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8572528" y="-7048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8001024" y="-5524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Dowolny kształt 14"/>
          <p:cNvSpPr/>
          <p:nvPr/>
        </p:nvSpPr>
        <p:spPr>
          <a:xfrm>
            <a:off x="1562154" y="314778"/>
            <a:ext cx="5438738" cy="928694"/>
          </a:xfrm>
          <a:custGeom>
            <a:avLst/>
            <a:gdLst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0 w 4929222"/>
              <a:gd name="connsiteY4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9507 w 4938729"/>
              <a:gd name="connsiteY5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352412 w 4938729"/>
              <a:gd name="connsiteY5" fmla="*/ 428644 h 928694"/>
              <a:gd name="connsiteX6" fmla="*/ 9507 w 4938729"/>
              <a:gd name="connsiteY6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465029 w 4938729"/>
              <a:gd name="connsiteY5" fmla="*/ 520084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1046244 w 4929222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518310 w 4929222"/>
              <a:gd name="connsiteY4" fmla="*/ 438169 h 928694"/>
              <a:gd name="connsiteX0" fmla="*/ 0 w 4938737"/>
              <a:gd name="connsiteY0" fmla="*/ 0 h 928694"/>
              <a:gd name="connsiteX1" fmla="*/ 4929222 w 4938737"/>
              <a:gd name="connsiteY1" fmla="*/ 0 h 928694"/>
              <a:gd name="connsiteX2" fmla="*/ 4938737 w 4938737"/>
              <a:gd name="connsiteY2" fmla="*/ 457219 h 928694"/>
              <a:gd name="connsiteX3" fmla="*/ 4929222 w 4938737"/>
              <a:gd name="connsiteY3" fmla="*/ 928694 h 928694"/>
              <a:gd name="connsiteX4" fmla="*/ 0 w 4938737"/>
              <a:gd name="connsiteY4" fmla="*/ 928694 h 928694"/>
              <a:gd name="connsiteX5" fmla="*/ 518310 w 4938737"/>
              <a:gd name="connsiteY5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498785 w 4929222"/>
              <a:gd name="connsiteY2" fmla="*/ 457219 h 928694"/>
              <a:gd name="connsiteX3" fmla="*/ 4929222 w 4929222"/>
              <a:gd name="connsiteY3" fmla="*/ 928694 h 928694"/>
              <a:gd name="connsiteX4" fmla="*/ 0 w 4929222"/>
              <a:gd name="connsiteY4" fmla="*/ 928694 h 928694"/>
              <a:gd name="connsiteX5" fmla="*/ 518310 w 4929222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518310 w 5730501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342306 w 5730501"/>
              <a:gd name="connsiteY5" fmla="*/ 438169 h 92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30501" h="928694">
                <a:moveTo>
                  <a:pt x="0" y="0"/>
                </a:moveTo>
                <a:lnTo>
                  <a:pt x="4929222" y="0"/>
                </a:lnTo>
                <a:lnTo>
                  <a:pt x="5730501" y="457219"/>
                </a:lnTo>
                <a:lnTo>
                  <a:pt x="4929222" y="928694"/>
                </a:lnTo>
                <a:lnTo>
                  <a:pt x="0" y="928694"/>
                </a:lnTo>
                <a:lnTo>
                  <a:pt x="342306" y="438169"/>
                </a:ln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23850" algn="ctr" fontAlgn="base">
              <a:spcBef>
                <a:spcPct val="0"/>
              </a:spcBef>
              <a:spcAft>
                <a:spcPct val="0"/>
              </a:spcAft>
            </a:pPr>
            <a:endParaRPr lang="pl-PL" sz="1400" b="1" dirty="0" smtClean="0">
              <a:latin typeface="Arial" pitchFamily="34" charset="0"/>
            </a:endParaRPr>
          </a:p>
        </p:txBody>
      </p:sp>
      <p:sp>
        <p:nvSpPr>
          <p:cNvPr id="16" name="Elipsa 15"/>
          <p:cNvSpPr/>
          <p:nvPr/>
        </p:nvSpPr>
        <p:spPr>
          <a:xfrm>
            <a:off x="357158" y="142852"/>
            <a:ext cx="1285884" cy="1285884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7" name="Obraz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58" y="243340"/>
            <a:ext cx="1187404" cy="1185396"/>
          </a:xfrm>
          <a:prstGeom prst="rect">
            <a:avLst/>
          </a:prstGeom>
        </p:spPr>
      </p:pic>
      <p:sp>
        <p:nvSpPr>
          <p:cNvPr id="18" name="Prostokąt 17"/>
          <p:cNvSpPr/>
          <p:nvPr/>
        </p:nvSpPr>
        <p:spPr>
          <a:xfrm>
            <a:off x="1928794" y="500042"/>
            <a:ext cx="44291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Terminy - KKO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1308163"/>
            <a:ext cx="7858148" cy="5586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pl-PL" u="sng" dirty="0" smtClean="0"/>
              <a:t>Kursy kompetencji ogólnych (KKO):</a:t>
            </a:r>
            <a:endParaRPr lang="pl-PL" dirty="0" smtClean="0"/>
          </a:p>
          <a:p>
            <a:pPr marL="342900" lvl="0" indent="-342900" algn="just">
              <a:buFont typeface="+mj-lt"/>
              <a:buAutoNum type="alphaLcParenR"/>
            </a:pPr>
            <a:r>
              <a:rPr lang="pl-PL" u="sng" dirty="0" smtClean="0"/>
              <a:t>do 31 sierpnia 2023 r</a:t>
            </a:r>
            <a:r>
              <a:rPr lang="pl-PL" dirty="0" smtClean="0"/>
              <a:t>. – w oparciu o rozporządzenie MEN z dn. 27 sierpnia 2012 r. w sprawie. podstawy programowej wychowania przedszkolnego oraz kształcenia ogólnego w poszczególnych typach szkół (Dz. U. 2012 r. poz. 997,  z </a:t>
            </a:r>
            <a:r>
              <a:rPr lang="pl-PL" dirty="0" err="1" smtClean="0"/>
              <a:t>późn</a:t>
            </a:r>
            <a:r>
              <a:rPr lang="pl-PL" dirty="0" smtClean="0"/>
              <a:t>. zm.),</a:t>
            </a:r>
          </a:p>
          <a:p>
            <a:pPr marL="342900" lvl="0" indent="-342900" algn="just">
              <a:buFont typeface="+mj-lt"/>
              <a:buAutoNum type="alphaLcParenR"/>
            </a:pPr>
            <a:r>
              <a:rPr lang="pl-PL" u="sng" dirty="0" smtClean="0"/>
              <a:t>na bieżąco  (od 1 września 2017 r.) </a:t>
            </a:r>
            <a:r>
              <a:rPr lang="pl-PL" dirty="0" smtClean="0"/>
              <a:t>– w oparciu o rozporządzenie MEN z dn. 14 lutego 2017 r. w sprawie podstawy programowej wychowania przedszkolnego oraz podstawy programowej kształcenia ogólnego dla szkoły podstawowej, w tym dla uczniów z niepełnosprawnością intelektualną w stopniu umiarkowanym lub znacznym, kształcenia ogólnego dla branżowej szkoły I stopnia, kształcenia ogólnego dla szkoły przyspasabiającej do pracy oraz kształcenia ogólnego dla szkoły policealnej (Dz. U. z 2017 r. poz. 356 , z </a:t>
            </a:r>
            <a:r>
              <a:rPr lang="pl-PL" dirty="0" err="1" smtClean="0"/>
              <a:t>późn</a:t>
            </a:r>
            <a:r>
              <a:rPr lang="pl-PL" dirty="0" smtClean="0"/>
              <a:t>. zm.),</a:t>
            </a:r>
          </a:p>
          <a:p>
            <a:pPr marL="342900" lvl="0" indent="-342900" algn="just">
              <a:buFont typeface="+mj-lt"/>
              <a:buAutoNum type="alphaLcParenR"/>
            </a:pPr>
            <a:r>
              <a:rPr lang="pl-PL" u="sng" dirty="0" smtClean="0"/>
              <a:t>od 1 września 2020 r</a:t>
            </a:r>
            <a:r>
              <a:rPr lang="pl-PL" dirty="0" smtClean="0"/>
              <a:t>. – w oparciu o rozporządzenie MEN z dn. 30 stycznia 2018 r. w sprawie podstawy programowej kształcenia ogólnego dla liceum ogólnokształcącego, technikum oraz branżowej szkoły II stopnia (Dz. U. 2018 r. poz. 467).</a:t>
            </a:r>
          </a:p>
          <a:p>
            <a:pPr marL="342900" lvl="0" indent="-342900">
              <a:buFont typeface="+mj-lt"/>
              <a:buAutoNum type="alphaLcParenR"/>
            </a:pPr>
            <a:endParaRPr lang="pl-PL" dirty="0" smtClean="0"/>
          </a:p>
          <a:p>
            <a:pPr lvl="0" algn="ctr"/>
            <a:r>
              <a:rPr lang="pl-PL" sz="1050" i="1" dirty="0" err="1" smtClean="0"/>
              <a:t>(ar</a:t>
            </a:r>
            <a:r>
              <a:rPr lang="pl-PL" sz="1050" i="1" dirty="0" smtClean="0"/>
              <a:t>t 85  ustawy z dnia 22 listopada 2018 r. o zmianie ustawy – Prawo oświatowe, ustawy o systemie oświaty </a:t>
            </a:r>
          </a:p>
          <a:p>
            <a:pPr lvl="0" algn="ctr"/>
            <a:r>
              <a:rPr lang="pl-PL" sz="1050" i="1" dirty="0" smtClean="0"/>
              <a:t>oraz niektórych innych ustaw (Dz. U. 2018 r. poz. 2245, z </a:t>
            </a:r>
            <a:r>
              <a:rPr lang="pl-PL" sz="1050" i="1" dirty="0" err="1" smtClean="0"/>
              <a:t>późn</a:t>
            </a:r>
            <a:r>
              <a:rPr lang="pl-PL" sz="1050" i="1" dirty="0" smtClean="0"/>
              <a:t>. zm.).</a:t>
            </a:r>
            <a:endParaRPr lang="pl-PL" sz="1050" dirty="0" smtClean="0"/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pl-PL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-3000428" y="6215106"/>
            <a:ext cx="3643338" cy="221455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 flipH="1" flipV="1">
            <a:off x="-1000164" y="6493865"/>
            <a:ext cx="1374844" cy="1149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290" name="AutoShape 2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2292" name="AutoShape 4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8286808" y="0"/>
            <a:ext cx="2857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8572528" y="-7048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8001024" y="-5524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Dowolny kształt 14"/>
          <p:cNvSpPr/>
          <p:nvPr/>
        </p:nvSpPr>
        <p:spPr>
          <a:xfrm>
            <a:off x="1562154" y="314778"/>
            <a:ext cx="5438738" cy="928694"/>
          </a:xfrm>
          <a:custGeom>
            <a:avLst/>
            <a:gdLst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0 w 4929222"/>
              <a:gd name="connsiteY4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9507 w 4938729"/>
              <a:gd name="connsiteY5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352412 w 4938729"/>
              <a:gd name="connsiteY5" fmla="*/ 428644 h 928694"/>
              <a:gd name="connsiteX6" fmla="*/ 9507 w 4938729"/>
              <a:gd name="connsiteY6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465029 w 4938729"/>
              <a:gd name="connsiteY5" fmla="*/ 520084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1046244 w 4929222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518310 w 4929222"/>
              <a:gd name="connsiteY4" fmla="*/ 438169 h 928694"/>
              <a:gd name="connsiteX0" fmla="*/ 0 w 4938737"/>
              <a:gd name="connsiteY0" fmla="*/ 0 h 928694"/>
              <a:gd name="connsiteX1" fmla="*/ 4929222 w 4938737"/>
              <a:gd name="connsiteY1" fmla="*/ 0 h 928694"/>
              <a:gd name="connsiteX2" fmla="*/ 4938737 w 4938737"/>
              <a:gd name="connsiteY2" fmla="*/ 457219 h 928694"/>
              <a:gd name="connsiteX3" fmla="*/ 4929222 w 4938737"/>
              <a:gd name="connsiteY3" fmla="*/ 928694 h 928694"/>
              <a:gd name="connsiteX4" fmla="*/ 0 w 4938737"/>
              <a:gd name="connsiteY4" fmla="*/ 928694 h 928694"/>
              <a:gd name="connsiteX5" fmla="*/ 518310 w 4938737"/>
              <a:gd name="connsiteY5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498785 w 4929222"/>
              <a:gd name="connsiteY2" fmla="*/ 457219 h 928694"/>
              <a:gd name="connsiteX3" fmla="*/ 4929222 w 4929222"/>
              <a:gd name="connsiteY3" fmla="*/ 928694 h 928694"/>
              <a:gd name="connsiteX4" fmla="*/ 0 w 4929222"/>
              <a:gd name="connsiteY4" fmla="*/ 928694 h 928694"/>
              <a:gd name="connsiteX5" fmla="*/ 518310 w 4929222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518310 w 5730501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342306 w 5730501"/>
              <a:gd name="connsiteY5" fmla="*/ 438169 h 92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30501" h="928694">
                <a:moveTo>
                  <a:pt x="0" y="0"/>
                </a:moveTo>
                <a:lnTo>
                  <a:pt x="4929222" y="0"/>
                </a:lnTo>
                <a:lnTo>
                  <a:pt x="5730501" y="457219"/>
                </a:lnTo>
                <a:lnTo>
                  <a:pt x="4929222" y="928694"/>
                </a:lnTo>
                <a:lnTo>
                  <a:pt x="0" y="928694"/>
                </a:lnTo>
                <a:lnTo>
                  <a:pt x="342306" y="438169"/>
                </a:ln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23850" algn="ctr" fontAlgn="base">
              <a:spcBef>
                <a:spcPct val="0"/>
              </a:spcBef>
              <a:spcAft>
                <a:spcPct val="0"/>
              </a:spcAft>
            </a:pPr>
            <a:endParaRPr lang="pl-PL" sz="1400" b="1" dirty="0" smtClean="0">
              <a:latin typeface="Arial" pitchFamily="34" charset="0"/>
            </a:endParaRPr>
          </a:p>
        </p:txBody>
      </p:sp>
      <p:sp>
        <p:nvSpPr>
          <p:cNvPr id="16" name="Elipsa 15"/>
          <p:cNvSpPr/>
          <p:nvPr/>
        </p:nvSpPr>
        <p:spPr>
          <a:xfrm>
            <a:off x="357158" y="142852"/>
            <a:ext cx="1285884" cy="1285884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7" name="Obraz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58" y="243340"/>
            <a:ext cx="1187404" cy="1185396"/>
          </a:xfrm>
          <a:prstGeom prst="rect">
            <a:avLst/>
          </a:prstGeom>
        </p:spPr>
      </p:pic>
      <p:sp>
        <p:nvSpPr>
          <p:cNvPr id="18" name="Prostokąt 17"/>
          <p:cNvSpPr/>
          <p:nvPr/>
        </p:nvSpPr>
        <p:spPr>
          <a:xfrm>
            <a:off x="1928794" y="500042"/>
            <a:ext cx="44291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Terminy – Turnus dokształcania młodocianych pracowników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1308163"/>
            <a:ext cx="7858148" cy="3300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endParaRPr lang="pl-PL" u="sng" dirty="0" smtClean="0"/>
          </a:p>
          <a:p>
            <a:pPr lvl="0" algn="just"/>
            <a:endParaRPr lang="pl-PL" dirty="0" smtClean="0"/>
          </a:p>
          <a:p>
            <a:pPr marL="342900" lvl="0" indent="-342900">
              <a:buFont typeface="+mj-lt"/>
              <a:buAutoNum type="alphaLcParenR"/>
            </a:pPr>
            <a:r>
              <a:rPr lang="pl-PL" b="1" u="sng" dirty="0" smtClean="0"/>
              <a:t>do 31 sierpnia 2021 r.</a:t>
            </a:r>
            <a:r>
              <a:rPr lang="pl-PL" dirty="0" smtClean="0"/>
              <a:t> – w oparciu o podstawę programową kształcenia w  zawodach z 2017 r.,</a:t>
            </a:r>
          </a:p>
          <a:p>
            <a:pPr lvl="0" algn="ctr"/>
            <a:endParaRPr lang="pl-PL" sz="1050" i="1" dirty="0" smtClean="0"/>
          </a:p>
          <a:p>
            <a:pPr lvl="0" algn="ctr"/>
            <a:r>
              <a:rPr lang="pl-PL" sz="1050" i="1" dirty="0" err="1" smtClean="0"/>
              <a:t>(ar</a:t>
            </a:r>
            <a:r>
              <a:rPr lang="pl-PL" sz="1050" i="1" dirty="0" smtClean="0"/>
              <a:t>t 86 ust. 2  ustawy z dnia 22 listopada 2018 r. o zmianie ustawy – Prawo oświatowe, ustawy o systemie oświaty oraz niektórych innych ustaw (Dz. U. 2018 r. poz. 2245, z </a:t>
            </a:r>
            <a:r>
              <a:rPr lang="pl-PL" sz="1050" i="1" dirty="0" err="1" smtClean="0"/>
              <a:t>późn</a:t>
            </a:r>
            <a:r>
              <a:rPr lang="pl-PL" sz="1050" i="1" dirty="0" smtClean="0"/>
              <a:t>. zm.).</a:t>
            </a:r>
            <a:endParaRPr lang="pl-PL" sz="1050" dirty="0" smtClean="0"/>
          </a:p>
          <a:p>
            <a:pPr lvl="0"/>
            <a:endParaRPr lang="pl-PL" b="1" u="sng" dirty="0" smtClean="0"/>
          </a:p>
          <a:p>
            <a:pPr lvl="0"/>
            <a:r>
              <a:rPr lang="pl-PL" b="1" u="sng" dirty="0" smtClean="0"/>
              <a:t>od 1 września 2019 r.</a:t>
            </a:r>
            <a:r>
              <a:rPr lang="pl-PL" dirty="0" smtClean="0"/>
              <a:t> – w oparciu o podstawę programową kształcenia w zawodach szkolnictwa branżowego z 2019 r.</a:t>
            </a:r>
          </a:p>
          <a:p>
            <a:pPr lvl="0"/>
            <a:endParaRPr lang="pl-PL" dirty="0" smtClean="0"/>
          </a:p>
          <a:p>
            <a:pPr lvl="0" algn="ctr"/>
            <a:r>
              <a:rPr lang="pl-PL" sz="1050" i="1" dirty="0" err="1" smtClean="0"/>
              <a:t>art</a:t>
            </a:r>
            <a:r>
              <a:rPr lang="pl-PL" sz="1050" i="1" dirty="0" smtClean="0"/>
              <a:t> 86 ust. 1  ustawy z dnia 22 listopada 2018 r. o zmianie ustawy – Prawo oświatowe, ustawy o systemie oświaty oraz niektórych innych ustaw (Dz. U. 2018 r. poz. 2245, z </a:t>
            </a:r>
            <a:r>
              <a:rPr lang="pl-PL" sz="1050" i="1" dirty="0" err="1" smtClean="0"/>
              <a:t>późn</a:t>
            </a:r>
            <a:r>
              <a:rPr lang="pl-PL" sz="1050" i="1" dirty="0" smtClean="0"/>
              <a:t>. zm.).</a:t>
            </a:r>
            <a:endParaRPr lang="pl-PL" sz="1050" dirty="0" smtClean="0"/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pl-PL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-71470" y="-857280"/>
            <a:ext cx="8929750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>
            <a:off x="-357222" y="-142900"/>
            <a:ext cx="5000660" cy="50006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b="1" dirty="0" smtClean="0">
                <a:solidFill>
                  <a:schemeClr val="bg1">
                    <a:lumMod val="95000"/>
                  </a:schemeClr>
                </a:solidFill>
              </a:rPr>
              <a:t>Kształcenie ustawiczne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12290" name="AutoShape 2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2292" name="AutoShape 4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8286808" y="0"/>
            <a:ext cx="2857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357290" y="5357826"/>
            <a:ext cx="53482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Rozporządzenie Ministra Edukacji Narodowej z 19 marca</a:t>
            </a:r>
            <a:r>
              <a:rPr kumimoji="0" lang="pl-PL" sz="1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2019 r. </a:t>
            </a:r>
            <a:r>
              <a:rPr kumimoji="0" lang="pl-PL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 sprawie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kształcenia ustawicznego w</a:t>
            </a:r>
            <a:r>
              <a:rPr kumimoji="0" lang="pl-PL" sz="1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formach pozaszkolnych</a:t>
            </a:r>
            <a:r>
              <a:rPr kumimoji="0" lang="pl-PL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(Dz. U. z 2019 r. poz. 652)</a:t>
            </a:r>
            <a:endParaRPr kumimoji="0" lang="pl-PL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-3000428" y="6215106"/>
            <a:ext cx="3643338" cy="221455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 flipH="1" flipV="1">
            <a:off x="-1000164" y="6493865"/>
            <a:ext cx="1374844" cy="1149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290" name="AutoShape 2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2292" name="AutoShape 4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8286808" y="0"/>
            <a:ext cx="2857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8572528" y="-7048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8001024" y="-5524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Dowolny kształt 14"/>
          <p:cNvSpPr/>
          <p:nvPr/>
        </p:nvSpPr>
        <p:spPr>
          <a:xfrm>
            <a:off x="1562154" y="314778"/>
            <a:ext cx="5438738" cy="928694"/>
          </a:xfrm>
          <a:custGeom>
            <a:avLst/>
            <a:gdLst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0 w 4929222"/>
              <a:gd name="connsiteY4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9507 w 4938729"/>
              <a:gd name="connsiteY5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352412 w 4938729"/>
              <a:gd name="connsiteY5" fmla="*/ 428644 h 928694"/>
              <a:gd name="connsiteX6" fmla="*/ 9507 w 4938729"/>
              <a:gd name="connsiteY6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465029 w 4938729"/>
              <a:gd name="connsiteY5" fmla="*/ 520084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1046244 w 4929222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518310 w 4929222"/>
              <a:gd name="connsiteY4" fmla="*/ 438169 h 928694"/>
              <a:gd name="connsiteX0" fmla="*/ 0 w 4938737"/>
              <a:gd name="connsiteY0" fmla="*/ 0 h 928694"/>
              <a:gd name="connsiteX1" fmla="*/ 4929222 w 4938737"/>
              <a:gd name="connsiteY1" fmla="*/ 0 h 928694"/>
              <a:gd name="connsiteX2" fmla="*/ 4938737 w 4938737"/>
              <a:gd name="connsiteY2" fmla="*/ 457219 h 928694"/>
              <a:gd name="connsiteX3" fmla="*/ 4929222 w 4938737"/>
              <a:gd name="connsiteY3" fmla="*/ 928694 h 928694"/>
              <a:gd name="connsiteX4" fmla="*/ 0 w 4938737"/>
              <a:gd name="connsiteY4" fmla="*/ 928694 h 928694"/>
              <a:gd name="connsiteX5" fmla="*/ 518310 w 4938737"/>
              <a:gd name="connsiteY5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498785 w 4929222"/>
              <a:gd name="connsiteY2" fmla="*/ 457219 h 928694"/>
              <a:gd name="connsiteX3" fmla="*/ 4929222 w 4929222"/>
              <a:gd name="connsiteY3" fmla="*/ 928694 h 928694"/>
              <a:gd name="connsiteX4" fmla="*/ 0 w 4929222"/>
              <a:gd name="connsiteY4" fmla="*/ 928694 h 928694"/>
              <a:gd name="connsiteX5" fmla="*/ 518310 w 4929222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518310 w 5730501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342306 w 5730501"/>
              <a:gd name="connsiteY5" fmla="*/ 438169 h 92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30501" h="928694">
                <a:moveTo>
                  <a:pt x="0" y="0"/>
                </a:moveTo>
                <a:lnTo>
                  <a:pt x="4929222" y="0"/>
                </a:lnTo>
                <a:lnTo>
                  <a:pt x="5730501" y="457219"/>
                </a:lnTo>
                <a:lnTo>
                  <a:pt x="4929222" y="928694"/>
                </a:lnTo>
                <a:lnTo>
                  <a:pt x="0" y="928694"/>
                </a:lnTo>
                <a:lnTo>
                  <a:pt x="342306" y="438169"/>
                </a:ln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23850" algn="ctr" fontAlgn="base">
              <a:spcBef>
                <a:spcPct val="0"/>
              </a:spcBef>
              <a:spcAft>
                <a:spcPct val="0"/>
              </a:spcAft>
            </a:pPr>
            <a:endParaRPr lang="pl-PL" sz="1400" b="1" dirty="0" smtClean="0">
              <a:latin typeface="Arial" pitchFamily="34" charset="0"/>
            </a:endParaRPr>
          </a:p>
        </p:txBody>
      </p:sp>
      <p:sp>
        <p:nvSpPr>
          <p:cNvPr id="16" name="Elipsa 15"/>
          <p:cNvSpPr/>
          <p:nvPr/>
        </p:nvSpPr>
        <p:spPr>
          <a:xfrm>
            <a:off x="357158" y="142852"/>
            <a:ext cx="1285884" cy="1285884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7" name="Obraz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58" y="243340"/>
            <a:ext cx="1187404" cy="1185396"/>
          </a:xfrm>
          <a:prstGeom prst="rect">
            <a:avLst/>
          </a:prstGeom>
        </p:spPr>
      </p:pic>
      <p:sp>
        <p:nvSpPr>
          <p:cNvPr id="18" name="Prostokąt 17"/>
          <p:cNvSpPr/>
          <p:nvPr/>
        </p:nvSpPr>
        <p:spPr>
          <a:xfrm>
            <a:off x="1928794" y="500042"/>
            <a:ext cx="44291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Publicznym placówkami kształcenia ustawicznego są CKU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214282" y="1698958"/>
            <a:ext cx="771527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pl-PL" b="1" dirty="0" smtClean="0">
                <a:solidFill>
                  <a:schemeClr val="tx2"/>
                </a:solidFill>
              </a:rPr>
              <a:t>w formach pozaszkolnych (art. 117 ust. 1a pkt 1–3 i 5 ustawy), którymi są:</a:t>
            </a:r>
          </a:p>
          <a:p>
            <a:r>
              <a:rPr lang="pl-PL" b="1" dirty="0">
                <a:solidFill>
                  <a:schemeClr val="tx2"/>
                </a:solidFill>
              </a:rPr>
              <a:t>1</a:t>
            </a:r>
            <a:r>
              <a:rPr lang="pl-PL" b="1" dirty="0" smtClean="0">
                <a:solidFill>
                  <a:schemeClr val="tx2"/>
                </a:solidFill>
              </a:rPr>
              <a:t>. kwalifikacyjny kurs zawodowy;</a:t>
            </a:r>
          </a:p>
          <a:p>
            <a:r>
              <a:rPr lang="pl-PL" b="1" dirty="0" smtClean="0">
                <a:solidFill>
                  <a:schemeClr val="tx2"/>
                </a:solidFill>
              </a:rPr>
              <a:t>2. kurs umiejętności zawodowych;</a:t>
            </a:r>
          </a:p>
          <a:p>
            <a:r>
              <a:rPr lang="pl-PL" b="1" dirty="0" smtClean="0">
                <a:solidFill>
                  <a:schemeClr val="tx2"/>
                </a:solidFill>
              </a:rPr>
              <a:t>3. kurs kompetencji ogólnych;</a:t>
            </a:r>
          </a:p>
          <a:p>
            <a:r>
              <a:rPr lang="pl-PL" b="1" dirty="0" smtClean="0">
                <a:solidFill>
                  <a:schemeClr val="tx2"/>
                </a:solidFill>
              </a:rPr>
              <a:t>4. kurs, inny niż wymienione w pkt. 1-3, umożliwiający uzyskiwanie </a:t>
            </a:r>
            <a:br>
              <a:rPr lang="pl-PL" b="1" dirty="0" smtClean="0">
                <a:solidFill>
                  <a:schemeClr val="tx2"/>
                </a:solidFill>
              </a:rPr>
            </a:br>
            <a:r>
              <a:rPr lang="pl-PL" b="1" dirty="0" smtClean="0">
                <a:solidFill>
                  <a:schemeClr val="tx2"/>
                </a:solidFill>
              </a:rPr>
              <a:t>i uzupełnianie wiedzy, umiejętności i kwalifikacji zawodowych.</a:t>
            </a:r>
          </a:p>
          <a:p>
            <a:endParaRPr lang="pl-PL" b="1" dirty="0" smtClean="0">
              <a:solidFill>
                <a:schemeClr val="tx2"/>
              </a:solidFill>
            </a:endParaRPr>
          </a:p>
          <a:p>
            <a:pPr marL="342900" lvl="0" indent="-342900" algn="just">
              <a:buFont typeface="+mj-lt"/>
              <a:buAutoNum type="arabicPeriod" startAt="2"/>
            </a:pPr>
            <a:r>
              <a:rPr lang="pl-PL" b="1" dirty="0" smtClean="0">
                <a:solidFill>
                  <a:schemeClr val="tx2"/>
                </a:solidFill>
              </a:rPr>
              <a:t>w szkołach dla dorosłych.</a:t>
            </a:r>
          </a:p>
          <a:p>
            <a:pPr marL="342900" lvl="0" indent="-342900" algn="just">
              <a:buFont typeface="+mj-lt"/>
              <a:buAutoNum type="arabicPeriod" startAt="2"/>
            </a:pPr>
            <a:r>
              <a:rPr lang="pl-PL" b="1" dirty="0" smtClean="0">
                <a:solidFill>
                  <a:schemeClr val="tx2"/>
                </a:solidFill>
              </a:rPr>
              <a:t>Branżowych szkołach II stopnia lub policealnych.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pl-PL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</a:endParaRPr>
          </a:p>
        </p:txBody>
      </p:sp>
      <p:sp>
        <p:nvSpPr>
          <p:cNvPr id="19" name="pole tekstowe 18"/>
          <p:cNvSpPr txBox="1"/>
          <p:nvPr/>
        </p:nvSpPr>
        <p:spPr>
          <a:xfrm>
            <a:off x="285720" y="1357298"/>
            <a:ext cx="6643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chemeClr val="tx2"/>
                </a:solidFill>
              </a:rPr>
              <a:t>Prowadzą kształcenie</a:t>
            </a:r>
            <a:endParaRPr lang="pl-PL" b="1" dirty="0">
              <a:solidFill>
                <a:schemeClr val="tx2"/>
              </a:solidFill>
            </a:endParaRPr>
          </a:p>
        </p:txBody>
      </p:sp>
      <p:sp>
        <p:nvSpPr>
          <p:cNvPr id="20" name="Prostokąt 19"/>
          <p:cNvSpPr/>
          <p:nvPr/>
        </p:nvSpPr>
        <p:spPr>
          <a:xfrm>
            <a:off x="1714480" y="485776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l-PL" b="1" dirty="0" smtClean="0">
                <a:solidFill>
                  <a:schemeClr val="accent2">
                    <a:lumMod val="75000"/>
                  </a:schemeClr>
                </a:solidFill>
              </a:rPr>
              <a:t>Centrum kształcenia ustawicznego może także realizować zadania z zakresu praktycznej nauki zawodu, wynikające z programu nauczania danego zawodu</a:t>
            </a:r>
            <a:endParaRPr lang="pl-PL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-3000428" y="6215106"/>
            <a:ext cx="3643338" cy="221455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 flipH="1" flipV="1">
            <a:off x="-1000164" y="6493865"/>
            <a:ext cx="1374844" cy="1149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290" name="AutoShape 2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2292" name="AutoShape 4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8286808" y="0"/>
            <a:ext cx="2857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8572528" y="-7048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8001024" y="-5524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Dowolny kształt 14"/>
          <p:cNvSpPr/>
          <p:nvPr/>
        </p:nvSpPr>
        <p:spPr>
          <a:xfrm>
            <a:off x="1562154" y="314778"/>
            <a:ext cx="5438738" cy="928694"/>
          </a:xfrm>
          <a:custGeom>
            <a:avLst/>
            <a:gdLst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0 w 4929222"/>
              <a:gd name="connsiteY4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9507 w 4938729"/>
              <a:gd name="connsiteY5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352412 w 4938729"/>
              <a:gd name="connsiteY5" fmla="*/ 428644 h 928694"/>
              <a:gd name="connsiteX6" fmla="*/ 9507 w 4938729"/>
              <a:gd name="connsiteY6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465029 w 4938729"/>
              <a:gd name="connsiteY5" fmla="*/ 520084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1046244 w 4929222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518310 w 4929222"/>
              <a:gd name="connsiteY4" fmla="*/ 438169 h 928694"/>
              <a:gd name="connsiteX0" fmla="*/ 0 w 4938737"/>
              <a:gd name="connsiteY0" fmla="*/ 0 h 928694"/>
              <a:gd name="connsiteX1" fmla="*/ 4929222 w 4938737"/>
              <a:gd name="connsiteY1" fmla="*/ 0 h 928694"/>
              <a:gd name="connsiteX2" fmla="*/ 4938737 w 4938737"/>
              <a:gd name="connsiteY2" fmla="*/ 457219 h 928694"/>
              <a:gd name="connsiteX3" fmla="*/ 4929222 w 4938737"/>
              <a:gd name="connsiteY3" fmla="*/ 928694 h 928694"/>
              <a:gd name="connsiteX4" fmla="*/ 0 w 4938737"/>
              <a:gd name="connsiteY4" fmla="*/ 928694 h 928694"/>
              <a:gd name="connsiteX5" fmla="*/ 518310 w 4938737"/>
              <a:gd name="connsiteY5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498785 w 4929222"/>
              <a:gd name="connsiteY2" fmla="*/ 457219 h 928694"/>
              <a:gd name="connsiteX3" fmla="*/ 4929222 w 4929222"/>
              <a:gd name="connsiteY3" fmla="*/ 928694 h 928694"/>
              <a:gd name="connsiteX4" fmla="*/ 0 w 4929222"/>
              <a:gd name="connsiteY4" fmla="*/ 928694 h 928694"/>
              <a:gd name="connsiteX5" fmla="*/ 518310 w 4929222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518310 w 5730501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342306 w 5730501"/>
              <a:gd name="connsiteY5" fmla="*/ 438169 h 92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30501" h="928694">
                <a:moveTo>
                  <a:pt x="0" y="0"/>
                </a:moveTo>
                <a:lnTo>
                  <a:pt x="4929222" y="0"/>
                </a:lnTo>
                <a:lnTo>
                  <a:pt x="5730501" y="457219"/>
                </a:lnTo>
                <a:lnTo>
                  <a:pt x="4929222" y="928694"/>
                </a:lnTo>
                <a:lnTo>
                  <a:pt x="0" y="928694"/>
                </a:lnTo>
                <a:lnTo>
                  <a:pt x="342306" y="438169"/>
                </a:ln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23850" algn="ctr" fontAlgn="base">
              <a:spcBef>
                <a:spcPct val="0"/>
              </a:spcBef>
              <a:spcAft>
                <a:spcPct val="0"/>
              </a:spcAft>
            </a:pPr>
            <a:endParaRPr lang="pl-PL" sz="1400" b="1" dirty="0" smtClean="0">
              <a:latin typeface="Arial" pitchFamily="34" charset="0"/>
            </a:endParaRPr>
          </a:p>
        </p:txBody>
      </p:sp>
      <p:sp>
        <p:nvSpPr>
          <p:cNvPr id="16" name="Elipsa 15"/>
          <p:cNvSpPr/>
          <p:nvPr/>
        </p:nvSpPr>
        <p:spPr>
          <a:xfrm>
            <a:off x="357158" y="142852"/>
            <a:ext cx="1285884" cy="1285884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7" name="Obraz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58" y="243340"/>
            <a:ext cx="1187404" cy="1185396"/>
          </a:xfrm>
          <a:prstGeom prst="rect">
            <a:avLst/>
          </a:prstGeom>
        </p:spPr>
      </p:pic>
      <p:sp>
        <p:nvSpPr>
          <p:cNvPr id="18" name="Prostokąt 17"/>
          <p:cNvSpPr/>
          <p:nvPr/>
        </p:nvSpPr>
        <p:spPr>
          <a:xfrm>
            <a:off x="1928794" y="500042"/>
            <a:ext cx="44291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Zadania CKZ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214282" y="1357298"/>
            <a:ext cx="7715272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lvl="0" indent="-342900" algn="just">
              <a:buAutoNum type="arabicParenR"/>
            </a:pPr>
            <a:r>
              <a:rPr lang="pl-PL" dirty="0" smtClean="0"/>
              <a:t>realizuje zadania </a:t>
            </a:r>
            <a:r>
              <a:rPr lang="pl-PL" dirty="0" smtClean="0">
                <a:solidFill>
                  <a:schemeClr val="accent2">
                    <a:lumMod val="75000"/>
                  </a:schemeClr>
                </a:solidFill>
              </a:rPr>
              <a:t>z zakresu praktycznej nauki zawodu</a:t>
            </a:r>
            <a:r>
              <a:rPr lang="pl-PL" dirty="0" smtClean="0"/>
              <a:t>, wynikające z programu nauczania danego zawodu, polegające w szczególności na prowadzeniu: </a:t>
            </a:r>
          </a:p>
          <a:p>
            <a:pPr marL="342900" lvl="0" indent="-342900" algn="just">
              <a:buAutoNum type="arabicParenR"/>
            </a:pPr>
            <a:endParaRPr lang="pl-PL" dirty="0" smtClean="0"/>
          </a:p>
          <a:p>
            <a:pPr marL="342900" lvl="0" indent="-342900" algn="just">
              <a:buAutoNum type="alphaLcParenR"/>
            </a:pPr>
            <a:r>
              <a:rPr lang="pl-PL" b="1" dirty="0" smtClean="0">
                <a:solidFill>
                  <a:schemeClr val="accent2">
                    <a:lumMod val="75000"/>
                  </a:schemeClr>
                </a:solidFill>
              </a:rPr>
              <a:t>zajęć praktycznych </a:t>
            </a:r>
            <a:r>
              <a:rPr lang="pl-PL" dirty="0" smtClean="0"/>
              <a:t>dla uczniów szkół prowadzących kształcenie zawodowe, w zakresie całego lub części programu nauczania danego zawodu, </a:t>
            </a:r>
          </a:p>
          <a:p>
            <a:pPr marL="342900" lvl="0" indent="-342900" algn="just">
              <a:buAutoNum type="alphaLcParenR"/>
            </a:pPr>
            <a:endParaRPr lang="pl-PL" dirty="0" smtClean="0"/>
          </a:p>
          <a:p>
            <a:pPr marL="342900" lvl="0" indent="-342900" algn="just"/>
            <a:r>
              <a:rPr lang="pl-PL" dirty="0" smtClean="0"/>
              <a:t>b) </a:t>
            </a:r>
            <a:r>
              <a:rPr lang="pl-PL" b="1" dirty="0" smtClean="0">
                <a:solidFill>
                  <a:schemeClr val="accent2">
                    <a:lumMod val="75000"/>
                  </a:schemeClr>
                </a:solidFill>
              </a:rPr>
              <a:t>zajęć uzupełniających </a:t>
            </a:r>
            <a:r>
              <a:rPr lang="pl-PL" dirty="0" smtClean="0"/>
              <a:t>dla młodocianych pracowników, o których mowa w przepisach wydanych na podstawie art. 120 ust. 4 ustawy, </a:t>
            </a:r>
            <a:r>
              <a:rPr lang="pl-PL" dirty="0" smtClean="0">
                <a:solidFill>
                  <a:schemeClr val="accent2">
                    <a:lumMod val="75000"/>
                  </a:schemeClr>
                </a:solidFill>
              </a:rPr>
              <a:t>lub</a:t>
            </a:r>
            <a:r>
              <a:rPr lang="pl-PL" dirty="0" smtClean="0"/>
              <a:t> </a:t>
            </a:r>
          </a:p>
          <a:p>
            <a:pPr marL="342900" lvl="0" indent="-342900" algn="just"/>
            <a:endParaRPr lang="pl-PL" dirty="0" smtClean="0"/>
          </a:p>
          <a:p>
            <a:pPr marL="342900" lvl="0" indent="-342900" algn="just"/>
            <a:r>
              <a:rPr lang="pl-PL" dirty="0" smtClean="0"/>
              <a:t>2) prowadzi </a:t>
            </a:r>
            <a:r>
              <a:rPr lang="pl-PL" b="1" dirty="0" smtClean="0">
                <a:solidFill>
                  <a:schemeClr val="accent2">
                    <a:lumMod val="75000"/>
                  </a:schemeClr>
                </a:solidFill>
              </a:rPr>
              <a:t>turnusy dokształcania teoretycznego młodocianych pracowników</a:t>
            </a:r>
            <a:r>
              <a:rPr lang="pl-PL" dirty="0" smtClean="0"/>
              <a:t>, o których mowa w art. 117 ust. 1a </a:t>
            </a:r>
            <a:r>
              <a:rPr lang="pl-PL" dirty="0" err="1" smtClean="0"/>
              <a:t>pkt</a:t>
            </a:r>
            <a:r>
              <a:rPr lang="pl-PL" dirty="0" smtClean="0"/>
              <a:t> 4 ustawy. </a:t>
            </a:r>
            <a:endParaRPr kumimoji="0" lang="pl-PL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</a:endParaRPr>
          </a:p>
        </p:txBody>
      </p:sp>
      <p:sp>
        <p:nvSpPr>
          <p:cNvPr id="21" name="Prostokąt 20"/>
          <p:cNvSpPr/>
          <p:nvPr/>
        </p:nvSpPr>
        <p:spPr>
          <a:xfrm>
            <a:off x="642910" y="4786322"/>
            <a:ext cx="707236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/>
            <a:r>
              <a:rPr lang="pl-PL" sz="1400" b="1" dirty="0" smtClean="0"/>
              <a:t>Publiczne centrum kształcenia zawodowego może także prowadzić: kształcenie ustawiczne w </a:t>
            </a:r>
            <a:r>
              <a:rPr lang="pl-PL" sz="1400" b="1" dirty="0" smtClean="0">
                <a:solidFill>
                  <a:schemeClr val="accent2">
                    <a:lumMod val="75000"/>
                  </a:schemeClr>
                </a:solidFill>
              </a:rPr>
              <a:t>formach pozaszkolnych</a:t>
            </a:r>
            <a:r>
              <a:rPr lang="pl-PL" sz="1400" b="1" dirty="0" smtClean="0"/>
              <a:t>, o których mowa w art. 117 ust. 1a </a:t>
            </a:r>
            <a:r>
              <a:rPr lang="pl-PL" sz="1400" b="1" dirty="0" err="1" smtClean="0"/>
              <a:t>pkt</a:t>
            </a:r>
            <a:r>
              <a:rPr lang="pl-PL" sz="1400" b="1" dirty="0" smtClean="0"/>
              <a:t> 1–3 i 5 ustawy; </a:t>
            </a:r>
            <a:r>
              <a:rPr lang="pl-PL" sz="1400" b="1" dirty="0" smtClean="0">
                <a:solidFill>
                  <a:schemeClr val="accent2">
                    <a:lumMod val="75000"/>
                  </a:schemeClr>
                </a:solidFill>
              </a:rPr>
              <a:t>dokształcanie teoretyczne młodocianych </a:t>
            </a:r>
            <a:r>
              <a:rPr lang="pl-PL" sz="1400" b="1" dirty="0" smtClean="0"/>
              <a:t>pracowników zatrudnionych u pracodawców w celu nauki zawodu i uczęszczających do branżowych szkół I stopnia – w zakresie kształcenia zawodowego teoretycznego, w przypadku gdy szkoła nie ma możliwości zrealizowania tego kształcenia.</a:t>
            </a:r>
            <a:endParaRPr lang="pl-PL" sz="1400" b="1" dirty="0" smtClean="0">
              <a:solidFill>
                <a:schemeClr val="tx2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-3000428" y="6215106"/>
            <a:ext cx="3643338" cy="221455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 flipH="1" flipV="1">
            <a:off x="-1000164" y="6493865"/>
            <a:ext cx="1374844" cy="1149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290" name="AutoShape 2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2292" name="AutoShape 4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8286808" y="0"/>
            <a:ext cx="2857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8572528" y="-7048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8001024" y="-5524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Dowolny kształt 14"/>
          <p:cNvSpPr/>
          <p:nvPr/>
        </p:nvSpPr>
        <p:spPr>
          <a:xfrm>
            <a:off x="1562154" y="314778"/>
            <a:ext cx="5438738" cy="928694"/>
          </a:xfrm>
          <a:custGeom>
            <a:avLst/>
            <a:gdLst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0 w 4929222"/>
              <a:gd name="connsiteY4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9507 w 4938729"/>
              <a:gd name="connsiteY5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352412 w 4938729"/>
              <a:gd name="connsiteY5" fmla="*/ 428644 h 928694"/>
              <a:gd name="connsiteX6" fmla="*/ 9507 w 4938729"/>
              <a:gd name="connsiteY6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465029 w 4938729"/>
              <a:gd name="connsiteY5" fmla="*/ 520084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1046244 w 4929222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518310 w 4929222"/>
              <a:gd name="connsiteY4" fmla="*/ 438169 h 928694"/>
              <a:gd name="connsiteX0" fmla="*/ 0 w 4938737"/>
              <a:gd name="connsiteY0" fmla="*/ 0 h 928694"/>
              <a:gd name="connsiteX1" fmla="*/ 4929222 w 4938737"/>
              <a:gd name="connsiteY1" fmla="*/ 0 h 928694"/>
              <a:gd name="connsiteX2" fmla="*/ 4938737 w 4938737"/>
              <a:gd name="connsiteY2" fmla="*/ 457219 h 928694"/>
              <a:gd name="connsiteX3" fmla="*/ 4929222 w 4938737"/>
              <a:gd name="connsiteY3" fmla="*/ 928694 h 928694"/>
              <a:gd name="connsiteX4" fmla="*/ 0 w 4938737"/>
              <a:gd name="connsiteY4" fmla="*/ 928694 h 928694"/>
              <a:gd name="connsiteX5" fmla="*/ 518310 w 4938737"/>
              <a:gd name="connsiteY5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498785 w 4929222"/>
              <a:gd name="connsiteY2" fmla="*/ 457219 h 928694"/>
              <a:gd name="connsiteX3" fmla="*/ 4929222 w 4929222"/>
              <a:gd name="connsiteY3" fmla="*/ 928694 h 928694"/>
              <a:gd name="connsiteX4" fmla="*/ 0 w 4929222"/>
              <a:gd name="connsiteY4" fmla="*/ 928694 h 928694"/>
              <a:gd name="connsiteX5" fmla="*/ 518310 w 4929222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518310 w 5730501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342306 w 5730501"/>
              <a:gd name="connsiteY5" fmla="*/ 438169 h 92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30501" h="928694">
                <a:moveTo>
                  <a:pt x="0" y="0"/>
                </a:moveTo>
                <a:lnTo>
                  <a:pt x="4929222" y="0"/>
                </a:lnTo>
                <a:lnTo>
                  <a:pt x="5730501" y="457219"/>
                </a:lnTo>
                <a:lnTo>
                  <a:pt x="4929222" y="928694"/>
                </a:lnTo>
                <a:lnTo>
                  <a:pt x="0" y="928694"/>
                </a:lnTo>
                <a:lnTo>
                  <a:pt x="342306" y="438169"/>
                </a:ln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23850" algn="ctr" fontAlgn="base">
              <a:spcBef>
                <a:spcPct val="0"/>
              </a:spcBef>
              <a:spcAft>
                <a:spcPct val="0"/>
              </a:spcAft>
            </a:pPr>
            <a:endParaRPr lang="pl-PL" sz="1400" b="1" dirty="0" smtClean="0">
              <a:latin typeface="Arial" pitchFamily="34" charset="0"/>
            </a:endParaRPr>
          </a:p>
        </p:txBody>
      </p:sp>
      <p:sp>
        <p:nvSpPr>
          <p:cNvPr id="16" name="Elipsa 15"/>
          <p:cNvSpPr/>
          <p:nvPr/>
        </p:nvSpPr>
        <p:spPr>
          <a:xfrm>
            <a:off x="357158" y="142852"/>
            <a:ext cx="1285884" cy="1285884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7" name="Obraz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58" y="243340"/>
            <a:ext cx="1187404" cy="1185396"/>
          </a:xfrm>
          <a:prstGeom prst="rect">
            <a:avLst/>
          </a:prstGeom>
        </p:spPr>
      </p:pic>
      <p:sp>
        <p:nvSpPr>
          <p:cNvPr id="18" name="Prostokąt 17"/>
          <p:cNvSpPr/>
          <p:nvPr/>
        </p:nvSpPr>
        <p:spPr>
          <a:xfrm>
            <a:off x="1928794" y="500042"/>
            <a:ext cx="44291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KKZ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214282" y="2084382"/>
            <a:ext cx="7715272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lvl="0" indent="-342900" algn="just">
              <a:buAutoNum type="arabicParenR"/>
            </a:pPr>
            <a:r>
              <a:rPr lang="pl-PL" b="1" dirty="0" smtClean="0"/>
              <a:t>min. l. godzin równa min. l. godzin kształcenia zawodowego w danej kwalifikacji wyodrębnionej w zawodzie na podstawie podstawy programowej kształcenia w zawodzie (dla formy zaocznej – </a:t>
            </a:r>
            <a:r>
              <a:rPr lang="pl-PL" b="1" dirty="0" smtClean="0">
                <a:solidFill>
                  <a:schemeClr val="accent2">
                    <a:lumMod val="75000"/>
                  </a:schemeClr>
                </a:solidFill>
              </a:rPr>
              <a:t>nie mniej niż 65% l. godzin kształcenia zawodowego</a:t>
            </a:r>
            <a:r>
              <a:rPr lang="pl-PL" b="1" dirty="0" smtClean="0"/>
              <a:t>)</a:t>
            </a:r>
          </a:p>
          <a:p>
            <a:pPr marL="342900" lvl="0" indent="-342900" algn="just">
              <a:buAutoNum type="arabicParenR"/>
            </a:pPr>
            <a:endParaRPr lang="pl-PL" b="1" dirty="0" smtClean="0"/>
          </a:p>
          <a:p>
            <a:pPr marL="342900" lvl="0" indent="-342900" algn="just">
              <a:buAutoNum type="arabicParenR"/>
            </a:pPr>
            <a:r>
              <a:rPr lang="pl-PL" b="1" dirty="0" smtClean="0"/>
              <a:t>l. słuchaczy – nie mniej niż 20, - mniej jedynie za zgodą organu prowadzącego</a:t>
            </a:r>
          </a:p>
          <a:p>
            <a:pPr marL="342900" lvl="0" indent="-342900" algn="just">
              <a:buAutoNum type="arabicParenR"/>
            </a:pPr>
            <a:endParaRPr lang="pl-PL" b="1" dirty="0" smtClean="0">
              <a:solidFill>
                <a:schemeClr val="tx2"/>
              </a:solidFill>
            </a:endParaRPr>
          </a:p>
          <a:p>
            <a:pPr marL="342900" lvl="0" indent="-342900" algn="just">
              <a:buAutoNum type="arabicParenR"/>
            </a:pPr>
            <a:r>
              <a:rPr lang="pl-PL" b="1" dirty="0" smtClean="0"/>
              <a:t>kwalifikacyjny kurs zawodowy kończy się zaliczeniem w formie ustalonej przez podmiot prowadzący kurs. (Osoba, która uzyskała zaliczenie, otrzymuje zaświadczenie o ukończeniu kwalifikacyjnego kursu zawodowego, który określa załącznik do rozporządzenia)</a:t>
            </a:r>
          </a:p>
          <a:p>
            <a:pPr marL="342900" lvl="0" indent="-342900" algn="just"/>
            <a:endParaRPr lang="pl-PL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-3000428" y="6215106"/>
            <a:ext cx="3643338" cy="221455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 flipH="1" flipV="1">
            <a:off x="-1000164" y="6493865"/>
            <a:ext cx="1374844" cy="1149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290" name="AutoShape 2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2292" name="AutoShape 4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8286808" y="0"/>
            <a:ext cx="2857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8572528" y="-7048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8001024" y="-5524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Dowolny kształt 14"/>
          <p:cNvSpPr/>
          <p:nvPr/>
        </p:nvSpPr>
        <p:spPr>
          <a:xfrm>
            <a:off x="1562154" y="314778"/>
            <a:ext cx="5438738" cy="928694"/>
          </a:xfrm>
          <a:custGeom>
            <a:avLst/>
            <a:gdLst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0 w 4929222"/>
              <a:gd name="connsiteY4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9507 w 4938729"/>
              <a:gd name="connsiteY5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352412 w 4938729"/>
              <a:gd name="connsiteY5" fmla="*/ 428644 h 928694"/>
              <a:gd name="connsiteX6" fmla="*/ 9507 w 4938729"/>
              <a:gd name="connsiteY6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465029 w 4938729"/>
              <a:gd name="connsiteY5" fmla="*/ 520084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1046244 w 4929222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518310 w 4929222"/>
              <a:gd name="connsiteY4" fmla="*/ 438169 h 928694"/>
              <a:gd name="connsiteX0" fmla="*/ 0 w 4938737"/>
              <a:gd name="connsiteY0" fmla="*/ 0 h 928694"/>
              <a:gd name="connsiteX1" fmla="*/ 4929222 w 4938737"/>
              <a:gd name="connsiteY1" fmla="*/ 0 h 928694"/>
              <a:gd name="connsiteX2" fmla="*/ 4938737 w 4938737"/>
              <a:gd name="connsiteY2" fmla="*/ 457219 h 928694"/>
              <a:gd name="connsiteX3" fmla="*/ 4929222 w 4938737"/>
              <a:gd name="connsiteY3" fmla="*/ 928694 h 928694"/>
              <a:gd name="connsiteX4" fmla="*/ 0 w 4938737"/>
              <a:gd name="connsiteY4" fmla="*/ 928694 h 928694"/>
              <a:gd name="connsiteX5" fmla="*/ 518310 w 4938737"/>
              <a:gd name="connsiteY5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498785 w 4929222"/>
              <a:gd name="connsiteY2" fmla="*/ 457219 h 928694"/>
              <a:gd name="connsiteX3" fmla="*/ 4929222 w 4929222"/>
              <a:gd name="connsiteY3" fmla="*/ 928694 h 928694"/>
              <a:gd name="connsiteX4" fmla="*/ 0 w 4929222"/>
              <a:gd name="connsiteY4" fmla="*/ 928694 h 928694"/>
              <a:gd name="connsiteX5" fmla="*/ 518310 w 4929222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518310 w 5730501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342306 w 5730501"/>
              <a:gd name="connsiteY5" fmla="*/ 438169 h 92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30501" h="928694">
                <a:moveTo>
                  <a:pt x="0" y="0"/>
                </a:moveTo>
                <a:lnTo>
                  <a:pt x="4929222" y="0"/>
                </a:lnTo>
                <a:lnTo>
                  <a:pt x="5730501" y="457219"/>
                </a:lnTo>
                <a:lnTo>
                  <a:pt x="4929222" y="928694"/>
                </a:lnTo>
                <a:lnTo>
                  <a:pt x="0" y="928694"/>
                </a:lnTo>
                <a:lnTo>
                  <a:pt x="342306" y="438169"/>
                </a:ln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23850" algn="ctr" fontAlgn="base">
              <a:spcBef>
                <a:spcPct val="0"/>
              </a:spcBef>
              <a:spcAft>
                <a:spcPct val="0"/>
              </a:spcAft>
            </a:pPr>
            <a:endParaRPr lang="pl-PL" sz="1400" b="1" dirty="0" smtClean="0">
              <a:latin typeface="Arial" pitchFamily="34" charset="0"/>
            </a:endParaRPr>
          </a:p>
        </p:txBody>
      </p:sp>
      <p:sp>
        <p:nvSpPr>
          <p:cNvPr id="16" name="Elipsa 15"/>
          <p:cNvSpPr/>
          <p:nvPr/>
        </p:nvSpPr>
        <p:spPr>
          <a:xfrm>
            <a:off x="357158" y="142852"/>
            <a:ext cx="1285884" cy="1285884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7" name="Obraz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58" y="243340"/>
            <a:ext cx="1187404" cy="1185396"/>
          </a:xfrm>
          <a:prstGeom prst="rect">
            <a:avLst/>
          </a:prstGeom>
        </p:spPr>
      </p:pic>
      <p:sp>
        <p:nvSpPr>
          <p:cNvPr id="18" name="Prostokąt 17"/>
          <p:cNvSpPr/>
          <p:nvPr/>
        </p:nvSpPr>
        <p:spPr>
          <a:xfrm>
            <a:off x="1928794" y="500042"/>
            <a:ext cx="44291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KUZ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214282" y="2084382"/>
            <a:ext cx="7715272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lvl="0" indent="-342900" algn="just">
              <a:buAutoNum type="arabicParenR"/>
            </a:pPr>
            <a:r>
              <a:rPr lang="pl-PL" dirty="0" smtClean="0"/>
              <a:t>w przypadku kształcenia w zakresie jednej z części efektów kształcenia wyodrębnionych w ramach danej kwalifikacji – jest równa minimalnej liczbie godzin kształcenia przewidzianej dla danej części efektów kształcenia, określonej w podstawie programowej kształcenia w zawodzie szkolnictwa branżowego; </a:t>
            </a:r>
          </a:p>
          <a:p>
            <a:pPr marL="342900" lvl="0" indent="-342900" algn="just">
              <a:buAutoNum type="arabicParenR"/>
            </a:pPr>
            <a:endParaRPr lang="pl-PL" dirty="0" smtClean="0"/>
          </a:p>
          <a:p>
            <a:pPr marL="342900" lvl="0" indent="-342900" algn="just">
              <a:buAutoNum type="arabicParenR"/>
            </a:pPr>
            <a:r>
              <a:rPr lang="pl-PL" dirty="0" smtClean="0"/>
              <a:t>w przypadku kształcenia w zakresie efektów kształcenia właściwych dla dodatkowych umiejętności zawodowych – jest równa minimalnej liczbie godzin kształcenia przewidzianych dla danej dodatkowej umiejętności zawodowej, określonej w przepisach wydanych na podstawie art. 46 ust. 1 ustawy. 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214282" y="1500174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Liczba godzin:</a:t>
            </a:r>
            <a:endParaRPr lang="pl-PL" dirty="0"/>
          </a:p>
        </p:txBody>
      </p:sp>
      <p:sp>
        <p:nvSpPr>
          <p:cNvPr id="19" name="Prostokąt 18"/>
          <p:cNvSpPr/>
          <p:nvPr/>
        </p:nvSpPr>
        <p:spPr>
          <a:xfrm>
            <a:off x="1928794" y="521495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l-PL" b="1" dirty="0" smtClean="0">
                <a:solidFill>
                  <a:schemeClr val="accent2">
                    <a:lumMod val="75000"/>
                  </a:schemeClr>
                </a:solidFill>
              </a:rPr>
              <a:t>Osoba, która uzyskała zaliczenie, otrzymuje zaświadczenie o ukończeniu kursu umiejętności zawodowych, który określa załącznik do rozporządzenia</a:t>
            </a:r>
            <a:endParaRPr lang="pl-PL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-3000428" y="6215106"/>
            <a:ext cx="3643338" cy="221455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 flipH="1" flipV="1">
            <a:off x="-1000164" y="6493865"/>
            <a:ext cx="1374844" cy="1149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290" name="AutoShape 2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2292" name="AutoShape 4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8286808" y="0"/>
            <a:ext cx="2857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8572528" y="-7048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8001024" y="-5524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Dowolny kształt 14"/>
          <p:cNvSpPr/>
          <p:nvPr/>
        </p:nvSpPr>
        <p:spPr>
          <a:xfrm>
            <a:off x="1562154" y="314778"/>
            <a:ext cx="5438738" cy="928694"/>
          </a:xfrm>
          <a:custGeom>
            <a:avLst/>
            <a:gdLst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0 w 4929222"/>
              <a:gd name="connsiteY4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9507 w 4938729"/>
              <a:gd name="connsiteY5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352412 w 4938729"/>
              <a:gd name="connsiteY5" fmla="*/ 428644 h 928694"/>
              <a:gd name="connsiteX6" fmla="*/ 9507 w 4938729"/>
              <a:gd name="connsiteY6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465029 w 4938729"/>
              <a:gd name="connsiteY5" fmla="*/ 520084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1046244 w 4929222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518310 w 4929222"/>
              <a:gd name="connsiteY4" fmla="*/ 438169 h 928694"/>
              <a:gd name="connsiteX0" fmla="*/ 0 w 4938737"/>
              <a:gd name="connsiteY0" fmla="*/ 0 h 928694"/>
              <a:gd name="connsiteX1" fmla="*/ 4929222 w 4938737"/>
              <a:gd name="connsiteY1" fmla="*/ 0 h 928694"/>
              <a:gd name="connsiteX2" fmla="*/ 4938737 w 4938737"/>
              <a:gd name="connsiteY2" fmla="*/ 457219 h 928694"/>
              <a:gd name="connsiteX3" fmla="*/ 4929222 w 4938737"/>
              <a:gd name="connsiteY3" fmla="*/ 928694 h 928694"/>
              <a:gd name="connsiteX4" fmla="*/ 0 w 4938737"/>
              <a:gd name="connsiteY4" fmla="*/ 928694 h 928694"/>
              <a:gd name="connsiteX5" fmla="*/ 518310 w 4938737"/>
              <a:gd name="connsiteY5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498785 w 4929222"/>
              <a:gd name="connsiteY2" fmla="*/ 457219 h 928694"/>
              <a:gd name="connsiteX3" fmla="*/ 4929222 w 4929222"/>
              <a:gd name="connsiteY3" fmla="*/ 928694 h 928694"/>
              <a:gd name="connsiteX4" fmla="*/ 0 w 4929222"/>
              <a:gd name="connsiteY4" fmla="*/ 928694 h 928694"/>
              <a:gd name="connsiteX5" fmla="*/ 518310 w 4929222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518310 w 5730501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342306 w 5730501"/>
              <a:gd name="connsiteY5" fmla="*/ 438169 h 92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30501" h="928694">
                <a:moveTo>
                  <a:pt x="0" y="0"/>
                </a:moveTo>
                <a:lnTo>
                  <a:pt x="4929222" y="0"/>
                </a:lnTo>
                <a:lnTo>
                  <a:pt x="5730501" y="457219"/>
                </a:lnTo>
                <a:lnTo>
                  <a:pt x="4929222" y="928694"/>
                </a:lnTo>
                <a:lnTo>
                  <a:pt x="0" y="928694"/>
                </a:lnTo>
                <a:lnTo>
                  <a:pt x="342306" y="438169"/>
                </a:ln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23850" algn="ctr" fontAlgn="base">
              <a:spcBef>
                <a:spcPct val="0"/>
              </a:spcBef>
              <a:spcAft>
                <a:spcPct val="0"/>
              </a:spcAft>
            </a:pPr>
            <a:endParaRPr lang="pl-PL" sz="1400" b="1" dirty="0" smtClean="0">
              <a:latin typeface="Arial" pitchFamily="34" charset="0"/>
            </a:endParaRPr>
          </a:p>
        </p:txBody>
      </p:sp>
      <p:sp>
        <p:nvSpPr>
          <p:cNvPr id="16" name="Elipsa 15"/>
          <p:cNvSpPr/>
          <p:nvPr/>
        </p:nvSpPr>
        <p:spPr>
          <a:xfrm>
            <a:off x="357158" y="142852"/>
            <a:ext cx="1285884" cy="1285884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7" name="Obraz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58" y="243340"/>
            <a:ext cx="1187404" cy="1185396"/>
          </a:xfrm>
          <a:prstGeom prst="rect">
            <a:avLst/>
          </a:prstGeom>
        </p:spPr>
      </p:pic>
      <p:sp>
        <p:nvSpPr>
          <p:cNvPr id="18" name="Prostokąt 17"/>
          <p:cNvSpPr/>
          <p:nvPr/>
        </p:nvSpPr>
        <p:spPr>
          <a:xfrm>
            <a:off x="1928794" y="500042"/>
            <a:ext cx="44291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pl-PL" b="1" dirty="0" smtClean="0">
                <a:solidFill>
                  <a:schemeClr val="bg1"/>
                </a:solidFill>
              </a:rPr>
              <a:t>KKO</a:t>
            </a:r>
          </a:p>
          <a:p>
            <a:pPr marL="342900" indent="-342900">
              <a:buAutoNum type="arabicPeriod"/>
            </a:pPr>
            <a:r>
              <a:rPr lang="pl-PL" b="1" dirty="0" smtClean="0">
                <a:solidFill>
                  <a:schemeClr val="bg1"/>
                </a:solidFill>
              </a:rPr>
              <a:t>Turnus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214282" y="2084382"/>
            <a:ext cx="7715272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lvl="0" indent="-342900" algn="just"/>
            <a:r>
              <a:rPr lang="pl-PL" sz="1400" dirty="0" smtClean="0"/>
              <a:t>1. Minimalny wymiar kształcenia na </a:t>
            </a:r>
            <a:r>
              <a:rPr lang="pl-PL" sz="1400" b="1" dirty="0" smtClean="0"/>
              <a:t>kursie kompetencji ogólnych wynosi 30 godzin</a:t>
            </a:r>
            <a:r>
              <a:rPr lang="pl-PL" sz="1400" dirty="0" smtClean="0"/>
              <a:t> – kończy się zaliczeniem w formie ustalonej przez podmiot prowadzący kurs oraz otrzymaniem świadectwa </a:t>
            </a:r>
          </a:p>
          <a:p>
            <a:pPr marL="342900" lvl="0" indent="-342900" algn="just"/>
            <a:endParaRPr lang="pl-PL" sz="1400" dirty="0" smtClean="0"/>
          </a:p>
          <a:p>
            <a:pPr marL="342900" lvl="0" indent="-342900" algn="just"/>
            <a:r>
              <a:rPr lang="pl-PL" sz="1400" dirty="0" smtClean="0"/>
              <a:t>2. </a:t>
            </a:r>
            <a:r>
              <a:rPr lang="pl-PL" sz="1400" b="1" dirty="0" smtClean="0"/>
              <a:t>Turnus dokształcania teoretycznego młodocianych pracowników </a:t>
            </a:r>
            <a:r>
              <a:rPr lang="pl-PL" sz="1400" dirty="0" smtClean="0"/>
              <a:t>skierowany jest do młodocianych pracowników dokształcających się teoretycznie w zakresie danego zawodu szkolnictwa branżowego nauczanego w branżowej szkole I stopnia. </a:t>
            </a:r>
          </a:p>
          <a:p>
            <a:pPr marL="342900" lvl="0" indent="-342900" algn="just">
              <a:buAutoNum type="alphaLcParenR"/>
            </a:pPr>
            <a:r>
              <a:rPr lang="pl-PL" sz="1400" dirty="0" smtClean="0"/>
              <a:t>program nauczania realizowany na turnusie uwzględnia zakres kształcenia określony w skierowaniu składanym przez młodocianego i w wymiarze odpowiednim do zakresu dokształcania teoretycznego określonego w tym skierowaniu.</a:t>
            </a:r>
          </a:p>
          <a:p>
            <a:pPr marL="342900" lvl="0" indent="-342900" algn="just">
              <a:buAutoNum type="alphaLcParenR"/>
            </a:pPr>
            <a:r>
              <a:rPr lang="pl-PL" sz="1400" dirty="0" smtClean="0"/>
              <a:t>turnus </a:t>
            </a:r>
            <a:r>
              <a:rPr lang="pl-PL" sz="1400" b="1" dirty="0" smtClean="0"/>
              <a:t>może być </a:t>
            </a:r>
            <a:r>
              <a:rPr lang="pl-PL" sz="1400" dirty="0" smtClean="0"/>
              <a:t>prowadzony w </a:t>
            </a:r>
            <a:r>
              <a:rPr lang="pl-PL" sz="1400" b="1" dirty="0" smtClean="0"/>
              <a:t>zakresie dwóch zawodów przyporządkowanych do tej samej branży określonej w klasyfikacji zawodów szkolnictwa branżowego</a:t>
            </a:r>
            <a:r>
              <a:rPr lang="pl-PL" sz="1400" dirty="0" smtClean="0"/>
              <a:t>, </a:t>
            </a:r>
            <a:r>
              <a:rPr lang="pl-PL" sz="1400" i="1" u="sng" dirty="0" smtClean="0"/>
              <a:t>jeżeli jeden z tych zawodów jest określony w tej klasyfikacji jako zawód o charakterze pomocniczym w stosunku do drugiego zawodu</a:t>
            </a:r>
            <a:r>
              <a:rPr lang="pl-PL" sz="1400" dirty="0" smtClean="0"/>
              <a:t>. </a:t>
            </a:r>
          </a:p>
          <a:p>
            <a:pPr marL="342900" lvl="0" indent="-342900" algn="just">
              <a:buAutoNum type="alphaLcParenR"/>
            </a:pPr>
            <a:r>
              <a:rPr lang="pl-PL" sz="1400" dirty="0" smtClean="0"/>
              <a:t>Liczba uczestników turnusu – </a:t>
            </a:r>
            <a:r>
              <a:rPr lang="pl-PL" sz="1400" b="1" dirty="0" smtClean="0"/>
              <a:t>co najmniej 20</a:t>
            </a:r>
            <a:r>
              <a:rPr lang="pl-PL" sz="1400" dirty="0" smtClean="0"/>
              <a:t>. Mniejsza – tylko za zgodą organu </a:t>
            </a:r>
          </a:p>
          <a:p>
            <a:pPr marL="342900" lvl="0" indent="-342900" algn="just">
              <a:buAutoNum type="alphaLcParenR"/>
            </a:pPr>
            <a:r>
              <a:rPr lang="pl-PL" sz="1400" dirty="0" smtClean="0"/>
              <a:t>W przypadkach losowych dyrektor szkoły lub dyrektor centrum kształcenia zawodowego może zorganizować w ramach turnusu konsultacje indywidualne </a:t>
            </a:r>
            <a:r>
              <a:rPr lang="pl-PL" sz="1400" b="1" dirty="0" smtClean="0"/>
              <a:t>w wymiarze co najmniej 55 godzin</a:t>
            </a:r>
            <a:r>
              <a:rPr lang="pl-PL" sz="1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-3000428" y="6215106"/>
            <a:ext cx="3643338" cy="221455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 flipH="1" flipV="1">
            <a:off x="-1000164" y="6493865"/>
            <a:ext cx="1374844" cy="1149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290" name="AutoShape 2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2292" name="AutoShape 4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8286808" y="0"/>
            <a:ext cx="2857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8572528" y="-7048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8001024" y="-5524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Dowolny kształt 14"/>
          <p:cNvSpPr/>
          <p:nvPr/>
        </p:nvSpPr>
        <p:spPr>
          <a:xfrm>
            <a:off x="1562154" y="314778"/>
            <a:ext cx="5438738" cy="928694"/>
          </a:xfrm>
          <a:custGeom>
            <a:avLst/>
            <a:gdLst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0 w 4929222"/>
              <a:gd name="connsiteY4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9507 w 4938729"/>
              <a:gd name="connsiteY5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352412 w 4938729"/>
              <a:gd name="connsiteY5" fmla="*/ 428644 h 928694"/>
              <a:gd name="connsiteX6" fmla="*/ 9507 w 4938729"/>
              <a:gd name="connsiteY6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465029 w 4938729"/>
              <a:gd name="connsiteY5" fmla="*/ 520084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1046244 w 4929222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518310 w 4929222"/>
              <a:gd name="connsiteY4" fmla="*/ 438169 h 928694"/>
              <a:gd name="connsiteX0" fmla="*/ 0 w 4938737"/>
              <a:gd name="connsiteY0" fmla="*/ 0 h 928694"/>
              <a:gd name="connsiteX1" fmla="*/ 4929222 w 4938737"/>
              <a:gd name="connsiteY1" fmla="*/ 0 h 928694"/>
              <a:gd name="connsiteX2" fmla="*/ 4938737 w 4938737"/>
              <a:gd name="connsiteY2" fmla="*/ 457219 h 928694"/>
              <a:gd name="connsiteX3" fmla="*/ 4929222 w 4938737"/>
              <a:gd name="connsiteY3" fmla="*/ 928694 h 928694"/>
              <a:gd name="connsiteX4" fmla="*/ 0 w 4938737"/>
              <a:gd name="connsiteY4" fmla="*/ 928694 h 928694"/>
              <a:gd name="connsiteX5" fmla="*/ 518310 w 4938737"/>
              <a:gd name="connsiteY5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498785 w 4929222"/>
              <a:gd name="connsiteY2" fmla="*/ 457219 h 928694"/>
              <a:gd name="connsiteX3" fmla="*/ 4929222 w 4929222"/>
              <a:gd name="connsiteY3" fmla="*/ 928694 h 928694"/>
              <a:gd name="connsiteX4" fmla="*/ 0 w 4929222"/>
              <a:gd name="connsiteY4" fmla="*/ 928694 h 928694"/>
              <a:gd name="connsiteX5" fmla="*/ 518310 w 4929222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518310 w 5730501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342306 w 5730501"/>
              <a:gd name="connsiteY5" fmla="*/ 438169 h 92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30501" h="928694">
                <a:moveTo>
                  <a:pt x="0" y="0"/>
                </a:moveTo>
                <a:lnTo>
                  <a:pt x="4929222" y="0"/>
                </a:lnTo>
                <a:lnTo>
                  <a:pt x="5730501" y="457219"/>
                </a:lnTo>
                <a:lnTo>
                  <a:pt x="4929222" y="928694"/>
                </a:lnTo>
                <a:lnTo>
                  <a:pt x="0" y="928694"/>
                </a:lnTo>
                <a:lnTo>
                  <a:pt x="342306" y="438169"/>
                </a:ln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23850" algn="ctr" fontAlgn="base">
              <a:spcBef>
                <a:spcPct val="0"/>
              </a:spcBef>
              <a:spcAft>
                <a:spcPct val="0"/>
              </a:spcAft>
            </a:pPr>
            <a:endParaRPr lang="pl-PL" sz="1400" b="1" dirty="0" smtClean="0">
              <a:latin typeface="Arial" pitchFamily="34" charset="0"/>
            </a:endParaRPr>
          </a:p>
        </p:txBody>
      </p:sp>
      <p:sp>
        <p:nvSpPr>
          <p:cNvPr id="16" name="Elipsa 15"/>
          <p:cNvSpPr/>
          <p:nvPr/>
        </p:nvSpPr>
        <p:spPr>
          <a:xfrm>
            <a:off x="357158" y="142852"/>
            <a:ext cx="1285884" cy="1285884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7" name="Obraz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58" y="243340"/>
            <a:ext cx="1187404" cy="1185396"/>
          </a:xfrm>
          <a:prstGeom prst="rect">
            <a:avLst/>
          </a:prstGeom>
        </p:spPr>
      </p:pic>
      <p:sp>
        <p:nvSpPr>
          <p:cNvPr id="18" name="Prostokąt 17"/>
          <p:cNvSpPr/>
          <p:nvPr/>
        </p:nvSpPr>
        <p:spPr>
          <a:xfrm>
            <a:off x="1928794" y="299845"/>
            <a:ext cx="44291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kurs, inny umożliwiający uzyskiwanie i uzupełnianie wiedzy, umiejętności i kwalifikacji zawodowych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214282" y="2084382"/>
            <a:ext cx="7715272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lvl="0" indent="-342900" algn="just"/>
            <a:r>
              <a:rPr lang="pl-PL" sz="1600" b="1" dirty="0" smtClean="0"/>
              <a:t>1. Prowadzony według programu nauczania uwzględniającego treści: </a:t>
            </a:r>
          </a:p>
          <a:p>
            <a:pPr marL="342900" lvl="0" indent="-342900" algn="just">
              <a:buAutoNum type="alphaLcPeriod"/>
            </a:pPr>
            <a:r>
              <a:rPr lang="pl-PL" sz="1600" b="1" dirty="0" smtClean="0"/>
              <a:t>ustalone przez placówkę kształcenia ustawicznego lub centrum kształcenia zawodowego albo </a:t>
            </a:r>
          </a:p>
          <a:p>
            <a:pPr marL="342900" lvl="0" indent="-342900" algn="just">
              <a:buAutoNum type="alphaLcPeriod"/>
            </a:pPr>
            <a:r>
              <a:rPr lang="pl-PL" sz="1600" b="1" dirty="0" smtClean="0"/>
              <a:t>określone w przepisach dotyczących uzyskiwania i uzupełniania wiedzy, umiejętności i kwalifikacji zawodowych.</a:t>
            </a:r>
          </a:p>
          <a:p>
            <a:pPr marL="342900" lvl="0" indent="-342900" algn="just"/>
            <a:endParaRPr lang="pl-PL" sz="1600" b="1" dirty="0" smtClean="0"/>
          </a:p>
          <a:p>
            <a:pPr marL="342900" lvl="0" indent="-342900" algn="just"/>
            <a:r>
              <a:rPr lang="pl-PL" sz="1600" b="1" dirty="0" smtClean="0"/>
              <a:t>2. Częstotliwość zajęć na kursie oraz formę zaliczenia kursu określa placówka kształcenia ustawicznego lub centrum kształcenia zawodowego prowadzące ten kurs.</a:t>
            </a:r>
          </a:p>
          <a:p>
            <a:pPr marL="342900" lvl="0" indent="-342900" algn="just"/>
            <a:endParaRPr lang="pl-PL" sz="1600" b="1" dirty="0" smtClean="0"/>
          </a:p>
          <a:p>
            <a:pPr marL="342900" lvl="0" indent="-342900" algn="just"/>
            <a:r>
              <a:rPr lang="pl-PL" sz="1600" b="1" dirty="0" smtClean="0"/>
              <a:t>3. Osoba kończąca taki kurs otrzymuje zaświadczenie zgodnie z § 22 ust. 4 rozporządzenia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-3000428" y="6215106"/>
            <a:ext cx="3643338" cy="221455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 flipH="1" flipV="1">
            <a:off x="-1000164" y="6493865"/>
            <a:ext cx="1374844" cy="1149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290" name="AutoShape 2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2292" name="AutoShape 4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8286808" y="0"/>
            <a:ext cx="2857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8572528" y="-7048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8001024" y="-5524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Dowolny kształt 14"/>
          <p:cNvSpPr/>
          <p:nvPr/>
        </p:nvSpPr>
        <p:spPr>
          <a:xfrm>
            <a:off x="1562154" y="314778"/>
            <a:ext cx="5438738" cy="928694"/>
          </a:xfrm>
          <a:custGeom>
            <a:avLst/>
            <a:gdLst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0 w 4929222"/>
              <a:gd name="connsiteY4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9507 w 4938729"/>
              <a:gd name="connsiteY5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352412 w 4938729"/>
              <a:gd name="connsiteY5" fmla="*/ 428644 h 928694"/>
              <a:gd name="connsiteX6" fmla="*/ 9507 w 4938729"/>
              <a:gd name="connsiteY6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465029 w 4938729"/>
              <a:gd name="connsiteY5" fmla="*/ 520084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1046244 w 4929222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518310 w 4929222"/>
              <a:gd name="connsiteY4" fmla="*/ 438169 h 928694"/>
              <a:gd name="connsiteX0" fmla="*/ 0 w 4938737"/>
              <a:gd name="connsiteY0" fmla="*/ 0 h 928694"/>
              <a:gd name="connsiteX1" fmla="*/ 4929222 w 4938737"/>
              <a:gd name="connsiteY1" fmla="*/ 0 h 928694"/>
              <a:gd name="connsiteX2" fmla="*/ 4938737 w 4938737"/>
              <a:gd name="connsiteY2" fmla="*/ 457219 h 928694"/>
              <a:gd name="connsiteX3" fmla="*/ 4929222 w 4938737"/>
              <a:gd name="connsiteY3" fmla="*/ 928694 h 928694"/>
              <a:gd name="connsiteX4" fmla="*/ 0 w 4938737"/>
              <a:gd name="connsiteY4" fmla="*/ 928694 h 928694"/>
              <a:gd name="connsiteX5" fmla="*/ 518310 w 4938737"/>
              <a:gd name="connsiteY5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498785 w 4929222"/>
              <a:gd name="connsiteY2" fmla="*/ 457219 h 928694"/>
              <a:gd name="connsiteX3" fmla="*/ 4929222 w 4929222"/>
              <a:gd name="connsiteY3" fmla="*/ 928694 h 928694"/>
              <a:gd name="connsiteX4" fmla="*/ 0 w 4929222"/>
              <a:gd name="connsiteY4" fmla="*/ 928694 h 928694"/>
              <a:gd name="connsiteX5" fmla="*/ 518310 w 4929222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518310 w 5730501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342306 w 5730501"/>
              <a:gd name="connsiteY5" fmla="*/ 438169 h 92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30501" h="928694">
                <a:moveTo>
                  <a:pt x="0" y="0"/>
                </a:moveTo>
                <a:lnTo>
                  <a:pt x="4929222" y="0"/>
                </a:lnTo>
                <a:lnTo>
                  <a:pt x="5730501" y="457219"/>
                </a:lnTo>
                <a:lnTo>
                  <a:pt x="4929222" y="928694"/>
                </a:lnTo>
                <a:lnTo>
                  <a:pt x="0" y="928694"/>
                </a:lnTo>
                <a:lnTo>
                  <a:pt x="342306" y="438169"/>
                </a:ln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23850" algn="ctr" fontAlgn="base">
              <a:spcBef>
                <a:spcPct val="0"/>
              </a:spcBef>
              <a:spcAft>
                <a:spcPct val="0"/>
              </a:spcAft>
            </a:pPr>
            <a:endParaRPr lang="pl-PL" sz="1400" b="1" dirty="0" smtClean="0">
              <a:latin typeface="Arial" pitchFamily="34" charset="0"/>
            </a:endParaRPr>
          </a:p>
        </p:txBody>
      </p:sp>
      <p:sp>
        <p:nvSpPr>
          <p:cNvPr id="16" name="Elipsa 15"/>
          <p:cNvSpPr/>
          <p:nvPr/>
        </p:nvSpPr>
        <p:spPr>
          <a:xfrm>
            <a:off x="357158" y="142852"/>
            <a:ext cx="1285884" cy="1285884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7" name="Obraz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58" y="243340"/>
            <a:ext cx="1187404" cy="1185396"/>
          </a:xfrm>
          <a:prstGeom prst="rect">
            <a:avLst/>
          </a:prstGeom>
        </p:spPr>
      </p:pic>
      <p:sp>
        <p:nvSpPr>
          <p:cNvPr id="18" name="Prostokąt 17"/>
          <p:cNvSpPr/>
          <p:nvPr/>
        </p:nvSpPr>
        <p:spPr>
          <a:xfrm>
            <a:off x="1928794" y="299845"/>
            <a:ext cx="44291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realizacji kształcenia ustawicznego 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214282" y="2084382"/>
            <a:ext cx="771527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lvl="0" indent="-342900" algn="just">
              <a:buAutoNum type="arabicParenR"/>
            </a:pPr>
            <a:r>
              <a:rPr lang="pl-PL" sz="2000" b="1" dirty="0" smtClean="0">
                <a:solidFill>
                  <a:schemeClr val="tx2"/>
                </a:solidFill>
              </a:rPr>
              <a:t>dzienna – odbywa się przez 5 lub 6 dni w tygodniu; </a:t>
            </a:r>
          </a:p>
          <a:p>
            <a:pPr marL="342900" lvl="0" indent="-342900" algn="just"/>
            <a:endParaRPr lang="pl-PL" sz="2000" b="1" dirty="0" smtClean="0">
              <a:solidFill>
                <a:schemeClr val="tx2"/>
              </a:solidFill>
            </a:endParaRPr>
          </a:p>
          <a:p>
            <a:pPr marL="342900" lvl="0" indent="-342900" algn="just">
              <a:buAutoNum type="arabicParenR"/>
            </a:pPr>
            <a:r>
              <a:rPr lang="pl-PL" sz="2000" b="1" dirty="0" smtClean="0">
                <a:solidFill>
                  <a:schemeClr val="tx2"/>
                </a:solidFill>
              </a:rPr>
              <a:t>stacjonarnej – odbywa się przez 3 lub 4 dni w tygodniu; </a:t>
            </a:r>
          </a:p>
          <a:p>
            <a:pPr marL="342900" lvl="0" indent="-342900" algn="just">
              <a:buAutoNum type="arabicParenR"/>
            </a:pPr>
            <a:endParaRPr lang="pl-PL" sz="2000" b="1" dirty="0" smtClean="0">
              <a:solidFill>
                <a:schemeClr val="tx2"/>
              </a:solidFill>
            </a:endParaRPr>
          </a:p>
          <a:p>
            <a:pPr marL="342900" lvl="0" indent="-342900" algn="just">
              <a:buAutoNum type="arabicParenR"/>
            </a:pPr>
            <a:r>
              <a:rPr lang="pl-PL" sz="2000" b="1" dirty="0" smtClean="0">
                <a:solidFill>
                  <a:schemeClr val="tx2"/>
                </a:solidFill>
              </a:rPr>
              <a:t>zaocznej – odbywa się co 2 tygodnie przez 2 dni, a w uzasadnionych przypadkach – co tydzień przez 2 dni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-3000428" y="6215106"/>
            <a:ext cx="3643338" cy="221455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 flipH="1" flipV="1">
            <a:off x="-1000164" y="6493865"/>
            <a:ext cx="1374844" cy="1149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290" name="AutoShape 2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2292" name="AutoShape 4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8286808" y="0"/>
            <a:ext cx="2857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8572528" y="-7048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8001024" y="-5524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rostokąt 12"/>
          <p:cNvSpPr/>
          <p:nvPr/>
        </p:nvSpPr>
        <p:spPr>
          <a:xfrm>
            <a:off x="642910" y="2476022"/>
            <a:ext cx="622142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pl-PL" sz="1400" b="1" dirty="0"/>
              <a:t> </a:t>
            </a:r>
            <a:r>
              <a:rPr lang="pl-PL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uregulowaniu sposobu przeprowadzania egzaminu zawodowego w części pisemnej z wykorzystaniem elektronicznego systemu przeprowadzania egzaminu zawodowego;</a:t>
            </a:r>
            <a:endParaRPr lang="pl-PL" sz="1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Prostokąt 14"/>
          <p:cNvSpPr/>
          <p:nvPr/>
        </p:nvSpPr>
        <p:spPr>
          <a:xfrm>
            <a:off x="636910" y="3403587"/>
            <a:ext cx="62211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pl-PL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dostosowaniu przepisów dotyczących zasad przeprowadzania egzaminu zawodowego w części praktycznej,  w tym z wykorzystaniem zadań egzaminacyjnych jawnych, o których mowa w art. 9a ust. 2 pkt. 10 lit. a tiret czwarte ustawy o systemie oświaty;</a:t>
            </a:r>
            <a:endParaRPr lang="pl-PL" sz="1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Prostokąt zaokrąglony 15"/>
          <p:cNvSpPr/>
          <p:nvPr/>
        </p:nvSpPr>
        <p:spPr>
          <a:xfrm>
            <a:off x="357158" y="280146"/>
            <a:ext cx="6643734" cy="62206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 </a:t>
            </a:r>
          </a:p>
        </p:txBody>
      </p:sp>
      <p:sp>
        <p:nvSpPr>
          <p:cNvPr id="17" name="Prostokąt zaokrąglony 16"/>
          <p:cNvSpPr/>
          <p:nvPr/>
        </p:nvSpPr>
        <p:spPr>
          <a:xfrm>
            <a:off x="357158" y="285728"/>
            <a:ext cx="6643734" cy="2000264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pl-PL" sz="1400" b="1" dirty="0" smtClean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l-PL" sz="14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Stanowi wykonanie upoważnienia zawartego w: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pl-PL" sz="14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art. 44zzzv ustawy z dnia 7 września 1991 r. o systemie oświaty (Dz. U. z 2019 r. poz. 1481),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pl-PL" sz="14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 art. 130 ust. 4 ustawy z dnia 22 listopada 2018 r. o zmianie ustawy </a:t>
            </a:r>
            <a:r>
              <a:rPr lang="pl-PL" sz="1400" b="1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–</a:t>
            </a:r>
            <a:r>
              <a:rPr lang="pl-PL" sz="14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Prawo oświatowe, ustawy o systemie oświaty oraz niekt</a:t>
            </a:r>
            <a:r>
              <a:rPr lang="pl-PL" sz="1400" b="1" dirty="0" smtClean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ó</a:t>
            </a:r>
            <a:r>
              <a:rPr lang="pl-PL" sz="14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rych innych ustaw  (Dz. U. z 2018 r. poz. 2245 i 2432 oraz z 2019 r. poz. 534 i 1287).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pl-PL" sz="1400" b="1" dirty="0" smtClean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pl-PL" sz="1400" b="1" dirty="0" smtClean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pl-PL" sz="14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Wprowadzone zmiany – na podstawie w/</a:t>
            </a:r>
            <a:r>
              <a:rPr lang="pl-PL" sz="1400" b="1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</a:t>
            </a:r>
            <a:r>
              <a:rPr lang="pl-PL" sz="14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aktów polegają m.in. na</a:t>
            </a:r>
            <a:r>
              <a:rPr lang="pl-PL" sz="1400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pl-PL" sz="1400" b="1" dirty="0" smtClean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9" name="Prostokąt 18"/>
          <p:cNvSpPr/>
          <p:nvPr/>
        </p:nvSpPr>
        <p:spPr>
          <a:xfrm>
            <a:off x="636910" y="4548854"/>
            <a:ext cx="622110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pl-PL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określeniu wymagań jakie musi spełniać asystent techniczny,</a:t>
            </a:r>
            <a:r>
              <a:rPr lang="pl-PL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o którym mowa w art. 44zzzia ust. 1 ustawy o systemie oświaty</a:t>
            </a:r>
            <a:r>
              <a:rPr lang="pl-PL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lang="pl-PL" sz="1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Prostokąt 19"/>
          <p:cNvSpPr/>
          <p:nvPr/>
        </p:nvSpPr>
        <p:spPr>
          <a:xfrm>
            <a:off x="636590" y="5264363"/>
            <a:ext cx="41764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pl-PL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określeniu zadań asystenta technicznego.</a:t>
            </a:r>
            <a:endParaRPr lang="pl-PL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-3000428" y="6215106"/>
            <a:ext cx="3643338" cy="221455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 flipH="1" flipV="1">
            <a:off x="-1000164" y="6493865"/>
            <a:ext cx="1374844" cy="1149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290" name="AutoShape 2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2292" name="AutoShape 4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8286808" y="0"/>
            <a:ext cx="2857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8572528" y="-7048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8001024" y="-5524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Dowolny kształt 14"/>
          <p:cNvSpPr/>
          <p:nvPr/>
        </p:nvSpPr>
        <p:spPr>
          <a:xfrm>
            <a:off x="1562154" y="314778"/>
            <a:ext cx="5438738" cy="928694"/>
          </a:xfrm>
          <a:custGeom>
            <a:avLst/>
            <a:gdLst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0 w 4929222"/>
              <a:gd name="connsiteY4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9507 w 4938729"/>
              <a:gd name="connsiteY5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352412 w 4938729"/>
              <a:gd name="connsiteY5" fmla="*/ 428644 h 928694"/>
              <a:gd name="connsiteX6" fmla="*/ 9507 w 4938729"/>
              <a:gd name="connsiteY6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465029 w 4938729"/>
              <a:gd name="connsiteY5" fmla="*/ 520084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1046244 w 4929222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518310 w 4929222"/>
              <a:gd name="connsiteY4" fmla="*/ 438169 h 928694"/>
              <a:gd name="connsiteX0" fmla="*/ 0 w 4938737"/>
              <a:gd name="connsiteY0" fmla="*/ 0 h 928694"/>
              <a:gd name="connsiteX1" fmla="*/ 4929222 w 4938737"/>
              <a:gd name="connsiteY1" fmla="*/ 0 h 928694"/>
              <a:gd name="connsiteX2" fmla="*/ 4938737 w 4938737"/>
              <a:gd name="connsiteY2" fmla="*/ 457219 h 928694"/>
              <a:gd name="connsiteX3" fmla="*/ 4929222 w 4938737"/>
              <a:gd name="connsiteY3" fmla="*/ 928694 h 928694"/>
              <a:gd name="connsiteX4" fmla="*/ 0 w 4938737"/>
              <a:gd name="connsiteY4" fmla="*/ 928694 h 928694"/>
              <a:gd name="connsiteX5" fmla="*/ 518310 w 4938737"/>
              <a:gd name="connsiteY5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498785 w 4929222"/>
              <a:gd name="connsiteY2" fmla="*/ 457219 h 928694"/>
              <a:gd name="connsiteX3" fmla="*/ 4929222 w 4929222"/>
              <a:gd name="connsiteY3" fmla="*/ 928694 h 928694"/>
              <a:gd name="connsiteX4" fmla="*/ 0 w 4929222"/>
              <a:gd name="connsiteY4" fmla="*/ 928694 h 928694"/>
              <a:gd name="connsiteX5" fmla="*/ 518310 w 4929222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518310 w 5730501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342306 w 5730501"/>
              <a:gd name="connsiteY5" fmla="*/ 438169 h 92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30501" h="928694">
                <a:moveTo>
                  <a:pt x="0" y="0"/>
                </a:moveTo>
                <a:lnTo>
                  <a:pt x="4929222" y="0"/>
                </a:lnTo>
                <a:lnTo>
                  <a:pt x="5730501" y="457219"/>
                </a:lnTo>
                <a:lnTo>
                  <a:pt x="4929222" y="928694"/>
                </a:lnTo>
                <a:lnTo>
                  <a:pt x="0" y="928694"/>
                </a:lnTo>
                <a:lnTo>
                  <a:pt x="342306" y="438169"/>
                </a:ln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23850" algn="ctr" fontAlgn="base">
              <a:spcBef>
                <a:spcPct val="0"/>
              </a:spcBef>
              <a:spcAft>
                <a:spcPct val="0"/>
              </a:spcAft>
            </a:pPr>
            <a:endParaRPr lang="pl-PL" sz="1400" b="1" dirty="0" smtClean="0">
              <a:latin typeface="Arial" pitchFamily="34" charset="0"/>
            </a:endParaRPr>
          </a:p>
        </p:txBody>
      </p:sp>
      <p:sp>
        <p:nvSpPr>
          <p:cNvPr id="16" name="Elipsa 15"/>
          <p:cNvSpPr/>
          <p:nvPr/>
        </p:nvSpPr>
        <p:spPr>
          <a:xfrm>
            <a:off x="357158" y="142852"/>
            <a:ext cx="1285884" cy="1285884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7" name="Obraz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58" y="243340"/>
            <a:ext cx="1187404" cy="1185396"/>
          </a:xfrm>
          <a:prstGeom prst="rect">
            <a:avLst/>
          </a:prstGeom>
        </p:spPr>
      </p:pic>
      <p:sp>
        <p:nvSpPr>
          <p:cNvPr id="18" name="Prostokąt 17"/>
          <p:cNvSpPr/>
          <p:nvPr/>
        </p:nvSpPr>
        <p:spPr>
          <a:xfrm>
            <a:off x="1928794" y="299845"/>
            <a:ext cx="44291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realizacji kształcenia ustawicznego 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214282" y="2084382"/>
            <a:ext cx="771527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lvl="0" indent="-342900" algn="just">
              <a:buFont typeface="Wingdings" pitchFamily="2" charset="2"/>
              <a:buChar char="Ø"/>
            </a:pPr>
            <a:r>
              <a:rPr lang="pl-PL" sz="1600" dirty="0" smtClean="0"/>
              <a:t>Kształcenie ustawiczne na kwalifikacyjnych kursach zawodowych odbywające się według programu nauczania uwzględniającego podstawę programową kształcenia w zawodach szkolnictwa branżowego prowadzi się od dnia 1 września 2020 r. na podstawie przepisów niniejszego rozporządzenia.</a:t>
            </a:r>
          </a:p>
        </p:txBody>
      </p:sp>
      <p:sp>
        <p:nvSpPr>
          <p:cNvPr id="14" name="Prostokąt 13"/>
          <p:cNvSpPr/>
          <p:nvPr/>
        </p:nvSpPr>
        <p:spPr>
          <a:xfrm>
            <a:off x="285720" y="3502414"/>
            <a:ext cx="764386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pl-PL" sz="1600" dirty="0" smtClean="0"/>
              <a:t>Kształcenie ustawiczne na kwalifikacyjnych kursach zawodowych odbywające się według programu nauczania uwzględniającego podstawę programową kształcenia w zawodach, określoną w przepisach wydanych na podstawie art. 47 ust. 1 </a:t>
            </a:r>
            <a:r>
              <a:rPr lang="pl-PL" sz="1600" dirty="0" err="1" smtClean="0"/>
              <a:t>pkt</a:t>
            </a:r>
            <a:r>
              <a:rPr lang="pl-PL" sz="1600" dirty="0" smtClean="0"/>
              <a:t> 2 ustawy, w brzmieniu obowiązującym przed dniem 1 września 2019 r., zwaną dalej „podstawą programową kształcenia w zawodach”, prowadzi się do dnia 31 grudnia 2020 r. na podstawie przepisów rozporządzenia</a:t>
            </a:r>
            <a:endParaRPr lang="pl-PL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-3000428" y="6215106"/>
            <a:ext cx="3643338" cy="221455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 flipH="1" flipV="1">
            <a:off x="-1000164" y="6493865"/>
            <a:ext cx="1374844" cy="1149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290" name="AutoShape 2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2292" name="AutoShape 4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8286808" y="0"/>
            <a:ext cx="2857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8572528" y="-7048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8001024" y="-5524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Dowolny kształt 14"/>
          <p:cNvSpPr/>
          <p:nvPr/>
        </p:nvSpPr>
        <p:spPr>
          <a:xfrm>
            <a:off x="1562154" y="314778"/>
            <a:ext cx="5438738" cy="928694"/>
          </a:xfrm>
          <a:custGeom>
            <a:avLst/>
            <a:gdLst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0 w 4929222"/>
              <a:gd name="connsiteY4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9507 w 4938729"/>
              <a:gd name="connsiteY5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352412 w 4938729"/>
              <a:gd name="connsiteY5" fmla="*/ 428644 h 928694"/>
              <a:gd name="connsiteX6" fmla="*/ 9507 w 4938729"/>
              <a:gd name="connsiteY6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465029 w 4938729"/>
              <a:gd name="connsiteY5" fmla="*/ 520084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1046244 w 4929222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518310 w 4929222"/>
              <a:gd name="connsiteY4" fmla="*/ 438169 h 928694"/>
              <a:gd name="connsiteX0" fmla="*/ 0 w 4938737"/>
              <a:gd name="connsiteY0" fmla="*/ 0 h 928694"/>
              <a:gd name="connsiteX1" fmla="*/ 4929222 w 4938737"/>
              <a:gd name="connsiteY1" fmla="*/ 0 h 928694"/>
              <a:gd name="connsiteX2" fmla="*/ 4938737 w 4938737"/>
              <a:gd name="connsiteY2" fmla="*/ 457219 h 928694"/>
              <a:gd name="connsiteX3" fmla="*/ 4929222 w 4938737"/>
              <a:gd name="connsiteY3" fmla="*/ 928694 h 928694"/>
              <a:gd name="connsiteX4" fmla="*/ 0 w 4938737"/>
              <a:gd name="connsiteY4" fmla="*/ 928694 h 928694"/>
              <a:gd name="connsiteX5" fmla="*/ 518310 w 4938737"/>
              <a:gd name="connsiteY5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498785 w 4929222"/>
              <a:gd name="connsiteY2" fmla="*/ 457219 h 928694"/>
              <a:gd name="connsiteX3" fmla="*/ 4929222 w 4929222"/>
              <a:gd name="connsiteY3" fmla="*/ 928694 h 928694"/>
              <a:gd name="connsiteX4" fmla="*/ 0 w 4929222"/>
              <a:gd name="connsiteY4" fmla="*/ 928694 h 928694"/>
              <a:gd name="connsiteX5" fmla="*/ 518310 w 4929222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518310 w 5730501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342306 w 5730501"/>
              <a:gd name="connsiteY5" fmla="*/ 438169 h 92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30501" h="928694">
                <a:moveTo>
                  <a:pt x="0" y="0"/>
                </a:moveTo>
                <a:lnTo>
                  <a:pt x="4929222" y="0"/>
                </a:lnTo>
                <a:lnTo>
                  <a:pt x="5730501" y="457219"/>
                </a:lnTo>
                <a:lnTo>
                  <a:pt x="4929222" y="928694"/>
                </a:lnTo>
                <a:lnTo>
                  <a:pt x="0" y="928694"/>
                </a:lnTo>
                <a:lnTo>
                  <a:pt x="342306" y="438169"/>
                </a:ln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23850" algn="ctr" fontAlgn="base">
              <a:spcBef>
                <a:spcPct val="0"/>
              </a:spcBef>
              <a:spcAft>
                <a:spcPct val="0"/>
              </a:spcAft>
            </a:pPr>
            <a:endParaRPr lang="pl-PL" sz="1400" b="1" dirty="0" smtClean="0">
              <a:latin typeface="Arial" pitchFamily="34" charset="0"/>
            </a:endParaRPr>
          </a:p>
        </p:txBody>
      </p:sp>
      <p:sp>
        <p:nvSpPr>
          <p:cNvPr id="16" name="Elipsa 15"/>
          <p:cNvSpPr/>
          <p:nvPr/>
        </p:nvSpPr>
        <p:spPr>
          <a:xfrm>
            <a:off x="357158" y="142852"/>
            <a:ext cx="1285884" cy="1285884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7" name="Obraz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58" y="243340"/>
            <a:ext cx="1187404" cy="1185396"/>
          </a:xfrm>
          <a:prstGeom prst="rect">
            <a:avLst/>
          </a:prstGeom>
        </p:spPr>
      </p:pic>
      <p:sp>
        <p:nvSpPr>
          <p:cNvPr id="18" name="Prostokąt 17"/>
          <p:cNvSpPr/>
          <p:nvPr/>
        </p:nvSpPr>
        <p:spPr>
          <a:xfrm>
            <a:off x="1928794" y="299845"/>
            <a:ext cx="44291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realizacji kształcenia ustawicznego 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214282" y="2084382"/>
            <a:ext cx="771527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lvl="0" indent="-342900" algn="just">
              <a:buFont typeface="Wingdings" pitchFamily="2" charset="2"/>
              <a:buChar char="Ø"/>
            </a:pPr>
            <a:r>
              <a:rPr lang="pl-PL" sz="1600" b="1" dirty="0" smtClean="0"/>
              <a:t>Kształcenie ustawiczne na kursach umiejętności zawodowych odbywające się według programu nauczania uwzględniającego podstawę programową kształcenia w zawodach szkolnictwa branżowego prowadzi się od dnia 1 września 2020 r. na podstawie przepisów niniejszego rozporządzenia.</a:t>
            </a:r>
          </a:p>
        </p:txBody>
      </p:sp>
      <p:sp>
        <p:nvSpPr>
          <p:cNvPr id="14" name="Prostokąt 13"/>
          <p:cNvSpPr/>
          <p:nvPr/>
        </p:nvSpPr>
        <p:spPr>
          <a:xfrm>
            <a:off x="285720" y="3391445"/>
            <a:ext cx="764386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pl-PL" sz="1600" b="1" dirty="0" smtClean="0"/>
              <a:t>Kształcenie ustawiczne na kursach umiejętności zawodowych, odbywające się według programu nauczania uwzględniającego podstawę programową kształcenia w zawodach, prowadzi się do dnia 31 grudnia 2020 r. na podstawie przepisów niniejszego rozporządzenia </a:t>
            </a:r>
          </a:p>
          <a:p>
            <a:pPr algn="just">
              <a:buFont typeface="Wingdings" pitchFamily="2" charset="2"/>
              <a:buChar char="Ø"/>
            </a:pPr>
            <a:endParaRPr lang="pl-PL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-3000428" y="6215106"/>
            <a:ext cx="3643338" cy="221455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 flipH="1" flipV="1">
            <a:off x="-1000164" y="6493865"/>
            <a:ext cx="1374844" cy="1149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290" name="AutoShape 2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2292" name="AutoShape 4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8286808" y="0"/>
            <a:ext cx="2857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8572528" y="-7048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8001024" y="-5524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Dowolny kształt 14"/>
          <p:cNvSpPr/>
          <p:nvPr/>
        </p:nvSpPr>
        <p:spPr>
          <a:xfrm>
            <a:off x="1562154" y="314778"/>
            <a:ext cx="5438738" cy="928694"/>
          </a:xfrm>
          <a:custGeom>
            <a:avLst/>
            <a:gdLst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0 w 4929222"/>
              <a:gd name="connsiteY4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9507 w 4938729"/>
              <a:gd name="connsiteY5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352412 w 4938729"/>
              <a:gd name="connsiteY5" fmla="*/ 428644 h 928694"/>
              <a:gd name="connsiteX6" fmla="*/ 9507 w 4938729"/>
              <a:gd name="connsiteY6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465029 w 4938729"/>
              <a:gd name="connsiteY5" fmla="*/ 520084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1046244 w 4929222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518310 w 4929222"/>
              <a:gd name="connsiteY4" fmla="*/ 438169 h 928694"/>
              <a:gd name="connsiteX0" fmla="*/ 0 w 4938737"/>
              <a:gd name="connsiteY0" fmla="*/ 0 h 928694"/>
              <a:gd name="connsiteX1" fmla="*/ 4929222 w 4938737"/>
              <a:gd name="connsiteY1" fmla="*/ 0 h 928694"/>
              <a:gd name="connsiteX2" fmla="*/ 4938737 w 4938737"/>
              <a:gd name="connsiteY2" fmla="*/ 457219 h 928694"/>
              <a:gd name="connsiteX3" fmla="*/ 4929222 w 4938737"/>
              <a:gd name="connsiteY3" fmla="*/ 928694 h 928694"/>
              <a:gd name="connsiteX4" fmla="*/ 0 w 4938737"/>
              <a:gd name="connsiteY4" fmla="*/ 928694 h 928694"/>
              <a:gd name="connsiteX5" fmla="*/ 518310 w 4938737"/>
              <a:gd name="connsiteY5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498785 w 4929222"/>
              <a:gd name="connsiteY2" fmla="*/ 457219 h 928694"/>
              <a:gd name="connsiteX3" fmla="*/ 4929222 w 4929222"/>
              <a:gd name="connsiteY3" fmla="*/ 928694 h 928694"/>
              <a:gd name="connsiteX4" fmla="*/ 0 w 4929222"/>
              <a:gd name="connsiteY4" fmla="*/ 928694 h 928694"/>
              <a:gd name="connsiteX5" fmla="*/ 518310 w 4929222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518310 w 5730501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342306 w 5730501"/>
              <a:gd name="connsiteY5" fmla="*/ 438169 h 92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30501" h="928694">
                <a:moveTo>
                  <a:pt x="0" y="0"/>
                </a:moveTo>
                <a:lnTo>
                  <a:pt x="4929222" y="0"/>
                </a:lnTo>
                <a:lnTo>
                  <a:pt x="5730501" y="457219"/>
                </a:lnTo>
                <a:lnTo>
                  <a:pt x="4929222" y="928694"/>
                </a:lnTo>
                <a:lnTo>
                  <a:pt x="0" y="928694"/>
                </a:lnTo>
                <a:lnTo>
                  <a:pt x="342306" y="438169"/>
                </a:ln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23850" algn="ctr" fontAlgn="base">
              <a:spcBef>
                <a:spcPct val="0"/>
              </a:spcBef>
              <a:spcAft>
                <a:spcPct val="0"/>
              </a:spcAft>
            </a:pPr>
            <a:endParaRPr lang="pl-PL" sz="1400" b="1" dirty="0" smtClean="0">
              <a:latin typeface="Arial" pitchFamily="34" charset="0"/>
            </a:endParaRPr>
          </a:p>
        </p:txBody>
      </p:sp>
      <p:sp>
        <p:nvSpPr>
          <p:cNvPr id="16" name="Elipsa 15"/>
          <p:cNvSpPr/>
          <p:nvPr/>
        </p:nvSpPr>
        <p:spPr>
          <a:xfrm>
            <a:off x="357158" y="142852"/>
            <a:ext cx="1285884" cy="1285884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7" name="Obraz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58" y="243340"/>
            <a:ext cx="1187404" cy="1185396"/>
          </a:xfrm>
          <a:prstGeom prst="rect">
            <a:avLst/>
          </a:prstGeom>
        </p:spPr>
      </p:pic>
      <p:sp>
        <p:nvSpPr>
          <p:cNvPr id="18" name="Prostokąt 17"/>
          <p:cNvSpPr/>
          <p:nvPr/>
        </p:nvSpPr>
        <p:spPr>
          <a:xfrm>
            <a:off x="1928794" y="299845"/>
            <a:ext cx="44291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realizacji kształcenia ustawicznego 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214282" y="1785926"/>
            <a:ext cx="7715272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lvl="0" indent="-342900" algn="just">
              <a:buFont typeface="Wingdings" pitchFamily="2" charset="2"/>
              <a:buChar char="Ø"/>
            </a:pPr>
            <a:r>
              <a:rPr lang="pl-PL" sz="1600" dirty="0" smtClean="0"/>
              <a:t>Kształcenie ustawiczne na kursie kompetencji ogólnych odbywające się według programu nauczania uwzględniającego podstawę programową kształcenia ogólnego dla: </a:t>
            </a:r>
          </a:p>
          <a:p>
            <a:pPr marL="342900" lvl="0" indent="-342900" algn="just">
              <a:buAutoNum type="arabicParenR"/>
            </a:pPr>
            <a:r>
              <a:rPr lang="pl-PL" sz="1600" dirty="0" smtClean="0"/>
              <a:t>czteroletniego liceum ogólnokształcącego określoną w przepisach wydanych na podstawie art. 47 ust. 1 </a:t>
            </a:r>
            <a:r>
              <a:rPr lang="pl-PL" sz="1600" dirty="0" err="1" smtClean="0"/>
              <a:t>pkt</a:t>
            </a:r>
            <a:r>
              <a:rPr lang="pl-PL" sz="1600" dirty="0" smtClean="0"/>
              <a:t> 1 lit. c ustawy prowadzi się począwszy od dnia 1 września 2019 r. dla klasy I czteroletniego liceum ogólnokształcącego, a w latach następnych również dla kolejnych klas czteroletniego liceum ogólnokształcącego, zgodnie z art. 275 ust. 1 ustawy z dnia 14 grudnia 2016 r. – Przepisy wprowadzające ustawę – Prawo oświatowe (Dz. U. z 2017 r. poz. 60, 949, 2203 i 2245), na podstawie przepisów niniejszego rozporządzenia; </a:t>
            </a:r>
          </a:p>
          <a:p>
            <a:pPr marL="342900" lvl="0" indent="-342900" algn="just"/>
            <a:r>
              <a:rPr lang="pl-PL" sz="1600" dirty="0" smtClean="0"/>
              <a:t>2) branżowej szkoły II stopnia określoną w przepisach wydanych na podstawie art. 47 ust. 1 </a:t>
            </a:r>
            <a:r>
              <a:rPr lang="pl-PL" sz="1600" dirty="0" err="1" smtClean="0"/>
              <a:t>pkt</a:t>
            </a:r>
            <a:r>
              <a:rPr lang="pl-PL" sz="1600" dirty="0" smtClean="0"/>
              <a:t> 1 lit. g ustawy prowadzi się począwszy od dnia 1 września 2020 r. dla klasy I branżowej szkoły II stopnia, a w latach następnych również dla kolejnych klas branżowej szkoły II stopnia, zgodnie z art. 279 ustawy z dnia 14 grudnia 2016 r. – Przepisy wprowadzające ustawę – Prawo oświatowe, na podstawie przepisów niniejszego rozporządzenia.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-3000428" y="6215106"/>
            <a:ext cx="3643338" cy="221455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 flipH="1" flipV="1">
            <a:off x="-1000164" y="6493865"/>
            <a:ext cx="1374844" cy="1149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290" name="AutoShape 2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2292" name="AutoShape 4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8286808" y="0"/>
            <a:ext cx="2857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8572528" y="-7048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8001024" y="-5524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Dowolny kształt 14"/>
          <p:cNvSpPr/>
          <p:nvPr/>
        </p:nvSpPr>
        <p:spPr>
          <a:xfrm>
            <a:off x="1562154" y="314778"/>
            <a:ext cx="5438738" cy="928694"/>
          </a:xfrm>
          <a:custGeom>
            <a:avLst/>
            <a:gdLst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0 w 4929222"/>
              <a:gd name="connsiteY4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9507 w 4938729"/>
              <a:gd name="connsiteY5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352412 w 4938729"/>
              <a:gd name="connsiteY5" fmla="*/ 428644 h 928694"/>
              <a:gd name="connsiteX6" fmla="*/ 9507 w 4938729"/>
              <a:gd name="connsiteY6" fmla="*/ 0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5" fmla="*/ 465029 w 4938729"/>
              <a:gd name="connsiteY5" fmla="*/ 520084 h 928694"/>
              <a:gd name="connsiteX0" fmla="*/ 9507 w 4938729"/>
              <a:gd name="connsiteY0" fmla="*/ 0 h 928694"/>
              <a:gd name="connsiteX1" fmla="*/ 4938729 w 4938729"/>
              <a:gd name="connsiteY1" fmla="*/ 0 h 928694"/>
              <a:gd name="connsiteX2" fmla="*/ 4938729 w 4938729"/>
              <a:gd name="connsiteY2" fmla="*/ 928694 h 928694"/>
              <a:gd name="connsiteX3" fmla="*/ 9507 w 4938729"/>
              <a:gd name="connsiteY3" fmla="*/ 928694 h 928694"/>
              <a:gd name="connsiteX4" fmla="*/ 0 w 4938729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1046244 w 4929222"/>
              <a:gd name="connsiteY4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929222 w 4929222"/>
              <a:gd name="connsiteY2" fmla="*/ 928694 h 928694"/>
              <a:gd name="connsiteX3" fmla="*/ 0 w 4929222"/>
              <a:gd name="connsiteY3" fmla="*/ 928694 h 928694"/>
              <a:gd name="connsiteX4" fmla="*/ 518310 w 4929222"/>
              <a:gd name="connsiteY4" fmla="*/ 438169 h 928694"/>
              <a:gd name="connsiteX0" fmla="*/ 0 w 4938737"/>
              <a:gd name="connsiteY0" fmla="*/ 0 h 928694"/>
              <a:gd name="connsiteX1" fmla="*/ 4929222 w 4938737"/>
              <a:gd name="connsiteY1" fmla="*/ 0 h 928694"/>
              <a:gd name="connsiteX2" fmla="*/ 4938737 w 4938737"/>
              <a:gd name="connsiteY2" fmla="*/ 457219 h 928694"/>
              <a:gd name="connsiteX3" fmla="*/ 4929222 w 4938737"/>
              <a:gd name="connsiteY3" fmla="*/ 928694 h 928694"/>
              <a:gd name="connsiteX4" fmla="*/ 0 w 4938737"/>
              <a:gd name="connsiteY4" fmla="*/ 928694 h 928694"/>
              <a:gd name="connsiteX5" fmla="*/ 518310 w 4938737"/>
              <a:gd name="connsiteY5" fmla="*/ 438169 h 928694"/>
              <a:gd name="connsiteX0" fmla="*/ 0 w 4929222"/>
              <a:gd name="connsiteY0" fmla="*/ 0 h 928694"/>
              <a:gd name="connsiteX1" fmla="*/ 4929222 w 4929222"/>
              <a:gd name="connsiteY1" fmla="*/ 0 h 928694"/>
              <a:gd name="connsiteX2" fmla="*/ 4498785 w 4929222"/>
              <a:gd name="connsiteY2" fmla="*/ 457219 h 928694"/>
              <a:gd name="connsiteX3" fmla="*/ 4929222 w 4929222"/>
              <a:gd name="connsiteY3" fmla="*/ 928694 h 928694"/>
              <a:gd name="connsiteX4" fmla="*/ 0 w 4929222"/>
              <a:gd name="connsiteY4" fmla="*/ 928694 h 928694"/>
              <a:gd name="connsiteX5" fmla="*/ 518310 w 4929222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518310 w 5730501"/>
              <a:gd name="connsiteY5" fmla="*/ 438169 h 928694"/>
              <a:gd name="connsiteX0" fmla="*/ 0 w 5730501"/>
              <a:gd name="connsiteY0" fmla="*/ 0 h 928694"/>
              <a:gd name="connsiteX1" fmla="*/ 4929222 w 5730501"/>
              <a:gd name="connsiteY1" fmla="*/ 0 h 928694"/>
              <a:gd name="connsiteX2" fmla="*/ 5730501 w 5730501"/>
              <a:gd name="connsiteY2" fmla="*/ 457219 h 928694"/>
              <a:gd name="connsiteX3" fmla="*/ 4929222 w 5730501"/>
              <a:gd name="connsiteY3" fmla="*/ 928694 h 928694"/>
              <a:gd name="connsiteX4" fmla="*/ 0 w 5730501"/>
              <a:gd name="connsiteY4" fmla="*/ 928694 h 928694"/>
              <a:gd name="connsiteX5" fmla="*/ 342306 w 5730501"/>
              <a:gd name="connsiteY5" fmla="*/ 438169 h 92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30501" h="928694">
                <a:moveTo>
                  <a:pt x="0" y="0"/>
                </a:moveTo>
                <a:lnTo>
                  <a:pt x="4929222" y="0"/>
                </a:lnTo>
                <a:lnTo>
                  <a:pt x="5730501" y="457219"/>
                </a:lnTo>
                <a:lnTo>
                  <a:pt x="4929222" y="928694"/>
                </a:lnTo>
                <a:lnTo>
                  <a:pt x="0" y="928694"/>
                </a:lnTo>
                <a:lnTo>
                  <a:pt x="342306" y="438169"/>
                </a:lnTo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23850" algn="ctr" fontAlgn="base">
              <a:spcBef>
                <a:spcPct val="0"/>
              </a:spcBef>
              <a:spcAft>
                <a:spcPct val="0"/>
              </a:spcAft>
            </a:pPr>
            <a:endParaRPr lang="pl-PL" sz="1400" b="1" dirty="0" smtClean="0">
              <a:latin typeface="Arial" pitchFamily="34" charset="0"/>
            </a:endParaRPr>
          </a:p>
        </p:txBody>
      </p:sp>
      <p:sp>
        <p:nvSpPr>
          <p:cNvPr id="16" name="Elipsa 15"/>
          <p:cNvSpPr/>
          <p:nvPr/>
        </p:nvSpPr>
        <p:spPr>
          <a:xfrm>
            <a:off x="357158" y="142852"/>
            <a:ext cx="1285884" cy="1285884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7" name="Obraz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58" y="243340"/>
            <a:ext cx="1187404" cy="1185396"/>
          </a:xfrm>
          <a:prstGeom prst="rect">
            <a:avLst/>
          </a:prstGeom>
        </p:spPr>
      </p:pic>
      <p:sp>
        <p:nvSpPr>
          <p:cNvPr id="18" name="Prostokąt 17"/>
          <p:cNvSpPr/>
          <p:nvPr/>
        </p:nvSpPr>
        <p:spPr>
          <a:xfrm>
            <a:off x="1928794" y="299845"/>
            <a:ext cx="44291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realizacji kształcenia ustawicznego 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214282" y="1785926"/>
            <a:ext cx="7715272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lvl="0" indent="-342900" algn="just">
              <a:buFont typeface="Wingdings" pitchFamily="2" charset="2"/>
              <a:buChar char="Ø"/>
            </a:pPr>
            <a:r>
              <a:rPr lang="pl-PL" sz="1600" b="1" dirty="0" smtClean="0"/>
              <a:t>Kształcenie ustawiczne na turnusach dokształcania teoretycznego młodocianych pracowników odbywające się według programu nauczania uwzględniającego podstawę programową kształcenia w zawodach szkolnictwa branżowego prowadzi się od dnia 1 września 2019 r. na podstawie przepisów niniejszego rozporządzenia</a:t>
            </a:r>
          </a:p>
          <a:p>
            <a:pPr marL="342900" lvl="0" indent="-342900" algn="just">
              <a:buFont typeface="Wingdings" pitchFamily="2" charset="2"/>
              <a:buChar char="Ø"/>
            </a:pPr>
            <a:endParaRPr lang="pl-PL" sz="1600" b="1" dirty="0" smtClean="0"/>
          </a:p>
          <a:p>
            <a:pPr marL="342900" lvl="0" indent="-342900" algn="just">
              <a:buFont typeface="Wingdings" pitchFamily="2" charset="2"/>
              <a:buChar char="Ø"/>
            </a:pPr>
            <a:r>
              <a:rPr lang="pl-PL" sz="1600" b="1" dirty="0" smtClean="0"/>
              <a:t>Kształcenie ustawiczne na turnusach dokształcania teoretycznego młodocianych pracowników odbywające się według programu nauczania uwzględniającego podstawę programową kształcenia w zawodach prowadzi się do dnia 31 sierpnia 2021 r. na podstawie przepisów niniejszego rozporządzenia</a:t>
            </a:r>
          </a:p>
          <a:p>
            <a:pPr marL="342900" lvl="0" indent="-342900" algn="just">
              <a:buFont typeface="Wingdings" pitchFamily="2" charset="2"/>
              <a:buChar char="Ø"/>
            </a:pPr>
            <a:endParaRPr lang="pl-PL" sz="1600" b="1" dirty="0" smtClean="0"/>
          </a:p>
          <a:p>
            <a:pPr marL="342900" lvl="0" indent="-342900" algn="just">
              <a:buFont typeface="Wingdings" pitchFamily="2" charset="2"/>
              <a:buChar char="Ø"/>
            </a:pPr>
            <a:r>
              <a:rPr lang="pl-PL" sz="1600" b="1" dirty="0" smtClean="0"/>
              <a:t>Kształcenie ustawiczne w formie pozaszkolnej, o której mowa w art. 117 ust. 1a </a:t>
            </a:r>
            <a:r>
              <a:rPr lang="pl-PL" sz="1600" b="1" dirty="0" err="1" smtClean="0"/>
              <a:t>pkt</a:t>
            </a:r>
            <a:r>
              <a:rPr lang="pl-PL" sz="1600" b="1" dirty="0" smtClean="0"/>
              <a:t> 5 ustawy, prowadzi się od dnia 1 września 2019 r. na podstawie przepisów niniejszego rozporządzenia</a:t>
            </a:r>
          </a:p>
        </p:txBody>
      </p:sp>
      <p:sp>
        <p:nvSpPr>
          <p:cNvPr id="14" name="Prostokąt 13"/>
          <p:cNvSpPr/>
          <p:nvPr/>
        </p:nvSpPr>
        <p:spPr>
          <a:xfrm>
            <a:off x="1071538" y="5086191"/>
            <a:ext cx="65008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 smtClean="0">
                <a:solidFill>
                  <a:schemeClr val="accent2">
                    <a:lumMod val="75000"/>
                  </a:schemeClr>
                </a:solidFill>
              </a:rPr>
              <a:t>W roku szkolnym 2019/2020 i 2020/2021 w planach kształcenia uwzględnia się także kwalifikacyjne kursy zawodowe, kursy umiejętności zawodowych oraz turnusy dokształcania teoretycznego młodocianych pracowników</a:t>
            </a:r>
            <a:endParaRPr lang="pl-PL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-3000428" y="6215106"/>
            <a:ext cx="3643338" cy="221455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 flipH="1" flipV="1">
            <a:off x="-1000164" y="6493865"/>
            <a:ext cx="1374844" cy="1149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290" name="AutoShape 2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2292" name="AutoShape 4" descr="Znalezione obrazy dla zapytania kuratorium oświaty w łodz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8286808" y="0"/>
            <a:ext cx="2857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8572528" y="-7048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8001024" y="-5524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Prostokąt 14"/>
          <p:cNvSpPr/>
          <p:nvPr/>
        </p:nvSpPr>
        <p:spPr>
          <a:xfrm>
            <a:off x="928662" y="357166"/>
            <a:ext cx="7000924" cy="714380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Elipsa 15"/>
          <p:cNvSpPr/>
          <p:nvPr/>
        </p:nvSpPr>
        <p:spPr>
          <a:xfrm>
            <a:off x="285696" y="142852"/>
            <a:ext cx="1143056" cy="1143056"/>
          </a:xfrm>
          <a:prstGeom prst="ellipse">
            <a:avLst/>
          </a:prstGeom>
          <a:solidFill>
            <a:schemeClr val="tx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Elipsa 17"/>
          <p:cNvSpPr/>
          <p:nvPr/>
        </p:nvSpPr>
        <p:spPr>
          <a:xfrm>
            <a:off x="500034" y="357166"/>
            <a:ext cx="714428" cy="71442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7" name="Picture 4" descr="C:\Users\Graficzny\Desktop\FRSE\prezentacja MEN\reka-11.png">
            <a:extLst>
              <a:ext uri="{FF2B5EF4-FFF2-40B4-BE49-F238E27FC236}">
                <a16:creationId xmlns:a16="http://schemas.microsoft.com/office/drawing/2014/main" id="{5252C7C8-80BC-A54B-88F2-3B54FF0431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04779" y="395297"/>
            <a:ext cx="520870" cy="587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Prostokąt 18"/>
          <p:cNvSpPr/>
          <p:nvPr/>
        </p:nvSpPr>
        <p:spPr>
          <a:xfrm>
            <a:off x="1428728" y="428604"/>
            <a:ext cx="67151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600" b="1" dirty="0" smtClean="0">
                <a:solidFill>
                  <a:schemeClr val="bg1"/>
                </a:solidFill>
              </a:rPr>
              <a:t>Wprowadzono zmiany o charakterze porządkującym i usprawniającym przeprowadzanie egzaminów:</a:t>
            </a:r>
            <a:endParaRPr lang="pl-PL" sz="1600" b="1" dirty="0">
              <a:solidFill>
                <a:schemeClr val="bg1"/>
              </a:solidFill>
            </a:endParaRPr>
          </a:p>
        </p:txBody>
      </p:sp>
      <p:sp>
        <p:nvSpPr>
          <p:cNvPr id="24" name="Prostokąt 23"/>
          <p:cNvSpPr/>
          <p:nvPr/>
        </p:nvSpPr>
        <p:spPr>
          <a:xfrm>
            <a:off x="571472" y="1357298"/>
            <a:ext cx="7286676" cy="14287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Prostokąt 20"/>
          <p:cNvSpPr/>
          <p:nvPr/>
        </p:nvSpPr>
        <p:spPr>
          <a:xfrm>
            <a:off x="642910" y="1329625"/>
            <a:ext cx="7143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1400" b="1" dirty="0" smtClean="0">
                <a:solidFill>
                  <a:schemeClr val="tx2"/>
                </a:solidFill>
              </a:rPr>
              <a:t>Ujednolicono terminy ogłaszania komunikatów dyrektora Centralnej Komisji Egzaminacyjnej </a:t>
            </a:r>
            <a:br>
              <a:rPr lang="pl-PL" sz="1400" b="1" dirty="0" smtClean="0">
                <a:solidFill>
                  <a:schemeClr val="tx2"/>
                </a:solidFill>
              </a:rPr>
            </a:br>
            <a:r>
              <a:rPr lang="pl-PL" sz="1400" b="1" dirty="0" smtClean="0">
                <a:solidFill>
                  <a:schemeClr val="tx2"/>
                </a:solidFill>
              </a:rPr>
              <a:t>i informacji o sposobie organizacji i przeprowadzania egzaminu zawodowego i egzaminu potwierdzającego kwalifikacje w zawodzie, wskazując termin poprzedzający termin, w którym dana szkoła występuje z wnioskiem o upoważnienie do przeprowadzania egzaminu, tak aby składając wniosek nie było wątpliwości, jakie wymagania musi spełnić podmiot, który będzie chciał przeprowadzić egzamin – </a:t>
            </a:r>
            <a:r>
              <a:rPr lang="pl-PL" sz="1400" b="1" dirty="0" smtClean="0">
                <a:solidFill>
                  <a:schemeClr val="accent2">
                    <a:lumMod val="75000"/>
                  </a:schemeClr>
                </a:solidFill>
              </a:rPr>
              <a:t>do 20 sierpnia (w 2019 roku – do 12 września)</a:t>
            </a:r>
            <a:endParaRPr lang="pl-PL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3" name="Elipsa 22"/>
          <p:cNvSpPr/>
          <p:nvPr/>
        </p:nvSpPr>
        <p:spPr>
          <a:xfrm>
            <a:off x="432036" y="1285860"/>
            <a:ext cx="210874" cy="210874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39" name="Picture 3" descr="C:\Users\Graficzny\Desktop\FRSE\prezentacja MEN\pliki-2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44" y="2899286"/>
            <a:ext cx="285166" cy="310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Dowolny kształt 39"/>
          <p:cNvSpPr/>
          <p:nvPr/>
        </p:nvSpPr>
        <p:spPr>
          <a:xfrm>
            <a:off x="571472" y="2924224"/>
            <a:ext cx="7286676" cy="285752"/>
          </a:xfrm>
          <a:custGeom>
            <a:avLst/>
            <a:gdLst>
              <a:gd name="connsiteX0" fmla="*/ 0 w 7143800"/>
              <a:gd name="connsiteY0" fmla="*/ 0 h 357190"/>
              <a:gd name="connsiteX1" fmla="*/ 7143800 w 7143800"/>
              <a:gd name="connsiteY1" fmla="*/ 0 h 357190"/>
              <a:gd name="connsiteX2" fmla="*/ 7143800 w 7143800"/>
              <a:gd name="connsiteY2" fmla="*/ 357190 h 357190"/>
              <a:gd name="connsiteX3" fmla="*/ 0 w 7143800"/>
              <a:gd name="connsiteY3" fmla="*/ 357190 h 357190"/>
              <a:gd name="connsiteX4" fmla="*/ 0 w 7143800"/>
              <a:gd name="connsiteY4" fmla="*/ 0 h 357190"/>
              <a:gd name="connsiteX0" fmla="*/ 6083 w 7149883"/>
              <a:gd name="connsiteY0" fmla="*/ 0 h 357190"/>
              <a:gd name="connsiteX1" fmla="*/ 7149883 w 7149883"/>
              <a:gd name="connsiteY1" fmla="*/ 0 h 357190"/>
              <a:gd name="connsiteX2" fmla="*/ 7149883 w 7149883"/>
              <a:gd name="connsiteY2" fmla="*/ 357190 h 357190"/>
              <a:gd name="connsiteX3" fmla="*/ 6083 w 7149883"/>
              <a:gd name="connsiteY3" fmla="*/ 357190 h 357190"/>
              <a:gd name="connsiteX4" fmla="*/ 0 w 7149883"/>
              <a:gd name="connsiteY4" fmla="*/ 165402 h 357190"/>
              <a:gd name="connsiteX5" fmla="*/ 6083 w 7149883"/>
              <a:gd name="connsiteY5" fmla="*/ 0 h 357190"/>
              <a:gd name="connsiteX0" fmla="*/ 0 w 7143800"/>
              <a:gd name="connsiteY0" fmla="*/ 0 h 357190"/>
              <a:gd name="connsiteX1" fmla="*/ 7143800 w 7143800"/>
              <a:gd name="connsiteY1" fmla="*/ 0 h 357190"/>
              <a:gd name="connsiteX2" fmla="*/ 7143800 w 7143800"/>
              <a:gd name="connsiteY2" fmla="*/ 357190 h 357190"/>
              <a:gd name="connsiteX3" fmla="*/ 0 w 7143800"/>
              <a:gd name="connsiteY3" fmla="*/ 357190 h 357190"/>
              <a:gd name="connsiteX4" fmla="*/ 282523 w 7143800"/>
              <a:gd name="connsiteY4" fmla="*/ 165402 h 357190"/>
              <a:gd name="connsiteX5" fmla="*/ 0 w 7143800"/>
              <a:gd name="connsiteY5" fmla="*/ 0 h 35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43800" h="357190">
                <a:moveTo>
                  <a:pt x="0" y="0"/>
                </a:moveTo>
                <a:lnTo>
                  <a:pt x="7143800" y="0"/>
                </a:lnTo>
                <a:lnTo>
                  <a:pt x="7143800" y="357190"/>
                </a:lnTo>
                <a:lnTo>
                  <a:pt x="0" y="357190"/>
                </a:lnTo>
                <a:lnTo>
                  <a:pt x="282523" y="165402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b="1" dirty="0" smtClean="0">
                <a:solidFill>
                  <a:schemeClr val="tx2"/>
                </a:solidFill>
              </a:rPr>
              <a:t>     </a:t>
            </a:r>
            <a:r>
              <a:rPr lang="pl-PL" sz="1600" b="1" dirty="0" smtClean="0">
                <a:solidFill>
                  <a:schemeClr val="tx2"/>
                </a:solidFill>
              </a:rPr>
              <a:t>Odwołanie do rozporządzenia:</a:t>
            </a:r>
            <a:endParaRPr lang="pl-PL" sz="1600" b="1" dirty="0">
              <a:solidFill>
                <a:schemeClr val="tx2"/>
              </a:solidFill>
            </a:endParaRPr>
          </a:p>
        </p:txBody>
      </p:sp>
      <p:sp>
        <p:nvSpPr>
          <p:cNvPr id="41" name="Prostokąt 40"/>
          <p:cNvSpPr/>
          <p:nvPr/>
        </p:nvSpPr>
        <p:spPr>
          <a:xfrm>
            <a:off x="357158" y="3347700"/>
            <a:ext cx="77153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 smtClean="0"/>
              <a:t>§ 14 ust. 1, § 15, § 70 ust. 1, § 71. </a:t>
            </a:r>
          </a:p>
        </p:txBody>
      </p:sp>
      <p:sp>
        <p:nvSpPr>
          <p:cNvPr id="42" name="Prostokąt 41"/>
          <p:cNvSpPr/>
          <p:nvPr/>
        </p:nvSpPr>
        <p:spPr>
          <a:xfrm>
            <a:off x="571472" y="3857627"/>
            <a:ext cx="7286676" cy="15453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3" name="Prostokąt 42"/>
          <p:cNvSpPr/>
          <p:nvPr/>
        </p:nvSpPr>
        <p:spPr>
          <a:xfrm>
            <a:off x="642910" y="3829955"/>
            <a:ext cx="71438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l-PL" sz="1400" b="1" dirty="0" smtClean="0">
                <a:solidFill>
                  <a:schemeClr val="tx2"/>
                </a:solidFill>
              </a:rPr>
              <a:t>Wprowadzono nowe terminy występowania z wnioskiem do okręgowej komisji egzaminacyjnej o udzielenie upoważnienia do przeprowadzania części pisemnej i części praktycznej egzaminu dla podmiotów, które po raz pierwszy będą chciały przeprowadzić egzamin zawodowy lub egzamin potwierdzający kwalifikacje w zawodzie – musi to nastąpić przed terminem składania deklaracji przez zdających, dzięki czemu wyeliminowane zostaną przypadki, gdy podmiot zgłaszający zdających nie posiada upoważnienia do przeprowadzenia egzaminu – </a:t>
            </a:r>
            <a:r>
              <a:rPr lang="pl-PL" sz="1400" b="1" dirty="0" smtClean="0">
                <a:solidFill>
                  <a:schemeClr val="accent2">
                    <a:lumMod val="75000"/>
                  </a:schemeClr>
                </a:solidFill>
              </a:rPr>
              <a:t>do 31 sierpnia (w 2019 roku – do 30 września)</a:t>
            </a:r>
            <a:endParaRPr lang="pl-PL" sz="1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endParaRPr lang="pl-PL" sz="1400" b="1" dirty="0">
              <a:solidFill>
                <a:schemeClr val="tx2"/>
              </a:solidFill>
            </a:endParaRPr>
          </a:p>
        </p:txBody>
      </p:sp>
      <p:sp>
        <p:nvSpPr>
          <p:cNvPr id="44" name="Elipsa 43"/>
          <p:cNvSpPr/>
          <p:nvPr/>
        </p:nvSpPr>
        <p:spPr>
          <a:xfrm>
            <a:off x="432036" y="3857628"/>
            <a:ext cx="210874" cy="210874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45" name="Picture 3" descr="C:\Users\Graficzny\Desktop\FRSE\prezentacja MEN\pliki-2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44" y="5542492"/>
            <a:ext cx="285166" cy="310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Dowolny kształt 45"/>
          <p:cNvSpPr/>
          <p:nvPr/>
        </p:nvSpPr>
        <p:spPr>
          <a:xfrm>
            <a:off x="571472" y="5567430"/>
            <a:ext cx="7286676" cy="285752"/>
          </a:xfrm>
          <a:custGeom>
            <a:avLst/>
            <a:gdLst>
              <a:gd name="connsiteX0" fmla="*/ 0 w 7143800"/>
              <a:gd name="connsiteY0" fmla="*/ 0 h 357190"/>
              <a:gd name="connsiteX1" fmla="*/ 7143800 w 7143800"/>
              <a:gd name="connsiteY1" fmla="*/ 0 h 357190"/>
              <a:gd name="connsiteX2" fmla="*/ 7143800 w 7143800"/>
              <a:gd name="connsiteY2" fmla="*/ 357190 h 357190"/>
              <a:gd name="connsiteX3" fmla="*/ 0 w 7143800"/>
              <a:gd name="connsiteY3" fmla="*/ 357190 h 357190"/>
              <a:gd name="connsiteX4" fmla="*/ 0 w 7143800"/>
              <a:gd name="connsiteY4" fmla="*/ 0 h 357190"/>
              <a:gd name="connsiteX0" fmla="*/ 6083 w 7149883"/>
              <a:gd name="connsiteY0" fmla="*/ 0 h 357190"/>
              <a:gd name="connsiteX1" fmla="*/ 7149883 w 7149883"/>
              <a:gd name="connsiteY1" fmla="*/ 0 h 357190"/>
              <a:gd name="connsiteX2" fmla="*/ 7149883 w 7149883"/>
              <a:gd name="connsiteY2" fmla="*/ 357190 h 357190"/>
              <a:gd name="connsiteX3" fmla="*/ 6083 w 7149883"/>
              <a:gd name="connsiteY3" fmla="*/ 357190 h 357190"/>
              <a:gd name="connsiteX4" fmla="*/ 0 w 7149883"/>
              <a:gd name="connsiteY4" fmla="*/ 165402 h 357190"/>
              <a:gd name="connsiteX5" fmla="*/ 6083 w 7149883"/>
              <a:gd name="connsiteY5" fmla="*/ 0 h 357190"/>
              <a:gd name="connsiteX0" fmla="*/ 0 w 7143800"/>
              <a:gd name="connsiteY0" fmla="*/ 0 h 357190"/>
              <a:gd name="connsiteX1" fmla="*/ 7143800 w 7143800"/>
              <a:gd name="connsiteY1" fmla="*/ 0 h 357190"/>
              <a:gd name="connsiteX2" fmla="*/ 7143800 w 7143800"/>
              <a:gd name="connsiteY2" fmla="*/ 357190 h 357190"/>
              <a:gd name="connsiteX3" fmla="*/ 0 w 7143800"/>
              <a:gd name="connsiteY3" fmla="*/ 357190 h 357190"/>
              <a:gd name="connsiteX4" fmla="*/ 282523 w 7143800"/>
              <a:gd name="connsiteY4" fmla="*/ 165402 h 357190"/>
              <a:gd name="connsiteX5" fmla="*/ 0 w 7143800"/>
              <a:gd name="connsiteY5" fmla="*/ 0 h 35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43800" h="357190">
                <a:moveTo>
                  <a:pt x="0" y="0"/>
                </a:moveTo>
                <a:lnTo>
                  <a:pt x="7143800" y="0"/>
                </a:lnTo>
                <a:lnTo>
                  <a:pt x="7143800" y="357190"/>
                </a:lnTo>
                <a:lnTo>
                  <a:pt x="0" y="357190"/>
                </a:lnTo>
                <a:lnTo>
                  <a:pt x="282523" y="165402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b="1" dirty="0" smtClean="0">
                <a:solidFill>
                  <a:schemeClr val="tx2"/>
                </a:solidFill>
              </a:rPr>
              <a:t>     </a:t>
            </a:r>
            <a:r>
              <a:rPr lang="pl-PL" sz="1600" b="1" dirty="0" smtClean="0">
                <a:solidFill>
                  <a:schemeClr val="tx2"/>
                </a:solidFill>
              </a:rPr>
              <a:t>Odwołanie do rozporządzenia:</a:t>
            </a:r>
            <a:endParaRPr lang="pl-PL" sz="1600" b="1" dirty="0">
              <a:solidFill>
                <a:schemeClr val="tx2"/>
              </a:solidFill>
            </a:endParaRPr>
          </a:p>
        </p:txBody>
      </p:sp>
      <p:sp>
        <p:nvSpPr>
          <p:cNvPr id="47" name="Prostokąt 46"/>
          <p:cNvSpPr/>
          <p:nvPr/>
        </p:nvSpPr>
        <p:spPr>
          <a:xfrm>
            <a:off x="357158" y="5929330"/>
            <a:ext cx="77153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 smtClean="0"/>
              <a:t>§ 21, § 36, § 76 i § 93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-3000428" y="6215106"/>
            <a:ext cx="3643338" cy="221455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 flipH="1" flipV="1">
            <a:off x="-1000164" y="6493865"/>
            <a:ext cx="1374844" cy="1149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8286808" y="0"/>
            <a:ext cx="2857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8572528" y="-7048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8001024" y="-5524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Prostokąt 23"/>
          <p:cNvSpPr/>
          <p:nvPr/>
        </p:nvSpPr>
        <p:spPr>
          <a:xfrm>
            <a:off x="571472" y="285728"/>
            <a:ext cx="7286676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Prostokąt 20"/>
          <p:cNvSpPr/>
          <p:nvPr/>
        </p:nvSpPr>
        <p:spPr>
          <a:xfrm>
            <a:off x="642910" y="258055"/>
            <a:ext cx="71438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1400" b="1" dirty="0" smtClean="0">
                <a:solidFill>
                  <a:schemeClr val="tx2"/>
                </a:solidFill>
              </a:rPr>
              <a:t>Określono termin w jakim dyrektor szkoły powinien poinformować uczniów o obowiązku przystąpienia do egzaminu zawodowego oraz obowiązek informowania uczestników kwalifikacyjnych kursów zawodowych o czasie i miejscu przeprowadzania egzaminu zawodowego lub egzaminu potwierdzającego kwalifikacje w zawodzie – </a:t>
            </a:r>
            <a:r>
              <a:rPr lang="pl-PL" sz="1400" b="1" dirty="0" smtClean="0">
                <a:solidFill>
                  <a:schemeClr val="accent2">
                    <a:lumMod val="75000"/>
                  </a:schemeClr>
                </a:solidFill>
              </a:rPr>
              <a:t>7 dni od dnia rozpoczęcia roku szkolnego</a:t>
            </a:r>
            <a:endParaRPr lang="pl-PL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3" name="Elipsa 22"/>
          <p:cNvSpPr/>
          <p:nvPr/>
        </p:nvSpPr>
        <p:spPr>
          <a:xfrm>
            <a:off x="432036" y="214290"/>
            <a:ext cx="210874" cy="210874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39" name="Picture 3" descr="C:\Users\Graficzny\Desktop\FRSE\prezentacja MEN\pliki-2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44" y="1458384"/>
            <a:ext cx="285166" cy="310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Dowolny kształt 39"/>
          <p:cNvSpPr/>
          <p:nvPr/>
        </p:nvSpPr>
        <p:spPr>
          <a:xfrm>
            <a:off x="571472" y="1483322"/>
            <a:ext cx="7286676" cy="285752"/>
          </a:xfrm>
          <a:custGeom>
            <a:avLst/>
            <a:gdLst>
              <a:gd name="connsiteX0" fmla="*/ 0 w 7143800"/>
              <a:gd name="connsiteY0" fmla="*/ 0 h 357190"/>
              <a:gd name="connsiteX1" fmla="*/ 7143800 w 7143800"/>
              <a:gd name="connsiteY1" fmla="*/ 0 h 357190"/>
              <a:gd name="connsiteX2" fmla="*/ 7143800 w 7143800"/>
              <a:gd name="connsiteY2" fmla="*/ 357190 h 357190"/>
              <a:gd name="connsiteX3" fmla="*/ 0 w 7143800"/>
              <a:gd name="connsiteY3" fmla="*/ 357190 h 357190"/>
              <a:gd name="connsiteX4" fmla="*/ 0 w 7143800"/>
              <a:gd name="connsiteY4" fmla="*/ 0 h 357190"/>
              <a:gd name="connsiteX0" fmla="*/ 6083 w 7149883"/>
              <a:gd name="connsiteY0" fmla="*/ 0 h 357190"/>
              <a:gd name="connsiteX1" fmla="*/ 7149883 w 7149883"/>
              <a:gd name="connsiteY1" fmla="*/ 0 h 357190"/>
              <a:gd name="connsiteX2" fmla="*/ 7149883 w 7149883"/>
              <a:gd name="connsiteY2" fmla="*/ 357190 h 357190"/>
              <a:gd name="connsiteX3" fmla="*/ 6083 w 7149883"/>
              <a:gd name="connsiteY3" fmla="*/ 357190 h 357190"/>
              <a:gd name="connsiteX4" fmla="*/ 0 w 7149883"/>
              <a:gd name="connsiteY4" fmla="*/ 165402 h 357190"/>
              <a:gd name="connsiteX5" fmla="*/ 6083 w 7149883"/>
              <a:gd name="connsiteY5" fmla="*/ 0 h 357190"/>
              <a:gd name="connsiteX0" fmla="*/ 0 w 7143800"/>
              <a:gd name="connsiteY0" fmla="*/ 0 h 357190"/>
              <a:gd name="connsiteX1" fmla="*/ 7143800 w 7143800"/>
              <a:gd name="connsiteY1" fmla="*/ 0 h 357190"/>
              <a:gd name="connsiteX2" fmla="*/ 7143800 w 7143800"/>
              <a:gd name="connsiteY2" fmla="*/ 357190 h 357190"/>
              <a:gd name="connsiteX3" fmla="*/ 0 w 7143800"/>
              <a:gd name="connsiteY3" fmla="*/ 357190 h 357190"/>
              <a:gd name="connsiteX4" fmla="*/ 282523 w 7143800"/>
              <a:gd name="connsiteY4" fmla="*/ 165402 h 357190"/>
              <a:gd name="connsiteX5" fmla="*/ 0 w 7143800"/>
              <a:gd name="connsiteY5" fmla="*/ 0 h 35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43800" h="357190">
                <a:moveTo>
                  <a:pt x="0" y="0"/>
                </a:moveTo>
                <a:lnTo>
                  <a:pt x="7143800" y="0"/>
                </a:lnTo>
                <a:lnTo>
                  <a:pt x="7143800" y="357190"/>
                </a:lnTo>
                <a:lnTo>
                  <a:pt x="0" y="357190"/>
                </a:lnTo>
                <a:lnTo>
                  <a:pt x="282523" y="165402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b="1" dirty="0" smtClean="0">
                <a:solidFill>
                  <a:schemeClr val="tx2"/>
                </a:solidFill>
              </a:rPr>
              <a:t>     </a:t>
            </a:r>
            <a:r>
              <a:rPr lang="pl-PL" sz="1600" b="1" dirty="0" smtClean="0">
                <a:solidFill>
                  <a:schemeClr val="tx2"/>
                </a:solidFill>
              </a:rPr>
              <a:t>Odwołanie do rozporządzenia:</a:t>
            </a:r>
            <a:endParaRPr lang="pl-PL" sz="1600" b="1" dirty="0">
              <a:solidFill>
                <a:schemeClr val="tx2"/>
              </a:solidFill>
            </a:endParaRPr>
          </a:p>
        </p:txBody>
      </p:sp>
      <p:sp>
        <p:nvSpPr>
          <p:cNvPr id="41" name="Prostokąt 40"/>
          <p:cNvSpPr/>
          <p:nvPr/>
        </p:nvSpPr>
        <p:spPr>
          <a:xfrm>
            <a:off x="357158" y="1845222"/>
            <a:ext cx="77153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 smtClean="0"/>
              <a:t>§ 4, § 8 ust. 4 i § 64 ust. 4</a:t>
            </a:r>
          </a:p>
        </p:txBody>
      </p:sp>
      <p:sp>
        <p:nvSpPr>
          <p:cNvPr id="42" name="Prostokąt 41"/>
          <p:cNvSpPr/>
          <p:nvPr/>
        </p:nvSpPr>
        <p:spPr>
          <a:xfrm>
            <a:off x="571472" y="2170788"/>
            <a:ext cx="7286676" cy="347279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3" name="Prostokąt 42"/>
          <p:cNvSpPr/>
          <p:nvPr/>
        </p:nvSpPr>
        <p:spPr>
          <a:xfrm>
            <a:off x="642910" y="2143116"/>
            <a:ext cx="7143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1400" b="1" dirty="0" smtClean="0">
                <a:solidFill>
                  <a:schemeClr val="tx2"/>
                </a:solidFill>
              </a:rPr>
              <a:t>Zmieniono zakres danych zamieszczanych w deklaracji w zakresie dotyczącym informacji:</a:t>
            </a:r>
          </a:p>
          <a:p>
            <a:pPr algn="just"/>
            <a:r>
              <a:rPr lang="pl-PL" sz="1400" b="1" dirty="0" smtClean="0">
                <a:solidFill>
                  <a:schemeClr val="tx2"/>
                </a:solidFill>
              </a:rPr>
              <a:t>a) o danych osobowych </a:t>
            </a:r>
            <a:r>
              <a:rPr lang="pl-PL" sz="1400" b="1" dirty="0" smtClean="0">
                <a:solidFill>
                  <a:schemeClr val="tx2"/>
                </a:solidFill>
                <a:sym typeface="Symbol"/>
              </a:rPr>
              <a:t></a:t>
            </a:r>
            <a:r>
              <a:rPr lang="pl-PL" sz="1400" b="1" dirty="0" smtClean="0">
                <a:solidFill>
                  <a:schemeClr val="tx2"/>
                </a:solidFill>
              </a:rPr>
              <a:t> zgodnie z zasadą minimalizacji danych </a:t>
            </a:r>
            <a:r>
              <a:rPr lang="pl-PL" sz="1400" b="1" dirty="0" smtClean="0">
                <a:solidFill>
                  <a:schemeClr val="accent2">
                    <a:lumMod val="75000"/>
                  </a:schemeClr>
                </a:solidFill>
              </a:rPr>
              <a:t>zrezygnowano</a:t>
            </a:r>
            <a:r>
              <a:rPr lang="pl-PL" sz="1400" b="1" dirty="0" smtClean="0">
                <a:solidFill>
                  <a:schemeClr val="tx2"/>
                </a:solidFill>
              </a:rPr>
              <a:t> </a:t>
            </a:r>
            <a:br>
              <a:rPr lang="pl-PL" sz="1400" b="1" dirty="0" smtClean="0">
                <a:solidFill>
                  <a:schemeClr val="tx2"/>
                </a:solidFill>
              </a:rPr>
            </a:br>
            <a:r>
              <a:rPr lang="pl-PL" sz="1400" b="1" dirty="0" smtClean="0">
                <a:solidFill>
                  <a:schemeClr val="accent2">
                    <a:lumMod val="75000"/>
                  </a:schemeClr>
                </a:solidFill>
              </a:rPr>
              <a:t>z</a:t>
            </a:r>
            <a:r>
              <a:rPr lang="pl-PL" sz="1400" b="1" dirty="0" smtClean="0">
                <a:solidFill>
                  <a:schemeClr val="tx2"/>
                </a:solidFill>
              </a:rPr>
              <a:t> zamieszczania w deklaracji przystąpienia do egzaminu zawodowego i egzaminu potwierdzającego kwalifikacje w zawodzie </a:t>
            </a:r>
            <a:r>
              <a:rPr lang="pl-PL" sz="1400" b="1" dirty="0" smtClean="0">
                <a:solidFill>
                  <a:schemeClr val="accent2">
                    <a:lumMod val="75000"/>
                  </a:schemeClr>
                </a:solidFill>
              </a:rPr>
              <a:t>miejsca urodzenia zdającego </a:t>
            </a:r>
            <a:r>
              <a:rPr lang="pl-PL" sz="1400" b="1" dirty="0" smtClean="0">
                <a:solidFill>
                  <a:schemeClr val="tx2"/>
                </a:solidFill>
              </a:rPr>
              <a:t>,</a:t>
            </a:r>
          </a:p>
          <a:p>
            <a:pPr algn="just"/>
            <a:r>
              <a:rPr lang="pl-PL" sz="1400" b="1" dirty="0" smtClean="0">
                <a:solidFill>
                  <a:schemeClr val="tx2"/>
                </a:solidFill>
              </a:rPr>
              <a:t>b) w którym terminie głównym zdający zamierza przystąpić do egzaminu zawodowego </a:t>
            </a:r>
            <a:r>
              <a:rPr lang="pl-PL" sz="1400" b="1" dirty="0" smtClean="0">
                <a:solidFill>
                  <a:schemeClr val="tx2"/>
                </a:solidFill>
                <a:sym typeface="Symbol"/>
              </a:rPr>
              <a:t></a:t>
            </a:r>
            <a:r>
              <a:rPr lang="pl-PL" sz="1400" b="1" dirty="0" smtClean="0">
                <a:solidFill>
                  <a:schemeClr val="tx2"/>
                </a:solidFill>
              </a:rPr>
              <a:t> zdający może złożyć deklarację w dowolnym terminie, nie później niż w terminach określonych w § 6 ust. 15 rozporządzenia</a:t>
            </a:r>
          </a:p>
          <a:p>
            <a:pPr algn="just"/>
            <a:r>
              <a:rPr lang="pl-PL" sz="1400" b="1" dirty="0" smtClean="0">
                <a:solidFill>
                  <a:schemeClr val="tx2"/>
                </a:solidFill>
              </a:rPr>
              <a:t>c) po raz który zdający przystępuje do egzaminu z danej kwalifikacji i z zakresu jakiej kwalifikacji wyodrębnionej w zawodzie lub zawodach, co w przypadku uzyskania pozytywnego wyniku egzaminu umożliwia jednoczesne przygotowanie przez okręgową komisję egzaminacyjną dyplomu zawodowego albo dyplomu potwierdzającego kwalifikacje zawodowe </a:t>
            </a:r>
          </a:p>
          <a:p>
            <a:pPr algn="just"/>
            <a:r>
              <a:rPr lang="pl-PL" sz="1400" b="1" dirty="0" smtClean="0">
                <a:solidFill>
                  <a:schemeClr val="tx2"/>
                </a:solidFill>
              </a:rPr>
              <a:t>d) w przypadku ucznia, o którym mowa w art. 44zzzfa ustawy o systemie oświaty deklaracja zawiera także informację o przystąpieniu do egzaminu zawodowego na podstawie wymagań określonych w podstawie programowej kształcenia w zawodzie szkolnictwa branżowego dla zawodu, w którym się kształci albo zawodu o charakterze pomocniczym przewidzianym dla zawodu, w którym się kształci </a:t>
            </a:r>
            <a:endParaRPr lang="pl-PL" sz="1400" b="1" dirty="0">
              <a:solidFill>
                <a:schemeClr val="tx2"/>
              </a:solidFill>
            </a:endParaRPr>
          </a:p>
        </p:txBody>
      </p:sp>
      <p:sp>
        <p:nvSpPr>
          <p:cNvPr id="44" name="Elipsa 43"/>
          <p:cNvSpPr/>
          <p:nvPr/>
        </p:nvSpPr>
        <p:spPr>
          <a:xfrm>
            <a:off x="432036" y="2170789"/>
            <a:ext cx="210874" cy="210874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45" name="Picture 3" descr="C:\Users\Graficzny\Desktop\FRSE\prezentacja MEN\pliki-2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44" y="5761516"/>
            <a:ext cx="285166" cy="310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Dowolny kształt 45"/>
          <p:cNvSpPr/>
          <p:nvPr/>
        </p:nvSpPr>
        <p:spPr>
          <a:xfrm>
            <a:off x="571472" y="5786454"/>
            <a:ext cx="7286676" cy="285752"/>
          </a:xfrm>
          <a:custGeom>
            <a:avLst/>
            <a:gdLst>
              <a:gd name="connsiteX0" fmla="*/ 0 w 7143800"/>
              <a:gd name="connsiteY0" fmla="*/ 0 h 357190"/>
              <a:gd name="connsiteX1" fmla="*/ 7143800 w 7143800"/>
              <a:gd name="connsiteY1" fmla="*/ 0 h 357190"/>
              <a:gd name="connsiteX2" fmla="*/ 7143800 w 7143800"/>
              <a:gd name="connsiteY2" fmla="*/ 357190 h 357190"/>
              <a:gd name="connsiteX3" fmla="*/ 0 w 7143800"/>
              <a:gd name="connsiteY3" fmla="*/ 357190 h 357190"/>
              <a:gd name="connsiteX4" fmla="*/ 0 w 7143800"/>
              <a:gd name="connsiteY4" fmla="*/ 0 h 357190"/>
              <a:gd name="connsiteX0" fmla="*/ 6083 w 7149883"/>
              <a:gd name="connsiteY0" fmla="*/ 0 h 357190"/>
              <a:gd name="connsiteX1" fmla="*/ 7149883 w 7149883"/>
              <a:gd name="connsiteY1" fmla="*/ 0 h 357190"/>
              <a:gd name="connsiteX2" fmla="*/ 7149883 w 7149883"/>
              <a:gd name="connsiteY2" fmla="*/ 357190 h 357190"/>
              <a:gd name="connsiteX3" fmla="*/ 6083 w 7149883"/>
              <a:gd name="connsiteY3" fmla="*/ 357190 h 357190"/>
              <a:gd name="connsiteX4" fmla="*/ 0 w 7149883"/>
              <a:gd name="connsiteY4" fmla="*/ 165402 h 357190"/>
              <a:gd name="connsiteX5" fmla="*/ 6083 w 7149883"/>
              <a:gd name="connsiteY5" fmla="*/ 0 h 357190"/>
              <a:gd name="connsiteX0" fmla="*/ 0 w 7143800"/>
              <a:gd name="connsiteY0" fmla="*/ 0 h 357190"/>
              <a:gd name="connsiteX1" fmla="*/ 7143800 w 7143800"/>
              <a:gd name="connsiteY1" fmla="*/ 0 h 357190"/>
              <a:gd name="connsiteX2" fmla="*/ 7143800 w 7143800"/>
              <a:gd name="connsiteY2" fmla="*/ 357190 h 357190"/>
              <a:gd name="connsiteX3" fmla="*/ 0 w 7143800"/>
              <a:gd name="connsiteY3" fmla="*/ 357190 h 357190"/>
              <a:gd name="connsiteX4" fmla="*/ 282523 w 7143800"/>
              <a:gd name="connsiteY4" fmla="*/ 165402 h 357190"/>
              <a:gd name="connsiteX5" fmla="*/ 0 w 7143800"/>
              <a:gd name="connsiteY5" fmla="*/ 0 h 35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43800" h="357190">
                <a:moveTo>
                  <a:pt x="0" y="0"/>
                </a:moveTo>
                <a:lnTo>
                  <a:pt x="7143800" y="0"/>
                </a:lnTo>
                <a:lnTo>
                  <a:pt x="7143800" y="357190"/>
                </a:lnTo>
                <a:lnTo>
                  <a:pt x="0" y="357190"/>
                </a:lnTo>
                <a:lnTo>
                  <a:pt x="282523" y="165402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b="1" dirty="0" smtClean="0">
                <a:solidFill>
                  <a:schemeClr val="tx2"/>
                </a:solidFill>
              </a:rPr>
              <a:t>     </a:t>
            </a:r>
            <a:r>
              <a:rPr lang="pl-PL" sz="1600" b="1" dirty="0" smtClean="0">
                <a:solidFill>
                  <a:schemeClr val="tx2"/>
                </a:solidFill>
              </a:rPr>
              <a:t>Odwołanie do rozporządzenia:</a:t>
            </a:r>
            <a:endParaRPr lang="pl-PL" sz="1600" b="1" dirty="0">
              <a:solidFill>
                <a:schemeClr val="tx2"/>
              </a:solidFill>
            </a:endParaRPr>
          </a:p>
        </p:txBody>
      </p:sp>
      <p:sp>
        <p:nvSpPr>
          <p:cNvPr id="47" name="Prostokąt 46"/>
          <p:cNvSpPr/>
          <p:nvPr/>
        </p:nvSpPr>
        <p:spPr>
          <a:xfrm>
            <a:off x="428596" y="6211693"/>
            <a:ext cx="77153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 smtClean="0"/>
              <a:t>(§ 5 ust. 1 </a:t>
            </a:r>
            <a:r>
              <a:rPr lang="pl-PL" b="1" dirty="0" err="1" smtClean="0"/>
              <a:t>pkt</a:t>
            </a:r>
            <a:r>
              <a:rPr lang="pl-PL" b="1" dirty="0" smtClean="0"/>
              <a:t> 1, § 5 ust. 1 </a:t>
            </a:r>
            <a:r>
              <a:rPr lang="pl-PL" b="1" dirty="0" err="1" smtClean="0"/>
              <a:t>pkt</a:t>
            </a:r>
            <a:r>
              <a:rPr lang="pl-PL" b="1" dirty="0" smtClean="0"/>
              <a:t> 4, § 5 ust. 1 </a:t>
            </a:r>
            <a:r>
              <a:rPr lang="pl-PL" b="1" dirty="0" err="1" smtClean="0"/>
              <a:t>pkt</a:t>
            </a:r>
            <a:r>
              <a:rPr lang="pl-PL" b="1" dirty="0" smtClean="0"/>
              <a:t> 5, § 5 ust. 3, § 61 ust. 1 </a:t>
            </a:r>
            <a:r>
              <a:rPr lang="pl-PL" b="1" dirty="0" err="1" smtClean="0"/>
              <a:t>pkt</a:t>
            </a:r>
            <a:r>
              <a:rPr lang="pl-PL" b="1" dirty="0" smtClean="0"/>
              <a:t> 1,</a:t>
            </a:r>
          </a:p>
          <a:p>
            <a:pPr algn="ctr"/>
            <a:r>
              <a:rPr lang="pl-PL" b="1" dirty="0" smtClean="0"/>
              <a:t>i § 61 ust. 1 </a:t>
            </a:r>
            <a:r>
              <a:rPr lang="pl-PL" b="1" dirty="0" err="1" smtClean="0"/>
              <a:t>pkt</a:t>
            </a:r>
            <a:r>
              <a:rPr lang="pl-PL" b="1" dirty="0" smtClean="0"/>
              <a:t> 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-3000428" y="6215106"/>
            <a:ext cx="3643338" cy="221455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 flipH="1" flipV="1">
            <a:off x="-1000164" y="6493865"/>
            <a:ext cx="1374844" cy="1149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8286808" y="0"/>
            <a:ext cx="2857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8572528" y="-7048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8001024" y="-5524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Prostokąt 23"/>
          <p:cNvSpPr/>
          <p:nvPr/>
        </p:nvSpPr>
        <p:spPr>
          <a:xfrm>
            <a:off x="571472" y="285728"/>
            <a:ext cx="7286676" cy="23574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Prostokąt 20"/>
          <p:cNvSpPr/>
          <p:nvPr/>
        </p:nvSpPr>
        <p:spPr>
          <a:xfrm>
            <a:off x="642910" y="258055"/>
            <a:ext cx="71438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1400" b="1" dirty="0" smtClean="0">
                <a:solidFill>
                  <a:schemeClr val="tx2"/>
                </a:solidFill>
              </a:rPr>
              <a:t>Zmieniono przepisy dotyczące do jakich podmiotów zdający składają deklarację: uczniowie</a:t>
            </a:r>
            <a:br>
              <a:rPr lang="pl-PL" sz="1400" b="1" dirty="0" smtClean="0">
                <a:solidFill>
                  <a:schemeClr val="tx2"/>
                </a:solidFill>
              </a:rPr>
            </a:br>
            <a:r>
              <a:rPr lang="pl-PL" sz="1400" b="1" dirty="0" smtClean="0">
                <a:solidFill>
                  <a:schemeClr val="tx2"/>
                </a:solidFill>
              </a:rPr>
              <a:t>i absolwenci – do szkół, które ukończyli, słuchacze kwalifikacyjnego kursu zawodowego – do organizatora tego kursu, a w przypadku likwidacji szkoły lub podmiotu prowadzącego kwalifikacyjny kurs zawodowy – do dyrektora Okręgowej Komisji Egzaminacyjnej </a:t>
            </a:r>
            <a:r>
              <a:rPr lang="pl-PL" sz="1400" b="1" dirty="0" smtClean="0">
                <a:solidFill>
                  <a:schemeClr val="tx2"/>
                </a:solidFill>
                <a:sym typeface="Symbol"/>
              </a:rPr>
              <a:t></a:t>
            </a:r>
            <a:r>
              <a:rPr lang="pl-PL" sz="1400" b="1" dirty="0" smtClean="0">
                <a:solidFill>
                  <a:schemeClr val="tx2"/>
                </a:solidFill>
              </a:rPr>
              <a:t> dotychczas absolwent szkoły, w której zlikwidowano kształcenie w danym zawodzie składał deklarację w okręgowej komisji egzaminacyjnej, obecnie jeśli dyrektor szkoły, w której zlikwidowano kształcenie w danym zawodzie i szkoła nie ma warunków do przeprowadzenia egzaminu zawodowego lub egzaminu potwierdzającego kwalifikacje w zawodzie może wystąpić do dyrektora okręgowej komisji egzaminacyjnej z wnioskiem o wskazanie miejsca przeprowadzenia części praktycznej egzaminu zawodowego lub egzaminu potwierdzającego kwalifikacje w zawodzie</a:t>
            </a:r>
            <a:endParaRPr lang="pl-PL" sz="1400" b="1" dirty="0">
              <a:solidFill>
                <a:schemeClr val="tx2"/>
              </a:solidFill>
            </a:endParaRPr>
          </a:p>
        </p:txBody>
      </p:sp>
      <p:sp>
        <p:nvSpPr>
          <p:cNvPr id="23" name="Elipsa 22"/>
          <p:cNvSpPr/>
          <p:nvPr/>
        </p:nvSpPr>
        <p:spPr>
          <a:xfrm>
            <a:off x="432036" y="214290"/>
            <a:ext cx="210874" cy="210874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39" name="Picture 3" descr="C:\Users\Graficzny\Desktop\FRSE\prezentacja MEN\pliki-2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44" y="2714620"/>
            <a:ext cx="285166" cy="310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Dowolny kształt 39"/>
          <p:cNvSpPr/>
          <p:nvPr/>
        </p:nvSpPr>
        <p:spPr>
          <a:xfrm>
            <a:off x="571472" y="2739558"/>
            <a:ext cx="7286676" cy="285752"/>
          </a:xfrm>
          <a:custGeom>
            <a:avLst/>
            <a:gdLst>
              <a:gd name="connsiteX0" fmla="*/ 0 w 7143800"/>
              <a:gd name="connsiteY0" fmla="*/ 0 h 357190"/>
              <a:gd name="connsiteX1" fmla="*/ 7143800 w 7143800"/>
              <a:gd name="connsiteY1" fmla="*/ 0 h 357190"/>
              <a:gd name="connsiteX2" fmla="*/ 7143800 w 7143800"/>
              <a:gd name="connsiteY2" fmla="*/ 357190 h 357190"/>
              <a:gd name="connsiteX3" fmla="*/ 0 w 7143800"/>
              <a:gd name="connsiteY3" fmla="*/ 357190 h 357190"/>
              <a:gd name="connsiteX4" fmla="*/ 0 w 7143800"/>
              <a:gd name="connsiteY4" fmla="*/ 0 h 357190"/>
              <a:gd name="connsiteX0" fmla="*/ 6083 w 7149883"/>
              <a:gd name="connsiteY0" fmla="*/ 0 h 357190"/>
              <a:gd name="connsiteX1" fmla="*/ 7149883 w 7149883"/>
              <a:gd name="connsiteY1" fmla="*/ 0 h 357190"/>
              <a:gd name="connsiteX2" fmla="*/ 7149883 w 7149883"/>
              <a:gd name="connsiteY2" fmla="*/ 357190 h 357190"/>
              <a:gd name="connsiteX3" fmla="*/ 6083 w 7149883"/>
              <a:gd name="connsiteY3" fmla="*/ 357190 h 357190"/>
              <a:gd name="connsiteX4" fmla="*/ 0 w 7149883"/>
              <a:gd name="connsiteY4" fmla="*/ 165402 h 357190"/>
              <a:gd name="connsiteX5" fmla="*/ 6083 w 7149883"/>
              <a:gd name="connsiteY5" fmla="*/ 0 h 357190"/>
              <a:gd name="connsiteX0" fmla="*/ 0 w 7143800"/>
              <a:gd name="connsiteY0" fmla="*/ 0 h 357190"/>
              <a:gd name="connsiteX1" fmla="*/ 7143800 w 7143800"/>
              <a:gd name="connsiteY1" fmla="*/ 0 h 357190"/>
              <a:gd name="connsiteX2" fmla="*/ 7143800 w 7143800"/>
              <a:gd name="connsiteY2" fmla="*/ 357190 h 357190"/>
              <a:gd name="connsiteX3" fmla="*/ 0 w 7143800"/>
              <a:gd name="connsiteY3" fmla="*/ 357190 h 357190"/>
              <a:gd name="connsiteX4" fmla="*/ 282523 w 7143800"/>
              <a:gd name="connsiteY4" fmla="*/ 165402 h 357190"/>
              <a:gd name="connsiteX5" fmla="*/ 0 w 7143800"/>
              <a:gd name="connsiteY5" fmla="*/ 0 h 35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43800" h="357190">
                <a:moveTo>
                  <a:pt x="0" y="0"/>
                </a:moveTo>
                <a:lnTo>
                  <a:pt x="7143800" y="0"/>
                </a:lnTo>
                <a:lnTo>
                  <a:pt x="7143800" y="357190"/>
                </a:lnTo>
                <a:lnTo>
                  <a:pt x="0" y="357190"/>
                </a:lnTo>
                <a:lnTo>
                  <a:pt x="282523" y="165402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b="1" dirty="0" smtClean="0">
                <a:solidFill>
                  <a:schemeClr val="tx2"/>
                </a:solidFill>
              </a:rPr>
              <a:t>     </a:t>
            </a:r>
            <a:r>
              <a:rPr lang="pl-PL" sz="1600" b="1" dirty="0" smtClean="0">
                <a:solidFill>
                  <a:schemeClr val="tx2"/>
                </a:solidFill>
              </a:rPr>
              <a:t>Odwołanie do rozporządzenia:</a:t>
            </a:r>
            <a:endParaRPr lang="pl-PL" sz="1600" b="1" dirty="0">
              <a:solidFill>
                <a:schemeClr val="tx2"/>
              </a:solidFill>
            </a:endParaRPr>
          </a:p>
        </p:txBody>
      </p:sp>
      <p:sp>
        <p:nvSpPr>
          <p:cNvPr id="41" name="Prostokąt 40"/>
          <p:cNvSpPr/>
          <p:nvPr/>
        </p:nvSpPr>
        <p:spPr>
          <a:xfrm>
            <a:off x="357158" y="3054958"/>
            <a:ext cx="77153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 smtClean="0"/>
              <a:t>§ 6 ust. 4–7 oraz § 62 ust. 4–7</a:t>
            </a:r>
          </a:p>
        </p:txBody>
      </p:sp>
      <p:sp>
        <p:nvSpPr>
          <p:cNvPr id="22" name="Prostokąt 21"/>
          <p:cNvSpPr/>
          <p:nvPr/>
        </p:nvSpPr>
        <p:spPr>
          <a:xfrm>
            <a:off x="571472" y="3576586"/>
            <a:ext cx="7286676" cy="17859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Prostokąt 24"/>
          <p:cNvSpPr/>
          <p:nvPr/>
        </p:nvSpPr>
        <p:spPr>
          <a:xfrm>
            <a:off x="642910" y="3548913"/>
            <a:ext cx="7143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1400" b="1" dirty="0" smtClean="0">
                <a:solidFill>
                  <a:schemeClr val="tx2"/>
                </a:solidFill>
              </a:rPr>
              <a:t>Doprecyzowano, że osoba, która posiada świadectwo wydane za granicą, potwierdzające określony poziom wykształcenia może przystąpić do egzaminu eksternistycznego zawodowego albo w przypadku kontynuacji uzyskiwania kwalifikacji w danym zawodzie do egzaminu eksternistycznego potwierdzającego kwalifikacje w zawodzie i składa deklarację o przystąpieniu do danego egzaminu dyrektorowi okręgowej komisji egzaminacyjnej właściwej ze względu na miejsce zamieszkania, a jeżeli posiada miejsce zamieszkania za granicą – dyrektorowi okręgowej komisji egzaminacyjnej właściwej ze względu na ostatnie miejsce zamieszkania na terytorium Rzeczypospolitej Polskiej.</a:t>
            </a:r>
            <a:endParaRPr lang="pl-PL" sz="1400" b="1" dirty="0">
              <a:solidFill>
                <a:schemeClr val="tx2"/>
              </a:solidFill>
            </a:endParaRPr>
          </a:p>
        </p:txBody>
      </p:sp>
      <p:sp>
        <p:nvSpPr>
          <p:cNvPr id="26" name="Elipsa 25"/>
          <p:cNvSpPr/>
          <p:nvPr/>
        </p:nvSpPr>
        <p:spPr>
          <a:xfrm>
            <a:off x="432036" y="3505148"/>
            <a:ext cx="210874" cy="210874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27" name="Picture 3" descr="C:\Users\Graficzny\Desktop\FRSE\prezentacja MEN\pliki-2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44" y="5505412"/>
            <a:ext cx="285166" cy="310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Dowolny kształt 27"/>
          <p:cNvSpPr/>
          <p:nvPr/>
        </p:nvSpPr>
        <p:spPr>
          <a:xfrm>
            <a:off x="571472" y="5530350"/>
            <a:ext cx="7286676" cy="285752"/>
          </a:xfrm>
          <a:custGeom>
            <a:avLst/>
            <a:gdLst>
              <a:gd name="connsiteX0" fmla="*/ 0 w 7143800"/>
              <a:gd name="connsiteY0" fmla="*/ 0 h 357190"/>
              <a:gd name="connsiteX1" fmla="*/ 7143800 w 7143800"/>
              <a:gd name="connsiteY1" fmla="*/ 0 h 357190"/>
              <a:gd name="connsiteX2" fmla="*/ 7143800 w 7143800"/>
              <a:gd name="connsiteY2" fmla="*/ 357190 h 357190"/>
              <a:gd name="connsiteX3" fmla="*/ 0 w 7143800"/>
              <a:gd name="connsiteY3" fmla="*/ 357190 h 357190"/>
              <a:gd name="connsiteX4" fmla="*/ 0 w 7143800"/>
              <a:gd name="connsiteY4" fmla="*/ 0 h 357190"/>
              <a:gd name="connsiteX0" fmla="*/ 6083 w 7149883"/>
              <a:gd name="connsiteY0" fmla="*/ 0 h 357190"/>
              <a:gd name="connsiteX1" fmla="*/ 7149883 w 7149883"/>
              <a:gd name="connsiteY1" fmla="*/ 0 h 357190"/>
              <a:gd name="connsiteX2" fmla="*/ 7149883 w 7149883"/>
              <a:gd name="connsiteY2" fmla="*/ 357190 h 357190"/>
              <a:gd name="connsiteX3" fmla="*/ 6083 w 7149883"/>
              <a:gd name="connsiteY3" fmla="*/ 357190 h 357190"/>
              <a:gd name="connsiteX4" fmla="*/ 0 w 7149883"/>
              <a:gd name="connsiteY4" fmla="*/ 165402 h 357190"/>
              <a:gd name="connsiteX5" fmla="*/ 6083 w 7149883"/>
              <a:gd name="connsiteY5" fmla="*/ 0 h 357190"/>
              <a:gd name="connsiteX0" fmla="*/ 0 w 7143800"/>
              <a:gd name="connsiteY0" fmla="*/ 0 h 357190"/>
              <a:gd name="connsiteX1" fmla="*/ 7143800 w 7143800"/>
              <a:gd name="connsiteY1" fmla="*/ 0 h 357190"/>
              <a:gd name="connsiteX2" fmla="*/ 7143800 w 7143800"/>
              <a:gd name="connsiteY2" fmla="*/ 357190 h 357190"/>
              <a:gd name="connsiteX3" fmla="*/ 0 w 7143800"/>
              <a:gd name="connsiteY3" fmla="*/ 357190 h 357190"/>
              <a:gd name="connsiteX4" fmla="*/ 282523 w 7143800"/>
              <a:gd name="connsiteY4" fmla="*/ 165402 h 357190"/>
              <a:gd name="connsiteX5" fmla="*/ 0 w 7143800"/>
              <a:gd name="connsiteY5" fmla="*/ 0 h 35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43800" h="357190">
                <a:moveTo>
                  <a:pt x="0" y="0"/>
                </a:moveTo>
                <a:lnTo>
                  <a:pt x="7143800" y="0"/>
                </a:lnTo>
                <a:lnTo>
                  <a:pt x="7143800" y="357190"/>
                </a:lnTo>
                <a:lnTo>
                  <a:pt x="0" y="357190"/>
                </a:lnTo>
                <a:lnTo>
                  <a:pt x="282523" y="165402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b="1" dirty="0" smtClean="0">
                <a:solidFill>
                  <a:schemeClr val="tx2"/>
                </a:solidFill>
              </a:rPr>
              <a:t>     </a:t>
            </a:r>
            <a:r>
              <a:rPr lang="pl-PL" sz="1600" b="1" dirty="0" smtClean="0">
                <a:solidFill>
                  <a:schemeClr val="tx2"/>
                </a:solidFill>
              </a:rPr>
              <a:t>Odwołanie do rozporządzenia:</a:t>
            </a:r>
            <a:endParaRPr lang="pl-PL" sz="1600" b="1" dirty="0">
              <a:solidFill>
                <a:schemeClr val="tx2"/>
              </a:solidFill>
            </a:endParaRPr>
          </a:p>
        </p:txBody>
      </p:sp>
      <p:sp>
        <p:nvSpPr>
          <p:cNvPr id="29" name="Prostokąt 28"/>
          <p:cNvSpPr/>
          <p:nvPr/>
        </p:nvSpPr>
        <p:spPr>
          <a:xfrm>
            <a:off x="357158" y="5845750"/>
            <a:ext cx="77153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 smtClean="0"/>
              <a:t>§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-3000428" y="6215106"/>
            <a:ext cx="3643338" cy="221455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 flipH="1" flipV="1">
            <a:off x="-1000164" y="6493865"/>
            <a:ext cx="1374844" cy="1149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8286808" y="0"/>
            <a:ext cx="2857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8572528" y="-7048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8001024" y="-5524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Prostokąt 23"/>
          <p:cNvSpPr/>
          <p:nvPr/>
        </p:nvSpPr>
        <p:spPr>
          <a:xfrm>
            <a:off x="571472" y="285728"/>
            <a:ext cx="7286676" cy="157163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Prostokąt 20"/>
          <p:cNvSpPr/>
          <p:nvPr/>
        </p:nvSpPr>
        <p:spPr>
          <a:xfrm>
            <a:off x="642910" y="258055"/>
            <a:ext cx="71438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1400" b="1" dirty="0" smtClean="0">
                <a:solidFill>
                  <a:schemeClr val="tx2"/>
                </a:solidFill>
              </a:rPr>
              <a:t>Określono konkretne terminy składania deklaracji przystąpienia do egzaminu zawodowego i egzaminu potwierdzającego kwalifikacje w zawodzie </a:t>
            </a:r>
            <a:r>
              <a:rPr lang="pl-PL" sz="1400" b="1" dirty="0" smtClean="0">
                <a:solidFill>
                  <a:schemeClr val="tx2"/>
                </a:solidFill>
                <a:sym typeface="Symbol"/>
              </a:rPr>
              <a:t></a:t>
            </a:r>
            <a:r>
              <a:rPr lang="pl-PL" sz="1400" b="1" dirty="0" smtClean="0">
                <a:solidFill>
                  <a:schemeClr val="tx2"/>
                </a:solidFill>
              </a:rPr>
              <a:t> na wzór egzaminu maturalnego i egzaminu ósmoklasisty (wskazując dwa konkretne dni w roku, tj. </a:t>
            </a:r>
            <a:r>
              <a:rPr lang="pl-PL" sz="1400" b="1" dirty="0" smtClean="0">
                <a:solidFill>
                  <a:schemeClr val="accent2">
                    <a:lumMod val="75000"/>
                  </a:schemeClr>
                </a:solidFill>
              </a:rPr>
              <a:t>do dnia 15 września</a:t>
            </a:r>
            <a:r>
              <a:rPr lang="pl-PL" sz="1400" b="1" dirty="0" smtClean="0">
                <a:solidFill>
                  <a:schemeClr val="tx2"/>
                </a:solidFill>
              </a:rPr>
              <a:t> dla osób, które zamierzają przystąpić do egzaminu w pierwszym semestrze danego roku szkolnego, a także </a:t>
            </a:r>
            <a:r>
              <a:rPr lang="pl-PL" sz="1400" b="1" dirty="0" smtClean="0">
                <a:solidFill>
                  <a:schemeClr val="accent2">
                    <a:lumMod val="75000"/>
                  </a:schemeClr>
                </a:solidFill>
              </a:rPr>
              <a:t>do dnia 7 lutego </a:t>
            </a:r>
            <a:r>
              <a:rPr lang="pl-PL" sz="1400" b="1" dirty="0" smtClean="0">
                <a:solidFill>
                  <a:schemeClr val="tx2"/>
                </a:solidFill>
              </a:rPr>
              <a:t>dla osób, które zamierzają przystąpić do egzaminu w drugim semestrze danego roku szkolnego – zamiast tak jak to było w dotychczasowym rozporządzeniu </a:t>
            </a:r>
            <a:r>
              <a:rPr lang="pl-PL" sz="1400" b="1" dirty="0" smtClean="0">
                <a:solidFill>
                  <a:schemeClr val="tx2"/>
                </a:solidFill>
                <a:sym typeface="Symbol"/>
              </a:rPr>
              <a:t></a:t>
            </a:r>
            <a:r>
              <a:rPr lang="pl-PL" sz="1400" b="1" dirty="0" smtClean="0">
                <a:solidFill>
                  <a:schemeClr val="tx2"/>
                </a:solidFill>
              </a:rPr>
              <a:t> </a:t>
            </a:r>
            <a:r>
              <a:rPr lang="pl-PL" sz="1400" b="1" dirty="0" smtClean="0">
                <a:solidFill>
                  <a:schemeClr val="accent2">
                    <a:lumMod val="75000"/>
                  </a:schemeClr>
                </a:solidFill>
              </a:rPr>
              <a:t>na 4 miesiące przed terminem egzaminu</a:t>
            </a:r>
            <a:endParaRPr lang="pl-PL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3" name="Elipsa 22"/>
          <p:cNvSpPr/>
          <p:nvPr/>
        </p:nvSpPr>
        <p:spPr>
          <a:xfrm>
            <a:off x="432036" y="214290"/>
            <a:ext cx="210874" cy="210874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39" name="Picture 3" descr="C:\Users\Graficzny\Desktop\FRSE\prezentacja MEN\pliki-2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44" y="1998970"/>
            <a:ext cx="285166" cy="310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Dowolny kształt 39"/>
          <p:cNvSpPr/>
          <p:nvPr/>
        </p:nvSpPr>
        <p:spPr>
          <a:xfrm>
            <a:off x="571472" y="2023908"/>
            <a:ext cx="7286676" cy="285752"/>
          </a:xfrm>
          <a:custGeom>
            <a:avLst/>
            <a:gdLst>
              <a:gd name="connsiteX0" fmla="*/ 0 w 7143800"/>
              <a:gd name="connsiteY0" fmla="*/ 0 h 357190"/>
              <a:gd name="connsiteX1" fmla="*/ 7143800 w 7143800"/>
              <a:gd name="connsiteY1" fmla="*/ 0 h 357190"/>
              <a:gd name="connsiteX2" fmla="*/ 7143800 w 7143800"/>
              <a:gd name="connsiteY2" fmla="*/ 357190 h 357190"/>
              <a:gd name="connsiteX3" fmla="*/ 0 w 7143800"/>
              <a:gd name="connsiteY3" fmla="*/ 357190 h 357190"/>
              <a:gd name="connsiteX4" fmla="*/ 0 w 7143800"/>
              <a:gd name="connsiteY4" fmla="*/ 0 h 357190"/>
              <a:gd name="connsiteX0" fmla="*/ 6083 w 7149883"/>
              <a:gd name="connsiteY0" fmla="*/ 0 h 357190"/>
              <a:gd name="connsiteX1" fmla="*/ 7149883 w 7149883"/>
              <a:gd name="connsiteY1" fmla="*/ 0 h 357190"/>
              <a:gd name="connsiteX2" fmla="*/ 7149883 w 7149883"/>
              <a:gd name="connsiteY2" fmla="*/ 357190 h 357190"/>
              <a:gd name="connsiteX3" fmla="*/ 6083 w 7149883"/>
              <a:gd name="connsiteY3" fmla="*/ 357190 h 357190"/>
              <a:gd name="connsiteX4" fmla="*/ 0 w 7149883"/>
              <a:gd name="connsiteY4" fmla="*/ 165402 h 357190"/>
              <a:gd name="connsiteX5" fmla="*/ 6083 w 7149883"/>
              <a:gd name="connsiteY5" fmla="*/ 0 h 357190"/>
              <a:gd name="connsiteX0" fmla="*/ 0 w 7143800"/>
              <a:gd name="connsiteY0" fmla="*/ 0 h 357190"/>
              <a:gd name="connsiteX1" fmla="*/ 7143800 w 7143800"/>
              <a:gd name="connsiteY1" fmla="*/ 0 h 357190"/>
              <a:gd name="connsiteX2" fmla="*/ 7143800 w 7143800"/>
              <a:gd name="connsiteY2" fmla="*/ 357190 h 357190"/>
              <a:gd name="connsiteX3" fmla="*/ 0 w 7143800"/>
              <a:gd name="connsiteY3" fmla="*/ 357190 h 357190"/>
              <a:gd name="connsiteX4" fmla="*/ 282523 w 7143800"/>
              <a:gd name="connsiteY4" fmla="*/ 165402 h 357190"/>
              <a:gd name="connsiteX5" fmla="*/ 0 w 7143800"/>
              <a:gd name="connsiteY5" fmla="*/ 0 h 35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43800" h="357190">
                <a:moveTo>
                  <a:pt x="0" y="0"/>
                </a:moveTo>
                <a:lnTo>
                  <a:pt x="7143800" y="0"/>
                </a:lnTo>
                <a:lnTo>
                  <a:pt x="7143800" y="357190"/>
                </a:lnTo>
                <a:lnTo>
                  <a:pt x="0" y="357190"/>
                </a:lnTo>
                <a:lnTo>
                  <a:pt x="282523" y="165402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b="1" dirty="0" smtClean="0">
                <a:solidFill>
                  <a:schemeClr val="tx2"/>
                </a:solidFill>
              </a:rPr>
              <a:t>     </a:t>
            </a:r>
            <a:r>
              <a:rPr lang="pl-PL" sz="1600" b="1" dirty="0" smtClean="0">
                <a:solidFill>
                  <a:schemeClr val="tx2"/>
                </a:solidFill>
              </a:rPr>
              <a:t>Odwołanie do rozporządzenia:</a:t>
            </a:r>
            <a:endParaRPr lang="pl-PL" sz="1600" b="1" dirty="0">
              <a:solidFill>
                <a:schemeClr val="tx2"/>
              </a:solidFill>
            </a:endParaRPr>
          </a:p>
        </p:txBody>
      </p:sp>
      <p:sp>
        <p:nvSpPr>
          <p:cNvPr id="41" name="Prostokąt 40"/>
          <p:cNvSpPr/>
          <p:nvPr/>
        </p:nvSpPr>
        <p:spPr>
          <a:xfrm>
            <a:off x="357158" y="2339308"/>
            <a:ext cx="77153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 smtClean="0"/>
              <a:t>§ 6 ust. 15 i § 62 ust. 15</a:t>
            </a:r>
          </a:p>
        </p:txBody>
      </p:sp>
      <p:sp>
        <p:nvSpPr>
          <p:cNvPr id="22" name="Prostokąt 21"/>
          <p:cNvSpPr/>
          <p:nvPr/>
        </p:nvSpPr>
        <p:spPr>
          <a:xfrm>
            <a:off x="571472" y="2862206"/>
            <a:ext cx="7286676" cy="11382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Prostokąt 24"/>
          <p:cNvSpPr/>
          <p:nvPr/>
        </p:nvSpPr>
        <p:spPr>
          <a:xfrm>
            <a:off x="642910" y="2834533"/>
            <a:ext cx="71438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1400" b="1" dirty="0" smtClean="0">
                <a:solidFill>
                  <a:schemeClr val="tx2"/>
                </a:solidFill>
              </a:rPr>
              <a:t>Określono termin, do którego osoba, która uzyskała informację o niezdaniu egzaminu zawodowego, może złożyć deklarację o ponownym przystąpieniu do tego egzaminu </a:t>
            </a:r>
            <a:r>
              <a:rPr lang="pl-PL" sz="1400" b="1" dirty="0" smtClean="0">
                <a:solidFill>
                  <a:schemeClr val="tx2"/>
                </a:solidFill>
                <a:sym typeface="Symbol"/>
              </a:rPr>
              <a:t></a:t>
            </a:r>
            <a:r>
              <a:rPr lang="pl-PL" sz="1400" b="1" dirty="0" smtClean="0">
                <a:solidFill>
                  <a:schemeClr val="tx2"/>
                </a:solidFill>
              </a:rPr>
              <a:t> </a:t>
            </a:r>
            <a:r>
              <a:rPr lang="pl-PL" sz="1400" b="1" dirty="0" smtClean="0">
                <a:solidFill>
                  <a:schemeClr val="accent2">
                    <a:lumMod val="75000"/>
                  </a:schemeClr>
                </a:solidFill>
              </a:rPr>
              <a:t>7 dni od ogłoszenia wyników egzaminu</a:t>
            </a:r>
            <a:r>
              <a:rPr lang="pl-PL" sz="1400" b="1" dirty="0" smtClean="0">
                <a:solidFill>
                  <a:schemeClr val="tx2"/>
                </a:solidFill>
              </a:rPr>
              <a:t>, zgodnie z komunikatem Centralnej Komisji Egzaminacyjnej w sprawie terminów ogłaszania wyników – dotychczasowy przepis (§ 4 ust. 13 dotychczasowego rozporządzenia) budził wątpliwości interpretacyjne</a:t>
            </a:r>
            <a:endParaRPr lang="pl-PL" sz="1400" b="1" dirty="0">
              <a:solidFill>
                <a:schemeClr val="tx2"/>
              </a:solidFill>
            </a:endParaRPr>
          </a:p>
        </p:txBody>
      </p:sp>
      <p:sp>
        <p:nvSpPr>
          <p:cNvPr id="26" name="Elipsa 25"/>
          <p:cNvSpPr/>
          <p:nvPr/>
        </p:nvSpPr>
        <p:spPr>
          <a:xfrm>
            <a:off x="432036" y="2789498"/>
            <a:ext cx="210874" cy="210874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27" name="Picture 3" descr="C:\Users\Graficzny\Desktop\FRSE\prezentacja MEN\pliki-2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44" y="4143380"/>
            <a:ext cx="285166" cy="310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Dowolny kształt 27"/>
          <p:cNvSpPr/>
          <p:nvPr/>
        </p:nvSpPr>
        <p:spPr>
          <a:xfrm>
            <a:off x="571472" y="4168318"/>
            <a:ext cx="7286676" cy="285752"/>
          </a:xfrm>
          <a:custGeom>
            <a:avLst/>
            <a:gdLst>
              <a:gd name="connsiteX0" fmla="*/ 0 w 7143800"/>
              <a:gd name="connsiteY0" fmla="*/ 0 h 357190"/>
              <a:gd name="connsiteX1" fmla="*/ 7143800 w 7143800"/>
              <a:gd name="connsiteY1" fmla="*/ 0 h 357190"/>
              <a:gd name="connsiteX2" fmla="*/ 7143800 w 7143800"/>
              <a:gd name="connsiteY2" fmla="*/ 357190 h 357190"/>
              <a:gd name="connsiteX3" fmla="*/ 0 w 7143800"/>
              <a:gd name="connsiteY3" fmla="*/ 357190 h 357190"/>
              <a:gd name="connsiteX4" fmla="*/ 0 w 7143800"/>
              <a:gd name="connsiteY4" fmla="*/ 0 h 357190"/>
              <a:gd name="connsiteX0" fmla="*/ 6083 w 7149883"/>
              <a:gd name="connsiteY0" fmla="*/ 0 h 357190"/>
              <a:gd name="connsiteX1" fmla="*/ 7149883 w 7149883"/>
              <a:gd name="connsiteY1" fmla="*/ 0 h 357190"/>
              <a:gd name="connsiteX2" fmla="*/ 7149883 w 7149883"/>
              <a:gd name="connsiteY2" fmla="*/ 357190 h 357190"/>
              <a:gd name="connsiteX3" fmla="*/ 6083 w 7149883"/>
              <a:gd name="connsiteY3" fmla="*/ 357190 h 357190"/>
              <a:gd name="connsiteX4" fmla="*/ 0 w 7149883"/>
              <a:gd name="connsiteY4" fmla="*/ 165402 h 357190"/>
              <a:gd name="connsiteX5" fmla="*/ 6083 w 7149883"/>
              <a:gd name="connsiteY5" fmla="*/ 0 h 357190"/>
              <a:gd name="connsiteX0" fmla="*/ 0 w 7143800"/>
              <a:gd name="connsiteY0" fmla="*/ 0 h 357190"/>
              <a:gd name="connsiteX1" fmla="*/ 7143800 w 7143800"/>
              <a:gd name="connsiteY1" fmla="*/ 0 h 357190"/>
              <a:gd name="connsiteX2" fmla="*/ 7143800 w 7143800"/>
              <a:gd name="connsiteY2" fmla="*/ 357190 h 357190"/>
              <a:gd name="connsiteX3" fmla="*/ 0 w 7143800"/>
              <a:gd name="connsiteY3" fmla="*/ 357190 h 357190"/>
              <a:gd name="connsiteX4" fmla="*/ 282523 w 7143800"/>
              <a:gd name="connsiteY4" fmla="*/ 165402 h 357190"/>
              <a:gd name="connsiteX5" fmla="*/ 0 w 7143800"/>
              <a:gd name="connsiteY5" fmla="*/ 0 h 35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43800" h="357190">
                <a:moveTo>
                  <a:pt x="0" y="0"/>
                </a:moveTo>
                <a:lnTo>
                  <a:pt x="7143800" y="0"/>
                </a:lnTo>
                <a:lnTo>
                  <a:pt x="7143800" y="357190"/>
                </a:lnTo>
                <a:lnTo>
                  <a:pt x="0" y="357190"/>
                </a:lnTo>
                <a:lnTo>
                  <a:pt x="282523" y="165402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b="1" dirty="0" smtClean="0">
                <a:solidFill>
                  <a:schemeClr val="tx2"/>
                </a:solidFill>
              </a:rPr>
              <a:t>     </a:t>
            </a:r>
            <a:r>
              <a:rPr lang="pl-PL" sz="1600" b="1" dirty="0" smtClean="0">
                <a:solidFill>
                  <a:schemeClr val="tx2"/>
                </a:solidFill>
              </a:rPr>
              <a:t>Odwołanie do rozporządzenia:</a:t>
            </a:r>
            <a:endParaRPr lang="pl-PL" sz="1600" b="1" dirty="0">
              <a:solidFill>
                <a:schemeClr val="tx2"/>
              </a:solidFill>
            </a:endParaRPr>
          </a:p>
        </p:txBody>
      </p:sp>
      <p:sp>
        <p:nvSpPr>
          <p:cNvPr id="29" name="Prostokąt 28"/>
          <p:cNvSpPr/>
          <p:nvPr/>
        </p:nvSpPr>
        <p:spPr>
          <a:xfrm>
            <a:off x="357158" y="4483718"/>
            <a:ext cx="77153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 smtClean="0"/>
              <a:t>§ 6 ust. 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-3000428" y="6215106"/>
            <a:ext cx="3643338" cy="221455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Prostokąt 3"/>
          <p:cNvSpPr/>
          <p:nvPr/>
        </p:nvSpPr>
        <p:spPr>
          <a:xfrm flipH="1" flipV="1">
            <a:off x="-1000164" y="6493865"/>
            <a:ext cx="1374844" cy="11499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8286808" y="0"/>
            <a:ext cx="28572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8572528" y="-7048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8001024" y="-552480"/>
            <a:ext cx="285752" cy="8286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Prostokąt 23"/>
          <p:cNvSpPr/>
          <p:nvPr/>
        </p:nvSpPr>
        <p:spPr>
          <a:xfrm>
            <a:off x="571472" y="285728"/>
            <a:ext cx="7286676" cy="31432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Prostokąt 20"/>
          <p:cNvSpPr/>
          <p:nvPr/>
        </p:nvSpPr>
        <p:spPr>
          <a:xfrm>
            <a:off x="642910" y="258054"/>
            <a:ext cx="71438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l-PL" sz="1400" b="1" dirty="0" smtClean="0">
                <a:solidFill>
                  <a:schemeClr val="tx2"/>
                </a:solidFill>
              </a:rPr>
              <a:t>Określono szczegółowe zasady przeprowadzania części pisemnej egzaminu zawodowego z wykorzystaniem elektronicznego systemu przeprowadzania egzaminu zawodowego, tj.:</a:t>
            </a:r>
          </a:p>
          <a:p>
            <a:pPr lvl="0" algn="just"/>
            <a:r>
              <a:rPr lang="pl-PL" sz="1400" b="1" dirty="0" smtClean="0">
                <a:solidFill>
                  <a:schemeClr val="tx2"/>
                </a:solidFill>
              </a:rPr>
              <a:t>a) losowe wybieranie zadań egzaminacyjnych dla danego zdającego z bazy zadań Centralnej Komisji Egzaminacyjnej, zgodnie z określonym algorytmem,</a:t>
            </a:r>
          </a:p>
          <a:p>
            <a:pPr lvl="0" algn="just"/>
            <a:r>
              <a:rPr lang="pl-PL" sz="1400" b="1" dirty="0" smtClean="0">
                <a:solidFill>
                  <a:schemeClr val="tx2"/>
                </a:solidFill>
              </a:rPr>
              <a:t>b) konieczność wskazania w elektronicznym systemie przeprowadzania egzaminu zawodowego terminu, w jakim zdający przystąpi do egzaminu,</a:t>
            </a:r>
          </a:p>
          <a:p>
            <a:pPr lvl="0" algn="just"/>
            <a:r>
              <a:rPr lang="pl-PL" sz="1400" b="1" dirty="0" smtClean="0">
                <a:solidFill>
                  <a:schemeClr val="tx2"/>
                </a:solidFill>
              </a:rPr>
              <a:t>c) sposób przekazywania loginów i haseł zdającym,</a:t>
            </a:r>
          </a:p>
          <a:p>
            <a:pPr lvl="0" algn="just"/>
            <a:r>
              <a:rPr lang="pl-PL" sz="1400" b="1" dirty="0" smtClean="0">
                <a:solidFill>
                  <a:schemeClr val="tx2"/>
                </a:solidFill>
              </a:rPr>
              <a:t>d) sposób rozpoczynania, przeprowadzania i zakończenia części pisemnej egzaminu zawodowego,</a:t>
            </a:r>
          </a:p>
          <a:p>
            <a:pPr lvl="0" algn="just"/>
            <a:r>
              <a:rPr lang="pl-PL" sz="1400" b="1" dirty="0" smtClean="0">
                <a:solidFill>
                  <a:schemeClr val="tx2"/>
                </a:solidFill>
              </a:rPr>
              <a:t>e) umożliwienie zdającemu, po zakończeniu egzaminu, dostępu w elektronicznym systemie przeprowadzania egzaminu do zadań, które rozwiązywał oraz udzielonych odpowiedzi, co stanowi analogiczne rozwiązanie dostosowanego w egzaminie potwierdzającym kwalifikacje w zawodzie przeprowadzanym z wykorzystaniem papierowych arkuszy egzaminacyjnych, gdzie jest możliwość zabrania przez zdającego arkusza egzaminacyjnego</a:t>
            </a:r>
          </a:p>
          <a:p>
            <a:pPr lvl="0"/>
            <a:endParaRPr lang="pl-PL" sz="1400" dirty="0"/>
          </a:p>
        </p:txBody>
      </p:sp>
      <p:sp>
        <p:nvSpPr>
          <p:cNvPr id="23" name="Elipsa 22"/>
          <p:cNvSpPr/>
          <p:nvPr/>
        </p:nvSpPr>
        <p:spPr>
          <a:xfrm>
            <a:off x="432036" y="214290"/>
            <a:ext cx="210874" cy="210874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39" name="Picture 3" descr="C:\Users\Graficzny\Desktop\FRSE\prezentacja MEN\pliki-2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44" y="3648024"/>
            <a:ext cx="285166" cy="310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Dowolny kształt 39"/>
          <p:cNvSpPr/>
          <p:nvPr/>
        </p:nvSpPr>
        <p:spPr>
          <a:xfrm>
            <a:off x="571472" y="3672962"/>
            <a:ext cx="7286676" cy="285752"/>
          </a:xfrm>
          <a:custGeom>
            <a:avLst/>
            <a:gdLst>
              <a:gd name="connsiteX0" fmla="*/ 0 w 7143800"/>
              <a:gd name="connsiteY0" fmla="*/ 0 h 357190"/>
              <a:gd name="connsiteX1" fmla="*/ 7143800 w 7143800"/>
              <a:gd name="connsiteY1" fmla="*/ 0 h 357190"/>
              <a:gd name="connsiteX2" fmla="*/ 7143800 w 7143800"/>
              <a:gd name="connsiteY2" fmla="*/ 357190 h 357190"/>
              <a:gd name="connsiteX3" fmla="*/ 0 w 7143800"/>
              <a:gd name="connsiteY3" fmla="*/ 357190 h 357190"/>
              <a:gd name="connsiteX4" fmla="*/ 0 w 7143800"/>
              <a:gd name="connsiteY4" fmla="*/ 0 h 357190"/>
              <a:gd name="connsiteX0" fmla="*/ 6083 w 7149883"/>
              <a:gd name="connsiteY0" fmla="*/ 0 h 357190"/>
              <a:gd name="connsiteX1" fmla="*/ 7149883 w 7149883"/>
              <a:gd name="connsiteY1" fmla="*/ 0 h 357190"/>
              <a:gd name="connsiteX2" fmla="*/ 7149883 w 7149883"/>
              <a:gd name="connsiteY2" fmla="*/ 357190 h 357190"/>
              <a:gd name="connsiteX3" fmla="*/ 6083 w 7149883"/>
              <a:gd name="connsiteY3" fmla="*/ 357190 h 357190"/>
              <a:gd name="connsiteX4" fmla="*/ 0 w 7149883"/>
              <a:gd name="connsiteY4" fmla="*/ 165402 h 357190"/>
              <a:gd name="connsiteX5" fmla="*/ 6083 w 7149883"/>
              <a:gd name="connsiteY5" fmla="*/ 0 h 357190"/>
              <a:gd name="connsiteX0" fmla="*/ 0 w 7143800"/>
              <a:gd name="connsiteY0" fmla="*/ 0 h 357190"/>
              <a:gd name="connsiteX1" fmla="*/ 7143800 w 7143800"/>
              <a:gd name="connsiteY1" fmla="*/ 0 h 357190"/>
              <a:gd name="connsiteX2" fmla="*/ 7143800 w 7143800"/>
              <a:gd name="connsiteY2" fmla="*/ 357190 h 357190"/>
              <a:gd name="connsiteX3" fmla="*/ 0 w 7143800"/>
              <a:gd name="connsiteY3" fmla="*/ 357190 h 357190"/>
              <a:gd name="connsiteX4" fmla="*/ 282523 w 7143800"/>
              <a:gd name="connsiteY4" fmla="*/ 165402 h 357190"/>
              <a:gd name="connsiteX5" fmla="*/ 0 w 7143800"/>
              <a:gd name="connsiteY5" fmla="*/ 0 h 35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43800" h="357190">
                <a:moveTo>
                  <a:pt x="0" y="0"/>
                </a:moveTo>
                <a:lnTo>
                  <a:pt x="7143800" y="0"/>
                </a:lnTo>
                <a:lnTo>
                  <a:pt x="7143800" y="357190"/>
                </a:lnTo>
                <a:lnTo>
                  <a:pt x="0" y="357190"/>
                </a:lnTo>
                <a:lnTo>
                  <a:pt x="282523" y="165402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b="1" dirty="0" smtClean="0">
                <a:solidFill>
                  <a:schemeClr val="tx2"/>
                </a:solidFill>
              </a:rPr>
              <a:t>     </a:t>
            </a:r>
            <a:r>
              <a:rPr lang="pl-PL" sz="1600" b="1" dirty="0" smtClean="0">
                <a:solidFill>
                  <a:schemeClr val="tx2"/>
                </a:solidFill>
              </a:rPr>
              <a:t>Odwołanie do rozporządzenia:</a:t>
            </a:r>
            <a:endParaRPr lang="pl-PL" sz="1600" b="1" dirty="0">
              <a:solidFill>
                <a:schemeClr val="tx2"/>
              </a:solidFill>
            </a:endParaRPr>
          </a:p>
        </p:txBody>
      </p:sp>
      <p:sp>
        <p:nvSpPr>
          <p:cNvPr id="41" name="Prostokąt 40"/>
          <p:cNvSpPr/>
          <p:nvPr/>
        </p:nvSpPr>
        <p:spPr>
          <a:xfrm>
            <a:off x="357158" y="3988362"/>
            <a:ext cx="77153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 smtClean="0"/>
              <a:t>§ 19, § 25 ust. 1, § 25 ust. 4, § 28 i § 29, § 30 </a:t>
            </a:r>
          </a:p>
        </p:txBody>
      </p:sp>
      <p:sp>
        <p:nvSpPr>
          <p:cNvPr id="22" name="Prostokąt 21"/>
          <p:cNvSpPr/>
          <p:nvPr/>
        </p:nvSpPr>
        <p:spPr>
          <a:xfrm>
            <a:off x="571472" y="4438552"/>
            <a:ext cx="7286676" cy="15622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Prostokąt 24"/>
          <p:cNvSpPr/>
          <p:nvPr/>
        </p:nvSpPr>
        <p:spPr>
          <a:xfrm>
            <a:off x="642910" y="4410879"/>
            <a:ext cx="71438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1400" b="1" dirty="0" smtClean="0">
                <a:solidFill>
                  <a:schemeClr val="tx2"/>
                </a:solidFill>
              </a:rPr>
              <a:t>Zaproponowano </a:t>
            </a:r>
            <a:r>
              <a:rPr lang="pl-PL" sz="1400" b="1" dirty="0" smtClean="0">
                <a:solidFill>
                  <a:schemeClr val="accent2">
                    <a:lumMod val="75000"/>
                  </a:schemeClr>
                </a:solidFill>
              </a:rPr>
              <a:t>zmianę liczby członków zespołu nadzorującego </a:t>
            </a:r>
            <a:r>
              <a:rPr lang="pl-PL" sz="1400" b="1" dirty="0" smtClean="0">
                <a:solidFill>
                  <a:schemeClr val="tx2"/>
                </a:solidFill>
              </a:rPr>
              <a:t>zarówno część pisemną egzaminu zawodowego jak też egzaminu potwierdzającego kwalifikacje w zawodzie oraz część praktyczną egzaminu zawodowego i część praktyczną egzaminu potwierdzającego kwalifikacje w zawodzie, którego rezultatem końcowym wykonania zadania lub zadań egzaminacyjnych jest dokumentacja – przyjęto, że tak jak w egzaminie ósmoklasisty, </a:t>
            </a:r>
            <a:r>
              <a:rPr lang="pl-PL" sz="1400" b="1" dirty="0" smtClean="0">
                <a:solidFill>
                  <a:schemeClr val="accent2">
                    <a:lumMod val="75000"/>
                  </a:schemeClr>
                </a:solidFill>
              </a:rPr>
              <a:t>liczba członków zespołu nadzorującego będzie zwiększana o jedną osobę, jeżeli na sali egzaminacyjnej jest więcej niż 25 zdających i zwiększana o jedną osobę na każdych kolejnych 25 osób</a:t>
            </a:r>
            <a:endParaRPr lang="pl-PL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" name="Elipsa 25"/>
          <p:cNvSpPr/>
          <p:nvPr/>
        </p:nvSpPr>
        <p:spPr>
          <a:xfrm>
            <a:off x="432036" y="4365844"/>
            <a:ext cx="210874" cy="210874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27" name="Picture 3" descr="C:\Users\Graficzny\Desktop\FRSE\prezentacja MEN\pliki-2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44" y="6076916"/>
            <a:ext cx="285166" cy="310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Dowolny kształt 27"/>
          <p:cNvSpPr/>
          <p:nvPr/>
        </p:nvSpPr>
        <p:spPr>
          <a:xfrm>
            <a:off x="571472" y="6101854"/>
            <a:ext cx="7286676" cy="285752"/>
          </a:xfrm>
          <a:custGeom>
            <a:avLst/>
            <a:gdLst>
              <a:gd name="connsiteX0" fmla="*/ 0 w 7143800"/>
              <a:gd name="connsiteY0" fmla="*/ 0 h 357190"/>
              <a:gd name="connsiteX1" fmla="*/ 7143800 w 7143800"/>
              <a:gd name="connsiteY1" fmla="*/ 0 h 357190"/>
              <a:gd name="connsiteX2" fmla="*/ 7143800 w 7143800"/>
              <a:gd name="connsiteY2" fmla="*/ 357190 h 357190"/>
              <a:gd name="connsiteX3" fmla="*/ 0 w 7143800"/>
              <a:gd name="connsiteY3" fmla="*/ 357190 h 357190"/>
              <a:gd name="connsiteX4" fmla="*/ 0 w 7143800"/>
              <a:gd name="connsiteY4" fmla="*/ 0 h 357190"/>
              <a:gd name="connsiteX0" fmla="*/ 6083 w 7149883"/>
              <a:gd name="connsiteY0" fmla="*/ 0 h 357190"/>
              <a:gd name="connsiteX1" fmla="*/ 7149883 w 7149883"/>
              <a:gd name="connsiteY1" fmla="*/ 0 h 357190"/>
              <a:gd name="connsiteX2" fmla="*/ 7149883 w 7149883"/>
              <a:gd name="connsiteY2" fmla="*/ 357190 h 357190"/>
              <a:gd name="connsiteX3" fmla="*/ 6083 w 7149883"/>
              <a:gd name="connsiteY3" fmla="*/ 357190 h 357190"/>
              <a:gd name="connsiteX4" fmla="*/ 0 w 7149883"/>
              <a:gd name="connsiteY4" fmla="*/ 165402 h 357190"/>
              <a:gd name="connsiteX5" fmla="*/ 6083 w 7149883"/>
              <a:gd name="connsiteY5" fmla="*/ 0 h 357190"/>
              <a:gd name="connsiteX0" fmla="*/ 0 w 7143800"/>
              <a:gd name="connsiteY0" fmla="*/ 0 h 357190"/>
              <a:gd name="connsiteX1" fmla="*/ 7143800 w 7143800"/>
              <a:gd name="connsiteY1" fmla="*/ 0 h 357190"/>
              <a:gd name="connsiteX2" fmla="*/ 7143800 w 7143800"/>
              <a:gd name="connsiteY2" fmla="*/ 357190 h 357190"/>
              <a:gd name="connsiteX3" fmla="*/ 0 w 7143800"/>
              <a:gd name="connsiteY3" fmla="*/ 357190 h 357190"/>
              <a:gd name="connsiteX4" fmla="*/ 282523 w 7143800"/>
              <a:gd name="connsiteY4" fmla="*/ 165402 h 357190"/>
              <a:gd name="connsiteX5" fmla="*/ 0 w 7143800"/>
              <a:gd name="connsiteY5" fmla="*/ 0 h 357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43800" h="357190">
                <a:moveTo>
                  <a:pt x="0" y="0"/>
                </a:moveTo>
                <a:lnTo>
                  <a:pt x="7143800" y="0"/>
                </a:lnTo>
                <a:lnTo>
                  <a:pt x="7143800" y="357190"/>
                </a:lnTo>
                <a:lnTo>
                  <a:pt x="0" y="357190"/>
                </a:lnTo>
                <a:lnTo>
                  <a:pt x="282523" y="165402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b="1" dirty="0" smtClean="0">
                <a:solidFill>
                  <a:schemeClr val="tx2"/>
                </a:solidFill>
              </a:rPr>
              <a:t>     </a:t>
            </a:r>
            <a:r>
              <a:rPr lang="pl-PL" sz="1600" b="1" dirty="0" smtClean="0">
                <a:solidFill>
                  <a:schemeClr val="tx2"/>
                </a:solidFill>
              </a:rPr>
              <a:t>Odwołanie do rozporządzenia:</a:t>
            </a:r>
            <a:endParaRPr lang="pl-PL" sz="1600" b="1" dirty="0">
              <a:solidFill>
                <a:schemeClr val="tx2"/>
              </a:solidFill>
            </a:endParaRPr>
          </a:p>
        </p:txBody>
      </p:sp>
      <p:sp>
        <p:nvSpPr>
          <p:cNvPr id="29" name="Prostokąt 28"/>
          <p:cNvSpPr/>
          <p:nvPr/>
        </p:nvSpPr>
        <p:spPr>
          <a:xfrm>
            <a:off x="357158" y="6417254"/>
            <a:ext cx="77153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dirty="0" smtClean="0"/>
              <a:t>§ 23 ust. 5, § 42 ust. 6 oraz § 78 ust. 5 i § 99 ust. 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2263</TotalTime>
  <Words>4839</Words>
  <Application>Microsoft Office PowerPoint</Application>
  <PresentationFormat>Pokaz na ekranie (4:3)</PresentationFormat>
  <Paragraphs>309</Paragraphs>
  <Slides>43</Slides>
  <Notes>7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43</vt:i4>
      </vt:variant>
    </vt:vector>
  </HeadingPairs>
  <TitlesOfParts>
    <vt:vector size="50" baseType="lpstr">
      <vt:lpstr>Arial</vt:lpstr>
      <vt:lpstr>Calibri</vt:lpstr>
      <vt:lpstr>Symbol</vt:lpstr>
      <vt:lpstr>Tiems</vt:lpstr>
      <vt:lpstr>Times New Roman</vt:lpstr>
      <vt:lpstr>Wingdings</vt:lpstr>
      <vt:lpstr>Motyw pakietu Office</vt:lpstr>
      <vt:lpstr>Egzaminy zawodowe/egzaminy potwierdzające kwalifikacje w zawodzie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Akredytacja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Kształcenie ustawiczne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Egzaminy zawodowe/egzaminy potwierdzające kwalifikacje w zawodzie</dc:title>
  <dc:creator>user</dc:creator>
  <cp:lastModifiedBy>jpackowska-sk@outlook.com</cp:lastModifiedBy>
  <cp:revision>145</cp:revision>
  <dcterms:created xsi:type="dcterms:W3CDTF">2019-09-06T06:41:16Z</dcterms:created>
  <dcterms:modified xsi:type="dcterms:W3CDTF">2019-09-17T07:28:36Z</dcterms:modified>
</cp:coreProperties>
</file>