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84" r:id="rId2"/>
    <p:sldId id="260" r:id="rId3"/>
    <p:sldId id="261" r:id="rId4"/>
    <p:sldId id="262" r:id="rId5"/>
    <p:sldId id="265" r:id="rId6"/>
    <p:sldId id="266" r:id="rId7"/>
    <p:sldId id="267" r:id="rId8"/>
    <p:sldId id="268" r:id="rId9"/>
    <p:sldId id="281" r:id="rId10"/>
    <p:sldId id="283" r:id="rId11"/>
    <p:sldId id="279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C7CA11-5A15-4A74-81C8-4CE7EC54A682}" type="datetimeFigureOut">
              <a:rPr lang="pl-PL" smtClean="0"/>
              <a:pPr/>
              <a:t>2018-08-29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BC4E40-63D8-4EBB-BDA6-EC743CC6D6B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273632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DE925-92C8-4727-B5DB-58B2CBCA79F6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362572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DE925-92C8-4727-B5DB-58B2CBCA79F6}" type="slidenum">
              <a:rPr lang="pl-PL" smtClean="0"/>
              <a:pPr/>
              <a:t>10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036803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DE925-92C8-4727-B5DB-58B2CBCA79F6}" type="slidenum">
              <a:rPr lang="pl-PL" smtClean="0"/>
              <a:pPr/>
              <a:t>11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914866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DE925-92C8-4727-B5DB-58B2CBCA79F6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2163369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DE925-92C8-4727-B5DB-58B2CBCA79F6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6641417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DE925-92C8-4727-B5DB-58B2CBCA79F6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1673594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DE925-92C8-4727-B5DB-58B2CBCA79F6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5803432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DE925-92C8-4727-B5DB-58B2CBCA79F6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5273777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DE925-92C8-4727-B5DB-58B2CBCA79F6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4515994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DE925-92C8-4727-B5DB-58B2CBCA79F6}" type="slidenum">
              <a:rPr lang="pl-PL" smtClean="0"/>
              <a:pPr/>
              <a:t>8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7025778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DE925-92C8-4727-B5DB-58B2CBCA79F6}" type="slidenum">
              <a:rPr lang="pl-PL" smtClean="0"/>
              <a:pPr/>
              <a:t>9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812662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8E875-E527-4A4C-BDC5-B932F973733A}" type="datetimeFigureOut">
              <a:rPr lang="pl-PL" smtClean="0"/>
              <a:pPr/>
              <a:t>2018-08-29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EC09-3A4B-4C6F-A90E-3478B25DDE8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795499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8E875-E527-4A4C-BDC5-B932F973733A}" type="datetimeFigureOut">
              <a:rPr lang="pl-PL" smtClean="0"/>
              <a:pPr/>
              <a:t>2018-08-29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EC09-3A4B-4C6F-A90E-3478B25DDE8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574176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8E875-E527-4A4C-BDC5-B932F973733A}" type="datetimeFigureOut">
              <a:rPr lang="pl-PL" smtClean="0"/>
              <a:pPr/>
              <a:t>2018-08-29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EC09-3A4B-4C6F-A90E-3478B25DDE8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517684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8E875-E527-4A4C-BDC5-B932F973733A}" type="datetimeFigureOut">
              <a:rPr lang="pl-PL" smtClean="0"/>
              <a:pPr/>
              <a:t>2018-08-29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EC09-3A4B-4C6F-A90E-3478B25DDE8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73355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8E875-E527-4A4C-BDC5-B932F973733A}" type="datetimeFigureOut">
              <a:rPr lang="pl-PL" smtClean="0"/>
              <a:pPr/>
              <a:t>2018-08-29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EC09-3A4B-4C6F-A90E-3478B25DDE8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191554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8E875-E527-4A4C-BDC5-B932F973733A}" type="datetimeFigureOut">
              <a:rPr lang="pl-PL" smtClean="0"/>
              <a:pPr/>
              <a:t>2018-08-29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EC09-3A4B-4C6F-A90E-3478B25DDE8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176321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8E875-E527-4A4C-BDC5-B932F973733A}" type="datetimeFigureOut">
              <a:rPr lang="pl-PL" smtClean="0"/>
              <a:pPr/>
              <a:t>2018-08-29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EC09-3A4B-4C6F-A90E-3478B25DDE8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410066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8E875-E527-4A4C-BDC5-B932F973733A}" type="datetimeFigureOut">
              <a:rPr lang="pl-PL" smtClean="0"/>
              <a:pPr/>
              <a:t>2018-08-29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EC09-3A4B-4C6F-A90E-3478B25DDE8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59933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8E875-E527-4A4C-BDC5-B932F973733A}" type="datetimeFigureOut">
              <a:rPr lang="pl-PL" smtClean="0"/>
              <a:pPr/>
              <a:t>2018-08-29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EC09-3A4B-4C6F-A90E-3478B25DDE8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97735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8E875-E527-4A4C-BDC5-B932F973733A}" type="datetimeFigureOut">
              <a:rPr lang="pl-PL" smtClean="0"/>
              <a:pPr/>
              <a:t>2018-08-29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EC09-3A4B-4C6F-A90E-3478B25DDE8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087163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8E875-E527-4A4C-BDC5-B932F973733A}" type="datetimeFigureOut">
              <a:rPr lang="pl-PL" smtClean="0"/>
              <a:pPr/>
              <a:t>2018-08-29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FEC09-3A4B-4C6F-A90E-3478B25DDE8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987240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6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8E875-E527-4A4C-BDC5-B932F973733A}" type="datetimeFigureOut">
              <a:rPr lang="pl-PL" smtClean="0"/>
              <a:pPr/>
              <a:t>2018-08-29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FEC09-3A4B-4C6F-A90E-3478B25DDE8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4226228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uratorium.lodz.pl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90872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pl-PL" dirty="0" smtClean="0"/>
              <a:t>  </a:t>
            </a:r>
            <a:endParaRPr lang="sv-SE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4680520"/>
          </a:xfrm>
          <a:noFill/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pl-PL" sz="1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Ocena pracy nauczyciela i dyrektora </a:t>
            </a:r>
            <a:endParaRPr lang="pl-PL" sz="8000" b="1" u="sng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pl-PL" sz="8000" b="1" u="sng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sz="80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Podstawa prawna</a:t>
            </a:r>
            <a:endParaRPr lang="pl-PL" sz="8000" u="sng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pl-PL" sz="8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Ustawa z dnia 26 stycznia 1982 r. Karta Nauczyciela (Dz. U. z 2018 r. poz. 967),</a:t>
            </a:r>
          </a:p>
          <a:p>
            <a:pPr lvl="0">
              <a:buFont typeface="Wingdings" pitchFamily="2" charset="2"/>
              <a:buChar char="§"/>
            </a:pPr>
            <a:r>
              <a:rPr lang="pl-PL" sz="8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Ustawa z dnia 14 grudnia 2016 r. Prawo oświatowe (Dz. U. z 2018 r. poz. 996, 1000 i 1290),</a:t>
            </a:r>
          </a:p>
          <a:p>
            <a:pPr lvl="0">
              <a:buFont typeface="Wingdings" pitchFamily="2" charset="2"/>
              <a:buChar char="§"/>
            </a:pPr>
            <a:r>
              <a:rPr lang="pl-PL" sz="8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Rozporządzenie Ministra Edukacji Narodowej z dnia 29 maja 2018 r. w sprawie szczegółowych kryteriów i trybu dokonywania oceny pracy nauczycieli, zakresu informacji zawartych w karcie oceny pracy, składu </a:t>
            </a:r>
            <a:br>
              <a:rPr lang="pl-PL" sz="8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8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 sposobu powoływania zespołu oceniającego oraz trybu postępowania (Dz. U. poz. 1133).</a:t>
            </a:r>
            <a:r>
              <a:rPr lang="pl-PL" sz="8000" dirty="0" smtClean="0">
                <a:solidFill>
                  <a:srgbClr val="1F497D">
                    <a:lumMod val="75000"/>
                  </a:srgbClr>
                </a:solidFill>
              </a:rPr>
              <a:t> </a:t>
            </a:r>
          </a:p>
          <a:p>
            <a:pPr lvl="0">
              <a:buNone/>
            </a:pPr>
            <a:r>
              <a:rPr lang="pl-PL" sz="8000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Przepisy wewnętrzne wydane na podstawie art. 6a ust.14-18 KN tj.:</a:t>
            </a:r>
          </a:p>
          <a:p>
            <a:pPr lvl="0">
              <a:buFont typeface="Wingdings" pitchFamily="2" charset="2"/>
              <a:buChar char="§"/>
            </a:pPr>
            <a:r>
              <a:rPr lang="pl-PL" sz="80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Regulamin określający wskaźniki oceny pracy nauczyciela odnoszące się do poziomu spełniania poszczególnych kryteriów zawartych </a:t>
            </a:r>
            <a:br>
              <a:rPr lang="pl-PL" sz="80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</a:br>
            <a:r>
              <a:rPr lang="pl-PL" sz="80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w rozporządzeniu uwzględniających stopień awansu nauczyciela </a:t>
            </a:r>
            <a:br>
              <a:rPr lang="pl-PL" sz="80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</a:br>
            <a:r>
              <a:rPr lang="pl-PL" sz="80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i specyfikę pracy w danej </a:t>
            </a:r>
            <a:r>
              <a:rPr lang="pl-PL" sz="80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szkole/placówce</a:t>
            </a:r>
            <a:r>
              <a:rPr lang="pl-PL" sz="80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.</a:t>
            </a:r>
            <a:endParaRPr lang="pl-PL" sz="80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§"/>
            </a:pPr>
            <a:endParaRPr lang="pl-PL" sz="8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§"/>
            </a:pPr>
            <a:endParaRPr lang="pl-PL" sz="8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pl-PL" sz="40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l-PL" sz="1400" b="1" dirty="0" smtClean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endParaRPr lang="sv-SE" dirty="0" smtClean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520" y="0"/>
            <a:ext cx="2736304" cy="980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26760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5776" y="260648"/>
            <a:ext cx="5904656" cy="792088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pl-PL" sz="3700" b="1" u="sng" dirty="0" smtClean="0">
                <a:solidFill>
                  <a:srgbClr val="1F497D">
                    <a:lumMod val="75000"/>
                  </a:srgbClr>
                </a:solidFill>
                <a:ea typeface="+mn-ea"/>
                <a:cs typeface="+mn-cs"/>
              </a:rPr>
              <a:t/>
            </a:r>
            <a:br>
              <a:rPr lang="pl-PL" sz="3700" b="1" u="sng" dirty="0" smtClean="0">
                <a:solidFill>
                  <a:srgbClr val="1F497D">
                    <a:lumMod val="75000"/>
                  </a:srgbClr>
                </a:solidFill>
                <a:ea typeface="+mn-ea"/>
                <a:cs typeface="+mn-cs"/>
              </a:rPr>
            </a:br>
            <a:r>
              <a:rPr lang="pl-PL" sz="3700" b="1" u="sng" dirty="0" smtClean="0">
                <a:solidFill>
                  <a:srgbClr val="1F497D">
                    <a:lumMod val="75000"/>
                  </a:srgbClr>
                </a:solidFill>
                <a:ea typeface="+mn-ea"/>
                <a:cs typeface="+mn-cs"/>
              </a:rPr>
              <a:t/>
            </a:r>
            <a:br>
              <a:rPr lang="pl-PL" sz="3700" b="1" u="sng" dirty="0" smtClean="0">
                <a:solidFill>
                  <a:srgbClr val="1F497D">
                    <a:lumMod val="75000"/>
                  </a:srgbClr>
                </a:solidFill>
                <a:ea typeface="+mn-ea"/>
                <a:cs typeface="+mn-cs"/>
              </a:rPr>
            </a:br>
            <a:r>
              <a:rPr lang="pl-PL" sz="27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Ocena pracy dyrektora </a:t>
            </a:r>
            <a:br>
              <a:rPr lang="pl-PL" sz="27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7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szkoły/placówki  w woj. łódzkim</a:t>
            </a:r>
            <a:r>
              <a:rPr lang="pl-PL" sz="27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pl-PL" sz="27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pl-PL" sz="4000" b="1" dirty="0" smtClean="0">
                <a:solidFill>
                  <a:schemeClr val="tx2">
                    <a:lumMod val="75000"/>
                  </a:schemeClr>
                </a:solidFill>
                <a:ea typeface="+mn-ea"/>
                <a:cs typeface="+mn-cs"/>
              </a:rPr>
              <a:t/>
            </a:r>
            <a:br>
              <a:rPr lang="pl-PL" sz="4000" b="1" dirty="0" smtClean="0">
                <a:solidFill>
                  <a:schemeClr val="tx2">
                    <a:lumMod val="75000"/>
                  </a:schemeClr>
                </a:solidFill>
                <a:ea typeface="+mn-ea"/>
                <a:cs typeface="+mn-cs"/>
              </a:rPr>
            </a:br>
            <a:r>
              <a:rPr lang="pl-PL" dirty="0" smtClean="0"/>
              <a:t>  </a:t>
            </a:r>
            <a:endParaRPr lang="sv-SE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95536" y="1340768"/>
            <a:ext cx="8352928" cy="3528392"/>
          </a:xfrm>
          <a:noFill/>
        </p:spPr>
        <p:txBody>
          <a:bodyPr>
            <a:noAutofit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pl-PL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Times New Roman" panose="02020603050405020304" pitchFamily="18" charset="0"/>
                <a:cs typeface="Arial" pitchFamily="34" charset="0"/>
              </a:rPr>
              <a:t>3 września 2018 r. na stronie internetowej: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pl-PL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www.kuratorium.lodz.pl</a:t>
            </a:r>
            <a:r>
              <a:rPr lang="pl-PL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   </a:t>
            </a:r>
          </a:p>
          <a:p>
            <a:pPr marL="0" indent="0">
              <a:spcAft>
                <a:spcPts val="0"/>
              </a:spcAft>
              <a:buNone/>
            </a:pPr>
            <a:r>
              <a:rPr lang="pl-PL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ukażą się:</a:t>
            </a:r>
          </a:p>
          <a:p>
            <a:pPr lvl="0">
              <a:buFont typeface="Wingdings" pitchFamily="2" charset="2"/>
              <a:buChar char="§"/>
            </a:pPr>
            <a:r>
              <a:rPr lang="pl-PL" sz="2400" b="1" dirty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pl-PL" sz="2400" b="1" dirty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egulamin</a:t>
            </a:r>
            <a:r>
              <a:rPr lang="pl-PL" sz="2400" dirty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określający wskaźniki oceny pracy dyrektorów </a:t>
            </a:r>
            <a:r>
              <a:rPr lang="pl-PL" sz="2400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szkół/placówek </a:t>
            </a:r>
            <a:r>
              <a:rPr lang="pl-PL" sz="2400" dirty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i regulamin określający wskaźniki oceny pracy dyrektorów placówek doskonalenia </a:t>
            </a:r>
            <a:r>
              <a:rPr lang="pl-PL" sz="2400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nauczycieli,</a:t>
            </a:r>
          </a:p>
          <a:p>
            <a:pPr lvl="0">
              <a:buFont typeface="Wingdings" pitchFamily="2" charset="2"/>
              <a:buChar char="§"/>
            </a:pPr>
            <a:r>
              <a:rPr lang="pl-PL" sz="2400" dirty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n</a:t>
            </a:r>
            <a:r>
              <a:rPr lang="pl-PL" sz="2400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owa </a:t>
            </a:r>
            <a:r>
              <a:rPr lang="pl-PL" sz="24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procedura </a:t>
            </a:r>
            <a:r>
              <a:rPr lang="pl-PL" sz="2400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oceny pracy dyrektora szkoły/placówki.</a:t>
            </a:r>
            <a:endParaRPr lang="pl-PL" sz="2400" dirty="0">
              <a:solidFill>
                <a:srgbClr val="1F497D">
                  <a:lumMod val="75000"/>
                </a:srgbClr>
              </a:solidFill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defTabSz="457200">
              <a:spcAft>
                <a:spcPts val="600"/>
              </a:spcAft>
              <a:buClr>
                <a:schemeClr val="tx2">
                  <a:lumMod val="75000"/>
                </a:schemeClr>
              </a:buClr>
              <a:buSzPct val="115000"/>
              <a:buNone/>
            </a:pPr>
            <a:endParaRPr lang="pl-PL" sz="2400" dirty="0" smtClean="0">
              <a:solidFill>
                <a:srgbClr val="1F497D">
                  <a:lumMod val="75000"/>
                </a:srgb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457200">
              <a:spcAft>
                <a:spcPts val="600"/>
              </a:spcAft>
              <a:buClr>
                <a:schemeClr val="tx2">
                  <a:lumMod val="75000"/>
                </a:schemeClr>
              </a:buClr>
              <a:buSzPct val="115000"/>
              <a:buFont typeface="Wingdings" panose="05000000000000000000" pitchFamily="2" charset="2"/>
              <a:buChar char="ü"/>
            </a:pPr>
            <a:endParaRPr lang="pl-PL" sz="2400" dirty="0">
              <a:solidFill>
                <a:srgbClr val="1F497D">
                  <a:lumMod val="75000"/>
                </a:srgb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457200">
              <a:spcAft>
                <a:spcPts val="600"/>
              </a:spcAft>
              <a:buClr>
                <a:schemeClr val="tx2">
                  <a:lumMod val="75000"/>
                </a:schemeClr>
              </a:buClr>
              <a:buSzPct val="115000"/>
              <a:buFont typeface="Wingdings" panose="05000000000000000000" pitchFamily="2" charset="2"/>
              <a:buChar char="ü"/>
            </a:pPr>
            <a:endParaRPr lang="pl-PL" sz="2400" dirty="0" smtClean="0">
              <a:solidFill>
                <a:schemeClr val="tx2">
                  <a:lumMod val="75000"/>
                </a:schemeClr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tabLst>
                <a:tab pos="457200" algn="l"/>
              </a:tabLst>
            </a:pPr>
            <a:endParaRPr lang="pl-PL" sz="2400" dirty="0" smtClean="0">
              <a:solidFill>
                <a:schemeClr val="tx2">
                  <a:lumMod val="75000"/>
                </a:schemeClr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tabLst>
                <a:tab pos="457200" algn="l"/>
              </a:tabLst>
            </a:pPr>
            <a:endParaRPr lang="pl-PL" sz="2400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tabLst>
                <a:tab pos="457200" algn="l"/>
              </a:tabLst>
            </a:pPr>
            <a:endParaRPr lang="pl-PL" sz="2400" b="1" dirty="0">
              <a:solidFill>
                <a:srgbClr val="1F497D">
                  <a:lumMod val="75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2400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pl-PL" sz="2400" dirty="0" smtClean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ü"/>
            </a:pPr>
            <a:endParaRPr lang="pl-PL" sz="2400" dirty="0" smtClean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ü"/>
            </a:pPr>
            <a:endParaRPr lang="pl-PL" sz="2400" dirty="0" smtClean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l-PL" sz="2400" b="1" u="sng" dirty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endParaRPr lang="sv-SE" sz="24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32656"/>
            <a:ext cx="2151264" cy="86409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4170774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93344" y="3068960"/>
            <a:ext cx="7827264" cy="1224136"/>
          </a:xfrm>
          <a:noFill/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endParaRPr lang="pl-PL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pl-PL" sz="2400" b="1" dirty="0" smtClean="0">
                <a:solidFill>
                  <a:schemeClr val="tx2">
                    <a:lumMod val="75000"/>
                  </a:schemeClr>
                </a:solidFill>
              </a:rPr>
              <a:t>                     </a:t>
            </a:r>
          </a:p>
          <a:p>
            <a:pPr marL="0" indent="0" algn="r">
              <a:buNone/>
            </a:pPr>
            <a:r>
              <a:rPr lang="pl-PL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Dziękuję za uwagę</a:t>
            </a:r>
          </a:p>
          <a:p>
            <a:pPr marL="0" indent="0">
              <a:buNone/>
            </a:pPr>
            <a:endParaRPr lang="pl-PL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0648"/>
            <a:ext cx="4276244" cy="172819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1183212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5776" y="260648"/>
            <a:ext cx="5544616" cy="620688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lvl="0">
              <a:lnSpc>
                <a:spcPct val="150000"/>
              </a:lnSpc>
              <a:spcBef>
                <a:spcPct val="20000"/>
              </a:spcBef>
            </a:pPr>
            <a:r>
              <a:rPr lang="pl-PL" sz="3700" b="1" u="sng" dirty="0" smtClean="0">
                <a:solidFill>
                  <a:srgbClr val="1F497D">
                    <a:lumMod val="75000"/>
                  </a:srgbClr>
                </a:solidFill>
                <a:ea typeface="+mn-ea"/>
                <a:cs typeface="+mn-cs"/>
              </a:rPr>
              <a:t/>
            </a:r>
            <a:br>
              <a:rPr lang="pl-PL" sz="3700" b="1" u="sng" dirty="0" smtClean="0">
                <a:solidFill>
                  <a:srgbClr val="1F497D">
                    <a:lumMod val="75000"/>
                  </a:srgbClr>
                </a:solidFill>
                <a:ea typeface="+mn-ea"/>
                <a:cs typeface="+mn-cs"/>
              </a:rPr>
            </a:br>
            <a:r>
              <a:rPr lang="pl-PL" sz="37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Kto podlega ocenie?</a:t>
            </a:r>
            <a:r>
              <a:rPr lang="pl-PL" sz="3700" b="1" dirty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pl-PL" sz="3700" b="1" dirty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pl-PL" dirty="0" smtClean="0"/>
              <a:t>  </a:t>
            </a:r>
            <a:endParaRPr lang="sv-SE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51520" y="871667"/>
            <a:ext cx="8712968" cy="4717573"/>
          </a:xfrm>
          <a:noFill/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Ocenie pracy dokonywanej na mocy art. 6a KN podlegają nauczyciele, wychowawcy i inni pracownicy pedagogiczni zatrudnieni w:</a:t>
            </a:r>
          </a:p>
          <a:p>
            <a:pPr lvl="0">
              <a:buFont typeface="Wingdings" pitchFamily="2" charset="2"/>
              <a:buChar char="§"/>
            </a:pPr>
            <a:r>
              <a:rPr lang="pl-PL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przedszkolach publicznych i niepublicznych oraz innych formach wychowania przedszkolnego;</a:t>
            </a:r>
          </a:p>
          <a:p>
            <a:pPr lvl="0">
              <a:buFont typeface="Wingdings" pitchFamily="2" charset="2"/>
              <a:buChar char="§"/>
            </a:pPr>
            <a:r>
              <a:rPr lang="pl-PL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 szkołach publicznych i niepublicznych o uprawnieniach szkół publicznych;</a:t>
            </a:r>
          </a:p>
          <a:p>
            <a:pPr lvl="0">
              <a:buFont typeface="Wingdings" pitchFamily="2" charset="2"/>
              <a:buChar char="§"/>
            </a:pPr>
            <a:r>
              <a:rPr lang="pl-PL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publicznych i niepublicznych placówkach działających na podstawie  ustawy prawo oświatowe: młodzieżowy ośrodek wychowawczy, młodzieżowy ośrodek socjoterapii, specjalny ośrodek szkolno-wychowawczy, bursy, internaty, biblioteki pedagogiczne, poradnie psychologiczno-pedagogiczne, ogniska artystyczne, placówki oświatowo-wychowawcze (schroniska młodzieżowe), placówkach kształcenia ustawicznego i praktycznego, ośrodki doskonalenia zawodowego;</a:t>
            </a:r>
          </a:p>
          <a:p>
            <a:pPr lvl="0">
              <a:buFont typeface="Wingdings" pitchFamily="2" charset="2"/>
              <a:buChar char="§"/>
            </a:pPr>
            <a:r>
              <a:rPr lang="pl-PL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publicznych i niepublicznych placówkach doskonalenia nauczycieli;</a:t>
            </a:r>
          </a:p>
          <a:p>
            <a:pPr lvl="0">
              <a:buFont typeface="Wingdings" pitchFamily="2" charset="2"/>
              <a:buChar char="§"/>
            </a:pPr>
            <a:r>
              <a:rPr lang="pl-PL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 zakładach poprawczych i schroniskach dla nieletnich;</a:t>
            </a:r>
          </a:p>
          <a:p>
            <a:pPr lvl="0">
              <a:buFont typeface="Wingdings" pitchFamily="2" charset="2"/>
              <a:buChar char="§"/>
            </a:pPr>
            <a:r>
              <a:rPr lang="pl-PL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publicznych kolegiach służb społecznych.</a:t>
            </a:r>
          </a:p>
          <a:p>
            <a:pPr lvl="0">
              <a:buFont typeface="Wingdings" panose="05000000000000000000" pitchFamily="2" charset="2"/>
              <a:buChar char="ü"/>
            </a:pPr>
            <a:endParaRPr lang="pl-PL" sz="2000" dirty="0" smtClean="0">
              <a:solidFill>
                <a:srgbClr val="1F497D">
                  <a:lumMod val="50000"/>
                </a:srgbClr>
              </a:solidFill>
            </a:endParaRPr>
          </a:p>
          <a:p>
            <a:endParaRPr lang="pl-PL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pl-PL" sz="2000" dirty="0" smtClean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ü"/>
            </a:pPr>
            <a:endParaRPr lang="pl-PL" sz="2000" dirty="0" smtClean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ü"/>
            </a:pPr>
            <a:endParaRPr lang="pl-PL" sz="2000" dirty="0" smtClean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l-PL" sz="4800" b="1" u="sng" dirty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endParaRPr lang="sv-SE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2232248" cy="90872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2504351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7784" y="188640"/>
            <a:ext cx="5832648" cy="69269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lvl="0">
              <a:lnSpc>
                <a:spcPct val="150000"/>
              </a:lnSpc>
              <a:spcBef>
                <a:spcPct val="20000"/>
              </a:spcBef>
            </a:pPr>
            <a:r>
              <a:rPr lang="pl-PL" sz="3700" b="1" u="sng" dirty="0" smtClean="0">
                <a:solidFill>
                  <a:srgbClr val="1F497D">
                    <a:lumMod val="75000"/>
                  </a:srgbClr>
                </a:solidFill>
                <a:ea typeface="+mn-ea"/>
                <a:cs typeface="+mn-cs"/>
              </a:rPr>
              <a:t/>
            </a:r>
            <a:br>
              <a:rPr lang="pl-PL" sz="3700" b="1" u="sng" dirty="0" smtClean="0">
                <a:solidFill>
                  <a:srgbClr val="1F497D">
                    <a:lumMod val="75000"/>
                  </a:srgbClr>
                </a:solidFill>
                <a:ea typeface="+mn-ea"/>
                <a:cs typeface="+mn-cs"/>
              </a:rPr>
            </a:br>
            <a:r>
              <a:rPr lang="pl-PL" sz="37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 podlega ocenie?</a:t>
            </a:r>
            <a:r>
              <a:rPr lang="pl-PL" sz="3700" b="1" dirty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pl-PL" sz="3700" b="1" dirty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pl-PL" dirty="0" smtClean="0"/>
              <a:t>  </a:t>
            </a:r>
            <a:endParaRPr lang="sv-SE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79512" y="1124744"/>
            <a:ext cx="8589640" cy="4176464"/>
          </a:xfrm>
          <a:noFill/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Podstawą nowej oceny pracy nauczyciela są: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Obowiązki ustawowe - art.6 i art. 42 ust. 2 KN oraz art. 5 Prawo oświatowe,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800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Kryteria zapisane w rozporządzeniu MEN. </a:t>
            </a:r>
          </a:p>
          <a:p>
            <a:pPr marL="457200" indent="-457200">
              <a:buNone/>
            </a:pPr>
            <a:r>
              <a:rPr lang="pl-PL" sz="2800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Kryteria </a:t>
            </a:r>
            <a:r>
              <a:rPr lang="pl-PL" sz="2800" dirty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oceny pracy nauczyciela </a:t>
            </a:r>
            <a:r>
              <a:rPr lang="pl-PL" sz="2800" u="sng" dirty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dotyczą stopnia realizacji obowiązków </a:t>
            </a:r>
            <a:r>
              <a:rPr lang="pl-PL" sz="2800" dirty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określonych w art. 6 i art. 42 ust. 2 Karty Nauczyciela oraz w art. 5 ustawy - Prawo oświatowe </a:t>
            </a:r>
            <a:r>
              <a:rPr lang="pl-PL" sz="2800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2800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800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pl-PL" sz="2800" dirty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obejmują wszystkie obszary działalności </a:t>
            </a:r>
            <a:r>
              <a:rPr lang="pl-PL" sz="2800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szkoły/placówki </a:t>
            </a:r>
            <a:r>
              <a:rPr lang="pl-PL" sz="2800" dirty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odpowiednio do posiadanego stopnia awansu zawodowego.</a:t>
            </a:r>
          </a:p>
          <a:p>
            <a:pPr marL="0" indent="0">
              <a:buNone/>
            </a:pPr>
            <a:endParaRPr lang="pl-PL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pl-PL" sz="2000" dirty="0" smtClean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ü"/>
            </a:pPr>
            <a:endParaRPr lang="pl-PL" sz="2000" dirty="0" smtClean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ü"/>
            </a:pPr>
            <a:endParaRPr lang="pl-PL" sz="2000" dirty="0" smtClean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l-PL" sz="4800" b="1" u="sng" dirty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endParaRPr lang="sv-SE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8"/>
            <a:ext cx="2232248" cy="86409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2627517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736" y="260648"/>
            <a:ext cx="5616624" cy="1008112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lvl="0">
              <a:lnSpc>
                <a:spcPct val="150000"/>
              </a:lnSpc>
              <a:spcBef>
                <a:spcPct val="20000"/>
              </a:spcBef>
            </a:pPr>
            <a:r>
              <a:rPr lang="pl-PL" sz="3700" b="1" u="sng" dirty="0" smtClean="0">
                <a:solidFill>
                  <a:srgbClr val="1F497D">
                    <a:lumMod val="75000"/>
                  </a:srgbClr>
                </a:solidFill>
                <a:ea typeface="+mn-ea"/>
                <a:cs typeface="+mn-cs"/>
              </a:rPr>
              <a:t/>
            </a:r>
            <a:br>
              <a:rPr lang="pl-PL" sz="3700" b="1" u="sng" dirty="0" smtClean="0">
                <a:solidFill>
                  <a:srgbClr val="1F497D">
                    <a:lumMod val="75000"/>
                  </a:srgbClr>
                </a:solidFill>
                <a:ea typeface="+mn-ea"/>
                <a:cs typeface="+mn-cs"/>
              </a:rPr>
            </a:br>
            <a:r>
              <a:rPr lang="pl-PL" sz="37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Co podlega ocenie?</a:t>
            </a:r>
            <a:r>
              <a:rPr lang="pl-PL" sz="3700" b="1" dirty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pl-PL" sz="3700" b="1" dirty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pl-PL" dirty="0" smtClean="0"/>
              <a:t>  </a:t>
            </a:r>
            <a:endParaRPr lang="sv-SE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51520" y="1340768"/>
            <a:ext cx="8589640" cy="4104456"/>
          </a:xfrm>
          <a:solidFill>
            <a:schemeClr val="bg1"/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pl-PL" sz="28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l-PL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Podstawą nowej oceny pracy dyrektora są: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Obowiązki ustawowe -</a:t>
            </a:r>
            <a:r>
              <a:rPr lang="pl-PL" sz="2800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800" dirty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w art</a:t>
            </a:r>
            <a:r>
              <a:rPr lang="pl-PL" sz="2800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. 6 </a:t>
            </a:r>
            <a:r>
              <a:rPr lang="pl-PL" sz="2800" dirty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i art. 7 </a:t>
            </a:r>
            <a:r>
              <a:rPr lang="pl-PL" sz="2800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KN oraz </a:t>
            </a:r>
            <a:r>
              <a:rPr lang="pl-PL" sz="2800" dirty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w art. 68 ust. 1, 5 i 6 ustawy - Prawo oświatowe</a:t>
            </a:r>
            <a:r>
              <a:rPr lang="pl-PL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i art. </a:t>
            </a:r>
            <a:r>
              <a:rPr lang="pl-PL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6, art</a:t>
            </a:r>
            <a:r>
              <a:rPr lang="pl-PL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42 ust. 2 KN oraz art. 5 Prawo oświatowe.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Kryteria </a:t>
            </a:r>
            <a:r>
              <a:rPr lang="pl-PL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oceny pracy dyrektora szkoły </a:t>
            </a:r>
            <a:r>
              <a:rPr lang="pl-PL" sz="2800" u="sng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dotyczą stopnia realizacji obowiązków </a:t>
            </a:r>
            <a:r>
              <a:rPr lang="pl-PL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określonych w </a:t>
            </a:r>
            <a:r>
              <a:rPr lang="pl-PL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art</a:t>
            </a:r>
            <a:r>
              <a:rPr lang="pl-PL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7 </a:t>
            </a:r>
            <a:r>
              <a:rPr lang="pl-PL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KN oraz w </a:t>
            </a:r>
            <a:r>
              <a:rPr lang="pl-PL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art. 68 ust. 1, 5 i 6 ustawy - Prawo oświatowe, </a:t>
            </a:r>
            <a:r>
              <a:rPr lang="pl-PL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pl-PL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 przypadku realizowania przez dyrektora </a:t>
            </a:r>
            <a:r>
              <a:rPr lang="pl-PL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szkoły/placówki </a:t>
            </a:r>
            <a:r>
              <a:rPr lang="pl-PL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zajęć dydaktycznych, wychowawczych i opiekuńczych - także obowiązków określonych w art. </a:t>
            </a:r>
            <a:r>
              <a:rPr lang="pl-PL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 i 42 </a:t>
            </a:r>
            <a:r>
              <a:rPr lang="pl-PL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ust. 2 </a:t>
            </a:r>
            <a:r>
              <a:rPr lang="pl-PL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KN oraz </a:t>
            </a:r>
            <a:r>
              <a:rPr lang="pl-PL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 art. 5 ustawy - Prawo oświatowe</a:t>
            </a:r>
            <a:r>
              <a:rPr lang="pl-PL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endParaRPr lang="pl-PL" sz="2800" dirty="0" smtClean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 marL="0" indent="0">
              <a:buNone/>
            </a:pPr>
            <a:endParaRPr lang="pl-PL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pl-PL" sz="2000" dirty="0" smtClean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ü"/>
            </a:pPr>
            <a:endParaRPr lang="pl-PL" sz="2000" dirty="0" smtClean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ü"/>
            </a:pPr>
            <a:endParaRPr lang="pl-PL" sz="2000" dirty="0" smtClean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l-PL" sz="4800" b="1" u="sng" dirty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endParaRPr lang="sv-SE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160240" cy="86409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502690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3768" y="260648"/>
            <a:ext cx="5832648" cy="792088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pl-PL" sz="3700" b="1" u="sng" dirty="0" smtClean="0">
                <a:solidFill>
                  <a:srgbClr val="1F497D">
                    <a:lumMod val="75000"/>
                  </a:srgbClr>
                </a:solidFill>
                <a:ea typeface="+mn-ea"/>
                <a:cs typeface="+mn-cs"/>
              </a:rPr>
              <a:t/>
            </a:r>
            <a:br>
              <a:rPr lang="pl-PL" sz="3700" b="1" u="sng" dirty="0" smtClean="0">
                <a:solidFill>
                  <a:srgbClr val="1F497D">
                    <a:lumMod val="75000"/>
                  </a:srgbClr>
                </a:solidFill>
                <a:ea typeface="+mn-ea"/>
                <a:cs typeface="+mn-cs"/>
              </a:rPr>
            </a:br>
            <a:r>
              <a:rPr lang="pl-PL" sz="3700" b="1" dirty="0" smtClean="0">
                <a:solidFill>
                  <a:srgbClr val="1F497D">
                    <a:lumMod val="75000"/>
                  </a:srgbClr>
                </a:solidFill>
                <a:ea typeface="+mn-ea"/>
                <a:cs typeface="+mn-cs"/>
              </a:rPr>
              <a:t>    </a:t>
            </a:r>
            <a:r>
              <a:rPr lang="pl-PL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Wskaźniki </a:t>
            </a:r>
            <a:r>
              <a:rPr lang="pl-PL" sz="36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oceny </a:t>
            </a:r>
            <a:r>
              <a:rPr lang="pl-PL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pracy</a:t>
            </a:r>
            <a:br>
              <a:rPr lang="pl-PL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zawarte w regulaminie</a:t>
            </a:r>
            <a:r>
              <a:rPr lang="pl-PL" sz="3700" b="1" dirty="0">
                <a:solidFill>
                  <a:schemeClr val="tx2">
                    <a:lumMod val="75000"/>
                  </a:schemeClr>
                </a:solidFill>
                <a:ea typeface="+mn-ea"/>
                <a:cs typeface="+mn-cs"/>
              </a:rPr>
              <a:t/>
            </a:r>
            <a:br>
              <a:rPr lang="pl-PL" sz="3700" b="1" dirty="0">
                <a:solidFill>
                  <a:schemeClr val="tx2">
                    <a:lumMod val="75000"/>
                  </a:schemeClr>
                </a:solidFill>
                <a:ea typeface="+mn-ea"/>
                <a:cs typeface="+mn-cs"/>
              </a:rPr>
            </a:br>
            <a:r>
              <a:rPr lang="pl-PL" dirty="0" smtClean="0"/>
              <a:t>  </a:t>
            </a:r>
            <a:endParaRPr lang="sv-SE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248472"/>
          </a:xfrm>
          <a:noFill/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Wskaźniki powinny:</a:t>
            </a:r>
          </a:p>
          <a:p>
            <a:pPr lvl="0">
              <a:buClr>
                <a:srgbClr val="323E4F"/>
              </a:buClr>
              <a:buFont typeface="Wingdings" pitchFamily="2" charset="2"/>
              <a:buChar char="§"/>
              <a:tabLst>
                <a:tab pos="318770" algn="l"/>
              </a:tabLst>
            </a:pPr>
            <a:r>
              <a:rPr lang="pl-PL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dotyczyć </a:t>
            </a:r>
            <a:r>
              <a:rPr lang="pl-PL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obowiązków </a:t>
            </a:r>
            <a:r>
              <a:rPr lang="pl-PL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zawodowych zatrudnionego </a:t>
            </a:r>
            <a:r>
              <a:rPr lang="pl-PL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 danej szkole/placówce </a:t>
            </a:r>
            <a:r>
              <a:rPr lang="pl-PL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nauczyciela, </a:t>
            </a:r>
            <a:endParaRPr lang="pl-PL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lvl="0">
              <a:buClr>
                <a:srgbClr val="323E4F"/>
              </a:buClr>
              <a:buFont typeface="Wingdings" pitchFamily="2" charset="2"/>
              <a:buChar char="§"/>
              <a:tabLst>
                <a:tab pos="318770" algn="l"/>
              </a:tabLst>
            </a:pPr>
            <a:r>
              <a:rPr lang="pl-PL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stanowić </a:t>
            </a:r>
            <a:r>
              <a:rPr lang="pl-PL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konkretyzację</a:t>
            </a:r>
            <a:r>
              <a:rPr lang="pl-PL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kryteriów w  warunkach danej szkoły/placówki  i powinny być sformułowane </a:t>
            </a:r>
            <a:r>
              <a:rPr lang="pl-PL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precyzyjnie,</a:t>
            </a:r>
            <a:endParaRPr lang="pl-PL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lvl="0">
              <a:buClr>
                <a:srgbClr val="323E4F"/>
              </a:buClr>
              <a:buFont typeface="Wingdings" pitchFamily="2" charset="2"/>
              <a:buChar char="§"/>
              <a:tabLst>
                <a:tab pos="318770" algn="l"/>
              </a:tabLst>
            </a:pPr>
            <a:r>
              <a:rPr lang="pl-PL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mieć charakter </a:t>
            </a:r>
            <a:r>
              <a:rPr lang="pl-PL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mierzalny </a:t>
            </a:r>
            <a:r>
              <a:rPr lang="pl-PL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(tak/nie),</a:t>
            </a:r>
            <a:endParaRPr lang="pl-PL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lvl="0">
              <a:buClr>
                <a:srgbClr val="323E4F"/>
              </a:buClr>
              <a:buFont typeface="Wingdings" pitchFamily="2" charset="2"/>
              <a:buChar char="§"/>
              <a:tabLst>
                <a:tab pos="318770" algn="l"/>
              </a:tabLst>
            </a:pPr>
            <a:r>
              <a:rPr lang="pl-PL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dać się  </a:t>
            </a:r>
            <a:r>
              <a:rPr lang="pl-PL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zweryfikować </a:t>
            </a:r>
            <a:r>
              <a:rPr lang="pl-PL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przy pomocy przewidzianych w szkole form nadzoru pedagogicznego.</a:t>
            </a:r>
            <a:endParaRPr lang="pl-PL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endParaRPr lang="pl-PL" sz="2000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pl-PL" sz="2000" dirty="0" smtClean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ü"/>
            </a:pPr>
            <a:endParaRPr lang="pl-PL" sz="2000" dirty="0" smtClean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ü"/>
            </a:pPr>
            <a:endParaRPr lang="pl-PL" sz="2000" dirty="0" smtClean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l-PL" sz="4800" b="1" u="sng" dirty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endParaRPr lang="sv-SE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0"/>
            <a:ext cx="2160240" cy="105273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5895664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332656"/>
            <a:ext cx="6984776" cy="864096"/>
          </a:xfrm>
          <a:solidFill>
            <a:schemeClr val="bg1"/>
          </a:solidFill>
        </p:spPr>
        <p:txBody>
          <a:bodyPr>
            <a:noAutofit/>
          </a:bodyPr>
          <a:lstStyle/>
          <a:p>
            <a:pPr lvl="0">
              <a:spcBef>
                <a:spcPct val="20000"/>
              </a:spcBef>
            </a:pPr>
            <a:r>
              <a:rPr lang="pl-PL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Ustalenie  poziomu spełniania kryterium</a:t>
            </a:r>
            <a:r>
              <a:rPr lang="pl-PL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sv-SE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79512" y="1556792"/>
            <a:ext cx="8784976" cy="3816424"/>
          </a:xfrm>
          <a:noFill/>
        </p:spPr>
        <p:txBody>
          <a:bodyPr>
            <a:normAutofit fontScale="92500"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buFont typeface="Wingdings" pitchFamily="2" charset="2"/>
              <a:buChar char="§"/>
              <a:tabLst>
                <a:tab pos="457200" algn="l"/>
              </a:tabLst>
            </a:pPr>
            <a:r>
              <a:rPr lang="pl-PL" sz="28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Poziom </a:t>
            </a:r>
            <a:r>
              <a:rPr lang="pl-PL" sz="2800" dirty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spełnienia wszystkich </a:t>
            </a:r>
            <a:r>
              <a:rPr lang="pl-PL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obowiązujących</a:t>
            </a:r>
            <a:r>
              <a:rPr lang="pl-PL" sz="2800" dirty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nauczyciela kryteriów </a:t>
            </a:r>
            <a:r>
              <a:rPr lang="pl-PL" sz="2800" b="1" dirty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określa się</a:t>
            </a:r>
            <a:r>
              <a:rPr lang="pl-PL" sz="2800" dirty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pl-PL" sz="2800" b="1" dirty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przy pomocy </a:t>
            </a:r>
            <a:r>
              <a:rPr lang="pl-PL" sz="28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wskaźników. 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itchFamily="2" charset="2"/>
              <a:buChar char="§"/>
              <a:tabLst>
                <a:tab pos="457200" algn="l"/>
              </a:tabLst>
            </a:pPr>
            <a:r>
              <a:rPr lang="pl-PL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Wszystkie kryteria mają </a:t>
            </a:r>
            <a:r>
              <a:rPr lang="pl-PL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jednakowa wa</a:t>
            </a:r>
            <a:r>
              <a:rPr lang="pl-PL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gę.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itchFamily="2" charset="2"/>
              <a:buChar char="§"/>
              <a:tabLst>
                <a:tab pos="457200" algn="l"/>
              </a:tabLst>
            </a:pPr>
            <a:r>
              <a:rPr lang="pl-PL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Poziom </a:t>
            </a:r>
            <a:r>
              <a:rPr lang="pl-PL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spełnienia każdego kryterium </a:t>
            </a:r>
            <a:r>
              <a:rPr lang="pl-PL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może być </a:t>
            </a:r>
            <a:r>
              <a:rPr lang="pl-PL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oceniany </a:t>
            </a:r>
            <a:r>
              <a:rPr lang="pl-PL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/>
            </a:r>
            <a:br>
              <a:rPr lang="pl-PL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</a:br>
            <a:r>
              <a:rPr lang="pl-PL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w </a:t>
            </a:r>
            <a:r>
              <a:rPr lang="pl-PL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skali </a:t>
            </a:r>
            <a:r>
              <a:rPr lang="pl-PL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punktowej np. od </a:t>
            </a:r>
            <a:r>
              <a:rPr lang="pl-PL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0 do 3 </a:t>
            </a:r>
            <a:r>
              <a:rPr lang="pl-PL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punktów uwzględniając wskaźniki </a:t>
            </a:r>
            <a:r>
              <a:rPr lang="pl-PL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oceny pracy </a:t>
            </a:r>
            <a:r>
              <a:rPr lang="pl-PL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mające na uwadze </a:t>
            </a:r>
            <a:r>
              <a:rPr lang="pl-PL" sz="28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specyfikę pracy w </a:t>
            </a:r>
            <a:r>
              <a:rPr lang="pl-PL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szkole/placówce.</a:t>
            </a:r>
            <a:endParaRPr lang="pl-PL" sz="2400" dirty="0" smtClean="0">
              <a:solidFill>
                <a:schemeClr val="tx2">
                  <a:lumMod val="75000"/>
                </a:schemeClr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tabLst>
                <a:tab pos="457200" algn="l"/>
              </a:tabLst>
            </a:pPr>
            <a:endParaRPr lang="pl-PL" sz="2400" dirty="0" smtClean="0">
              <a:solidFill>
                <a:schemeClr val="tx2">
                  <a:lumMod val="75000"/>
                </a:schemeClr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tabLst>
                <a:tab pos="457200" algn="l"/>
              </a:tabLst>
            </a:pPr>
            <a:endParaRPr lang="pl-PL" sz="2800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tabLst>
                <a:tab pos="457200" algn="l"/>
              </a:tabLst>
            </a:pPr>
            <a:endParaRPr lang="pl-PL" sz="2800" b="1" dirty="0">
              <a:solidFill>
                <a:srgbClr val="1F497D">
                  <a:lumMod val="75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2000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pl-PL" sz="2000" dirty="0" smtClean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ü"/>
            </a:pPr>
            <a:endParaRPr lang="pl-PL" sz="2000" dirty="0" smtClean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ü"/>
            </a:pPr>
            <a:endParaRPr lang="pl-PL" sz="2000" dirty="0" smtClean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l-PL" sz="4800" b="1" u="sng" dirty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endParaRPr lang="sv-SE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60648"/>
            <a:ext cx="2016224" cy="108012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8751215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9792" y="188640"/>
            <a:ext cx="5616624" cy="69269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lvl="0">
              <a:lnSpc>
                <a:spcPct val="150000"/>
              </a:lnSpc>
              <a:spcBef>
                <a:spcPct val="20000"/>
              </a:spcBef>
            </a:pPr>
            <a:r>
              <a:rPr lang="pl-PL" sz="37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Ustalanie oceny</a:t>
            </a:r>
            <a:r>
              <a:rPr lang="pl-PL" dirty="0" smtClean="0"/>
              <a:t>  </a:t>
            </a:r>
            <a:endParaRPr lang="sv-SE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39552" y="980728"/>
            <a:ext cx="8424936" cy="4608511"/>
          </a:xfrm>
          <a:noFill/>
        </p:spPr>
        <p:txBody>
          <a:bodyPr>
            <a:normAutofit/>
          </a:bodyPr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pl-PL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Poziom </a:t>
            </a:r>
            <a:r>
              <a:rPr lang="pl-PL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spełnienia </a:t>
            </a:r>
            <a:r>
              <a:rPr lang="pl-PL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wszystkich obowiązujących nauczyciela </a:t>
            </a:r>
            <a:r>
              <a:rPr lang="pl-PL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kryteriów</a:t>
            </a:r>
            <a:r>
              <a:rPr lang="pl-PL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pl-PL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określa się</a:t>
            </a:r>
            <a:r>
              <a:rPr lang="pl-PL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pl-PL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przy pomocy </a:t>
            </a:r>
            <a:r>
              <a:rPr lang="pl-PL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wskaźników i wyraża się </a:t>
            </a:r>
            <a:br>
              <a:rPr lang="pl-PL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</a:br>
            <a:r>
              <a:rPr lang="pl-PL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w skali procentowej:</a:t>
            </a:r>
            <a:endParaRPr lang="pl-PL" sz="24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l-PL" sz="4800" b="1" u="sng" dirty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endParaRPr lang="sv-SE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2656"/>
            <a:ext cx="2088232" cy="792088"/>
          </a:xfrm>
          <a:prstGeom prst="rect">
            <a:avLst/>
          </a:prstGeom>
        </p:spPr>
      </p:pic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55201098"/>
              </p:ext>
            </p:extLst>
          </p:nvPr>
        </p:nvGraphicFramePr>
        <p:xfrm>
          <a:off x="683568" y="2204864"/>
          <a:ext cx="7416824" cy="2707399"/>
        </p:xfrm>
        <a:graphic>
          <a:graphicData uri="http://schemas.openxmlformats.org/drawingml/2006/table">
            <a:tbl>
              <a:tblPr/>
              <a:tblGrid>
                <a:gridCol w="2592288">
                  <a:extLst>
                    <a:ext uri="{9D8B030D-6E8A-4147-A177-3AD203B41FA5}">
                      <a16:colId xmlns="" xmlns:a16="http://schemas.microsoft.com/office/drawing/2014/main" val="3343768259"/>
                    </a:ext>
                  </a:extLst>
                </a:gridCol>
                <a:gridCol w="4824536">
                  <a:extLst>
                    <a:ext uri="{9D8B030D-6E8A-4147-A177-3AD203B41FA5}">
                      <a16:colId xmlns="" xmlns:a16="http://schemas.microsoft.com/office/drawing/2014/main" val="1690561191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2000" b="1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Spełnianie kryteriów na poziomie</a:t>
                      </a:r>
                      <a:endParaRPr lang="pl-PL" sz="2000" i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2000" b="1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Stwierdzenie uogólniające, o którym mowa </a:t>
                      </a:r>
                      <a:r>
                        <a:rPr lang="pl-PL" sz="2000" b="1" i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pl-PL" sz="2000" b="1" i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</a:br>
                      <a:r>
                        <a:rPr lang="pl-PL" sz="2000" b="1" i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w </a:t>
                      </a:r>
                      <a:r>
                        <a:rPr lang="pl-PL" sz="2000" b="1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art. 6a ust. 4 Karty Nauczyciela</a:t>
                      </a:r>
                      <a:endParaRPr lang="pl-PL" sz="2000" i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3507666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2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95% i powyżej</a:t>
                      </a:r>
                      <a:endParaRPr lang="pl-PL" sz="20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WYRÓŻNIAJĄCA</a:t>
                      </a:r>
                      <a:endParaRPr lang="pl-PL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9707367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2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80% i powyżej</a:t>
                      </a:r>
                      <a:endParaRPr lang="pl-PL" sz="20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BARDZO DOBRA</a:t>
                      </a:r>
                      <a:endParaRPr lang="pl-PL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0961891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55% i powyżej</a:t>
                      </a:r>
                      <a:endParaRPr lang="pl-PL" sz="20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DOBRA</a:t>
                      </a:r>
                      <a:endParaRPr lang="pl-PL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28104311"/>
                  </a:ext>
                </a:extLst>
              </a:tr>
              <a:tr h="4751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poniżej</a:t>
                      </a:r>
                      <a:r>
                        <a:rPr lang="pl-PL" sz="20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l-PL" sz="20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55</a:t>
                      </a:r>
                      <a:r>
                        <a:rPr lang="pl-PL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l-PL" sz="20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NEGATYWNA</a:t>
                      </a:r>
                      <a:endParaRPr lang="pl-PL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37137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07599066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7784" y="260648"/>
            <a:ext cx="5616624" cy="86409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pl-PL" sz="3700" b="1" u="sng" dirty="0" smtClean="0">
                <a:solidFill>
                  <a:srgbClr val="1F497D">
                    <a:lumMod val="75000"/>
                  </a:srgbClr>
                </a:solidFill>
                <a:ea typeface="+mn-ea"/>
                <a:cs typeface="+mn-cs"/>
              </a:rPr>
              <a:t/>
            </a:r>
            <a:br>
              <a:rPr lang="pl-PL" sz="3700" b="1" u="sng" dirty="0" smtClean="0">
                <a:solidFill>
                  <a:srgbClr val="1F497D">
                    <a:lumMod val="75000"/>
                  </a:srgbClr>
                </a:solidFill>
                <a:ea typeface="+mn-ea"/>
                <a:cs typeface="+mn-cs"/>
              </a:rPr>
            </a:br>
            <a:r>
              <a:rPr lang="pl-PL" sz="27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Zadania dyrektora związane </a:t>
            </a:r>
            <a:br>
              <a:rPr lang="pl-PL" sz="27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7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 nową oceną pracy dyrektora</a:t>
            </a:r>
            <a:r>
              <a:rPr lang="pl-PL" sz="4000" b="1" dirty="0" smtClean="0">
                <a:solidFill>
                  <a:schemeClr val="tx2">
                    <a:lumMod val="75000"/>
                  </a:schemeClr>
                </a:solidFill>
                <a:ea typeface="+mn-ea"/>
                <a:cs typeface="+mn-cs"/>
              </a:rPr>
              <a:t/>
            </a:r>
            <a:br>
              <a:rPr lang="pl-PL" sz="4000" b="1" dirty="0" smtClean="0">
                <a:solidFill>
                  <a:schemeClr val="tx2">
                    <a:lumMod val="75000"/>
                  </a:schemeClr>
                </a:solidFill>
                <a:ea typeface="+mn-ea"/>
                <a:cs typeface="+mn-cs"/>
              </a:rPr>
            </a:br>
            <a:r>
              <a:rPr lang="pl-PL" dirty="0" smtClean="0"/>
              <a:t>  </a:t>
            </a:r>
            <a:endParaRPr lang="sv-SE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032448"/>
          </a:xfrm>
          <a:noFill/>
        </p:spPr>
        <p:txBody>
          <a:bodyPr>
            <a:normAutofit/>
          </a:bodyPr>
          <a:lstStyle/>
          <a:p>
            <a:pPr defTabSz="457200">
              <a:spcAft>
                <a:spcPts val="600"/>
              </a:spcAft>
              <a:buClr>
                <a:schemeClr val="tx2">
                  <a:lumMod val="75000"/>
                </a:schemeClr>
              </a:buClr>
              <a:buSzPct val="115000"/>
              <a:buFont typeface="Wingdings" pitchFamily="2" charset="2"/>
              <a:buChar char="§"/>
            </a:pPr>
            <a:r>
              <a:rPr lang="pl-PL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 września 2018 r. </a:t>
            </a:r>
            <a:r>
              <a:rPr lang="pl-PL" sz="2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ustalenie </a:t>
            </a:r>
            <a:r>
              <a:rPr lang="pl-PL" sz="2400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pl-PL" sz="2400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egulaminu określającego </a:t>
            </a:r>
            <a:r>
              <a:rPr lang="pl-PL" sz="2400" dirty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wskaźniki oceny pracy nauczyciela odnoszące się do poziomu spełniania poszczególnych kryteriów zawartych w rozporządzeniu uwzględniających stopień </a:t>
            </a:r>
            <a:r>
              <a:rPr lang="pl-PL" sz="2400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awansu zawodowego  </a:t>
            </a:r>
            <a:r>
              <a:rPr lang="pl-PL" sz="2400" dirty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nauczyciela </a:t>
            </a:r>
            <a:r>
              <a:rPr lang="pl-PL" sz="2400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/>
            </a:r>
            <a:br>
              <a:rPr lang="pl-PL" sz="2400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</a:br>
            <a:r>
              <a:rPr lang="pl-PL" sz="2400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i </a:t>
            </a:r>
            <a:r>
              <a:rPr lang="pl-PL" sz="2400" dirty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specyfikę pracy w danej </a:t>
            </a:r>
            <a:r>
              <a:rPr lang="pl-PL" sz="2400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szkole. </a:t>
            </a:r>
          </a:p>
          <a:p>
            <a:pPr defTabSz="457200">
              <a:spcAft>
                <a:spcPts val="600"/>
              </a:spcAft>
              <a:buClr>
                <a:schemeClr val="tx2">
                  <a:lumMod val="75000"/>
                </a:schemeClr>
              </a:buClr>
              <a:buSzPct val="115000"/>
              <a:buFont typeface="Wingdings" pitchFamily="2" charset="2"/>
              <a:buChar char="§"/>
            </a:pPr>
            <a:r>
              <a:rPr lang="pl-PL" sz="2400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Zasięgnięcie opinii rady pedagogicznej przed wprowadzeniem w/w regulaminu.</a:t>
            </a:r>
          </a:p>
          <a:p>
            <a:pPr defTabSz="457200">
              <a:spcAft>
                <a:spcPts val="600"/>
              </a:spcAft>
              <a:buClr>
                <a:schemeClr val="tx2">
                  <a:lumMod val="75000"/>
                </a:schemeClr>
              </a:buClr>
              <a:buSzPct val="115000"/>
              <a:buFont typeface="Wingdings" pitchFamily="2" charset="2"/>
              <a:buChar char="§"/>
            </a:pPr>
            <a:r>
              <a:rPr lang="pl-PL" sz="2400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Zasięgnięcie opinii zakładowych organizacji związkowych.</a:t>
            </a:r>
          </a:p>
          <a:p>
            <a:pPr defTabSz="457200">
              <a:spcAft>
                <a:spcPts val="600"/>
              </a:spcAft>
              <a:buClr>
                <a:schemeClr val="tx2">
                  <a:lumMod val="75000"/>
                </a:schemeClr>
              </a:buClr>
              <a:buSzPct val="115000"/>
              <a:buFont typeface="Wingdings" pitchFamily="2" charset="2"/>
              <a:buChar char="§"/>
            </a:pPr>
            <a:r>
              <a:rPr lang="pl-PL" sz="2400" b="1" dirty="0" smtClean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Opinie RP i ZZ nie są wiążące dla dyrektora szkoły.</a:t>
            </a:r>
          </a:p>
          <a:p>
            <a:pPr defTabSz="457200">
              <a:spcAft>
                <a:spcPts val="600"/>
              </a:spcAft>
              <a:buClr>
                <a:schemeClr val="tx2">
                  <a:lumMod val="75000"/>
                </a:schemeClr>
              </a:buClr>
              <a:buSzPct val="115000"/>
              <a:buFont typeface="Wingdings" panose="05000000000000000000" pitchFamily="2" charset="2"/>
              <a:buChar char="ü"/>
            </a:pPr>
            <a:endParaRPr lang="pl-PL" sz="2400" dirty="0" smtClean="0">
              <a:solidFill>
                <a:srgbClr val="1F497D">
                  <a:lumMod val="75000"/>
                </a:srgb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457200">
              <a:spcAft>
                <a:spcPts val="600"/>
              </a:spcAft>
              <a:buClr>
                <a:schemeClr val="tx2">
                  <a:lumMod val="75000"/>
                </a:schemeClr>
              </a:buClr>
              <a:buSzPct val="115000"/>
              <a:buFont typeface="Wingdings" panose="05000000000000000000" pitchFamily="2" charset="2"/>
              <a:buChar char="ü"/>
            </a:pPr>
            <a:endParaRPr lang="pl-PL" sz="2400" dirty="0">
              <a:solidFill>
                <a:srgbClr val="1F497D">
                  <a:lumMod val="75000"/>
                </a:srgb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457200">
              <a:spcAft>
                <a:spcPts val="600"/>
              </a:spcAft>
              <a:buClr>
                <a:schemeClr val="tx2">
                  <a:lumMod val="75000"/>
                </a:schemeClr>
              </a:buClr>
              <a:buSzPct val="115000"/>
              <a:buFont typeface="Wingdings" panose="05000000000000000000" pitchFamily="2" charset="2"/>
              <a:buChar char="ü"/>
            </a:pPr>
            <a:endParaRPr lang="pl-PL" sz="2400" dirty="0" smtClean="0">
              <a:solidFill>
                <a:schemeClr val="tx2">
                  <a:lumMod val="75000"/>
                </a:schemeClr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tabLst>
                <a:tab pos="457200" algn="l"/>
              </a:tabLst>
            </a:pPr>
            <a:endParaRPr lang="pl-PL" sz="2400" dirty="0" smtClean="0">
              <a:solidFill>
                <a:schemeClr val="tx2">
                  <a:lumMod val="75000"/>
                </a:schemeClr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tabLst>
                <a:tab pos="457200" algn="l"/>
              </a:tabLst>
            </a:pPr>
            <a:endParaRPr lang="pl-PL" sz="2800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tabLst>
                <a:tab pos="457200" algn="l"/>
              </a:tabLst>
            </a:pPr>
            <a:endParaRPr lang="pl-PL" sz="2800" b="1" dirty="0">
              <a:solidFill>
                <a:srgbClr val="1F497D">
                  <a:lumMod val="75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2000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pl-PL" sz="2000" dirty="0" smtClean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ü"/>
            </a:pPr>
            <a:endParaRPr lang="pl-PL" sz="2000" dirty="0" smtClean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ü"/>
            </a:pPr>
            <a:endParaRPr lang="pl-PL" sz="2000" dirty="0" smtClean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l-PL" sz="4800" b="1" u="sng" dirty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endParaRPr lang="sv-SE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88640"/>
            <a:ext cx="2151264" cy="93610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814696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752" y="188640"/>
            <a:ext cx="5976664" cy="1152128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pl-PL" sz="3700" b="1" u="sng" dirty="0" smtClean="0">
                <a:solidFill>
                  <a:srgbClr val="1F497D">
                    <a:lumMod val="75000"/>
                  </a:srgbClr>
                </a:solidFill>
                <a:ea typeface="+mn-ea"/>
                <a:cs typeface="+mn-cs"/>
              </a:rPr>
              <a:t/>
            </a:r>
            <a:br>
              <a:rPr lang="pl-PL" sz="3700" b="1" u="sng" dirty="0" smtClean="0">
                <a:solidFill>
                  <a:srgbClr val="1F497D">
                    <a:lumMod val="75000"/>
                  </a:srgbClr>
                </a:solidFill>
                <a:ea typeface="+mn-ea"/>
                <a:cs typeface="+mn-cs"/>
              </a:rPr>
            </a:br>
            <a:r>
              <a:rPr lang="pl-PL" sz="3700" b="1" u="sng" dirty="0" smtClean="0">
                <a:solidFill>
                  <a:srgbClr val="1F497D">
                    <a:lumMod val="75000"/>
                  </a:srgbClr>
                </a:solidFill>
                <a:ea typeface="+mn-ea"/>
                <a:cs typeface="+mn-cs"/>
              </a:rPr>
              <a:t/>
            </a:r>
            <a:br>
              <a:rPr lang="pl-PL" sz="3700" b="1" u="sng" dirty="0" smtClean="0">
                <a:solidFill>
                  <a:srgbClr val="1F497D">
                    <a:lumMod val="75000"/>
                  </a:srgbClr>
                </a:solidFill>
                <a:ea typeface="+mn-ea"/>
                <a:cs typeface="+mn-cs"/>
              </a:rPr>
            </a:br>
            <a:r>
              <a:rPr lang="pl-PL" sz="27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Ocena pracy dyrektora </a:t>
            </a:r>
            <a:br>
              <a:rPr lang="pl-PL" sz="27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7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szkoły/placówki  w woj. łódzkim</a:t>
            </a:r>
            <a:br>
              <a:rPr lang="pl-PL" sz="27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4000" b="1" dirty="0" smtClean="0">
                <a:solidFill>
                  <a:schemeClr val="tx2">
                    <a:lumMod val="75000"/>
                  </a:schemeClr>
                </a:solidFill>
                <a:ea typeface="+mn-ea"/>
                <a:cs typeface="+mn-cs"/>
              </a:rPr>
              <a:t/>
            </a:r>
            <a:br>
              <a:rPr lang="pl-PL" sz="4000" b="1" dirty="0" smtClean="0">
                <a:solidFill>
                  <a:schemeClr val="tx2">
                    <a:lumMod val="75000"/>
                  </a:schemeClr>
                </a:solidFill>
                <a:ea typeface="+mn-ea"/>
                <a:cs typeface="+mn-cs"/>
              </a:rPr>
            </a:br>
            <a:r>
              <a:rPr lang="pl-PL" dirty="0" smtClean="0"/>
              <a:t>  </a:t>
            </a:r>
            <a:endParaRPr lang="sv-SE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3240360"/>
          </a:xfrm>
          <a:noFill/>
        </p:spPr>
        <p:txBody>
          <a:bodyPr>
            <a:normAutofit/>
          </a:bodyPr>
          <a:lstStyle/>
          <a:p>
            <a:pPr>
              <a:spcAft>
                <a:spcPts val="0"/>
              </a:spcAft>
              <a:buFont typeface="Wingdings" pitchFamily="2" charset="2"/>
              <a:buChar char="§"/>
            </a:pPr>
            <a:r>
              <a:rPr lang="pl-PL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Do dnia 1 września 2018 r. </a:t>
            </a:r>
            <a:r>
              <a:rPr lang="pl-PL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Łódzki</a:t>
            </a:r>
            <a:r>
              <a:rPr lang="pl-PL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Kurator Oświaty ustali  r</a:t>
            </a:r>
            <a:r>
              <a:rPr lang="pl-PL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egulamin określający </a:t>
            </a:r>
            <a:r>
              <a:rPr lang="pl-PL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wskaźniki oceny pracy dyrektorów </a:t>
            </a:r>
            <a:r>
              <a:rPr lang="pl-PL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szkół/placówek i regulamin </a:t>
            </a:r>
            <a:r>
              <a:rPr lang="pl-PL" sz="2800" dirty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określający wskaźniki oceny pracy </a:t>
            </a:r>
            <a:r>
              <a:rPr lang="pl-PL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dyrektorów placówek doskonalenia nauczycieli.</a:t>
            </a:r>
          </a:p>
          <a:p>
            <a:pPr>
              <a:spcAft>
                <a:spcPts val="0"/>
              </a:spcAft>
              <a:buFont typeface="Wingdings" pitchFamily="2" charset="2"/>
              <a:buChar char="§"/>
            </a:pPr>
            <a:r>
              <a:rPr lang="pl-PL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Regulaminy zostaną wprowadzone po uzgodnieniu </a:t>
            </a:r>
            <a:br>
              <a:rPr lang="pl-PL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</a:br>
            <a:r>
              <a:rPr lang="pl-PL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z  organami prowadzącymi i po zasięgnięciu opinii ZZ.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pl-PL" sz="2000" dirty="0">
              <a:solidFill>
                <a:schemeClr val="tx2">
                  <a:lumMod val="75000"/>
                </a:schemeClr>
              </a:solidFill>
              <a:latin typeface="+mj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457200">
              <a:spcAft>
                <a:spcPts val="600"/>
              </a:spcAft>
              <a:buClr>
                <a:schemeClr val="tx2">
                  <a:lumMod val="75000"/>
                </a:schemeClr>
              </a:buClr>
              <a:buSzPct val="115000"/>
              <a:buFont typeface="Wingdings" panose="05000000000000000000" pitchFamily="2" charset="2"/>
              <a:buChar char="ü"/>
            </a:pPr>
            <a:endParaRPr lang="pl-PL" sz="2800" dirty="0" smtClean="0">
              <a:solidFill>
                <a:srgbClr val="1F497D">
                  <a:lumMod val="75000"/>
                </a:srgb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457200">
              <a:spcAft>
                <a:spcPts val="600"/>
              </a:spcAft>
              <a:buClr>
                <a:schemeClr val="tx2">
                  <a:lumMod val="75000"/>
                </a:schemeClr>
              </a:buClr>
              <a:buSzPct val="115000"/>
              <a:buFont typeface="Wingdings" panose="05000000000000000000" pitchFamily="2" charset="2"/>
              <a:buChar char="ü"/>
            </a:pPr>
            <a:endParaRPr lang="pl-PL" sz="2400" dirty="0">
              <a:solidFill>
                <a:srgbClr val="1F497D">
                  <a:lumMod val="75000"/>
                </a:srgbClr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457200">
              <a:spcAft>
                <a:spcPts val="600"/>
              </a:spcAft>
              <a:buClr>
                <a:schemeClr val="tx2">
                  <a:lumMod val="75000"/>
                </a:schemeClr>
              </a:buClr>
              <a:buSzPct val="115000"/>
              <a:buFont typeface="Wingdings" panose="05000000000000000000" pitchFamily="2" charset="2"/>
              <a:buChar char="ü"/>
            </a:pPr>
            <a:endParaRPr lang="pl-PL" sz="2400" dirty="0" smtClean="0">
              <a:solidFill>
                <a:schemeClr val="tx2">
                  <a:lumMod val="75000"/>
                </a:schemeClr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tabLst>
                <a:tab pos="457200" algn="l"/>
              </a:tabLst>
            </a:pPr>
            <a:endParaRPr lang="pl-PL" sz="2400" dirty="0" smtClean="0">
              <a:solidFill>
                <a:schemeClr val="tx2">
                  <a:lumMod val="75000"/>
                </a:schemeClr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tabLst>
                <a:tab pos="457200" algn="l"/>
              </a:tabLst>
            </a:pPr>
            <a:endParaRPr lang="pl-PL" sz="2800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tabLst>
                <a:tab pos="457200" algn="l"/>
              </a:tabLst>
            </a:pPr>
            <a:endParaRPr lang="pl-PL" sz="2800" b="1" dirty="0">
              <a:solidFill>
                <a:srgbClr val="1F497D">
                  <a:lumMod val="75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2000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pl-PL" sz="2000" dirty="0" smtClean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ü"/>
            </a:pPr>
            <a:endParaRPr lang="pl-PL" sz="2000" dirty="0" smtClean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ü"/>
            </a:pPr>
            <a:endParaRPr lang="pl-PL" sz="2000" dirty="0" smtClean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pl-PL" sz="4800" b="1" u="sng" dirty="0">
              <a:solidFill>
                <a:schemeClr val="tx2">
                  <a:lumMod val="50000"/>
                </a:schemeClr>
              </a:solidFill>
              <a:latin typeface="+mj-lt"/>
            </a:endParaRPr>
          </a:p>
          <a:p>
            <a:endParaRPr lang="sv-SE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0"/>
            <a:ext cx="2151264" cy="90872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527982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590</Words>
  <Application>Microsoft Office PowerPoint</Application>
  <PresentationFormat>Pokaz na ekranie (4:3)</PresentationFormat>
  <Paragraphs>140</Paragraphs>
  <Slides>11</Slides>
  <Notes>11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Motyw pakietu Office</vt:lpstr>
      <vt:lpstr>  </vt:lpstr>
      <vt:lpstr> Kto podlega ocenie?   </vt:lpstr>
      <vt:lpstr> Co podlega ocenie?   </vt:lpstr>
      <vt:lpstr> Co podlega ocenie?   </vt:lpstr>
      <vt:lpstr>     Wskaźniki oceny pracy   zawarte w regulaminie   </vt:lpstr>
      <vt:lpstr>Ustalenie  poziomu spełniania kryterium </vt:lpstr>
      <vt:lpstr>Ustalanie oceny  </vt:lpstr>
      <vt:lpstr> Zadania dyrektora związane  z nową oceną pracy dyrektora   </vt:lpstr>
      <vt:lpstr>  Ocena pracy dyrektora  szkoły/placówki  w woj. łódzkim    </vt:lpstr>
      <vt:lpstr>  Ocena pracy dyrektora  szkoły/placówki  w woj. łódzkim    </vt:lpstr>
      <vt:lpstr>Slajd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ORE</dc:creator>
  <cp:lastModifiedBy>KO Łódź</cp:lastModifiedBy>
  <cp:revision>51</cp:revision>
  <dcterms:created xsi:type="dcterms:W3CDTF">2018-08-02T07:49:01Z</dcterms:created>
  <dcterms:modified xsi:type="dcterms:W3CDTF">2018-08-29T11:30:45Z</dcterms:modified>
</cp:coreProperties>
</file>