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handoutMasterIdLst>
    <p:handoutMasterId r:id="rId52"/>
  </p:handoutMasterIdLst>
  <p:sldIdLst>
    <p:sldId id="390" r:id="rId2"/>
    <p:sldId id="419" r:id="rId3"/>
    <p:sldId id="421" r:id="rId4"/>
    <p:sldId id="417" r:id="rId5"/>
    <p:sldId id="418" r:id="rId6"/>
    <p:sldId id="452" r:id="rId7"/>
    <p:sldId id="493" r:id="rId8"/>
    <p:sldId id="468" r:id="rId9"/>
    <p:sldId id="543" r:id="rId10"/>
    <p:sldId id="608" r:id="rId11"/>
    <p:sldId id="515" r:id="rId12"/>
    <p:sldId id="538" r:id="rId13"/>
    <p:sldId id="612" r:id="rId14"/>
    <p:sldId id="609" r:id="rId15"/>
    <p:sldId id="457" r:id="rId16"/>
    <p:sldId id="459" r:id="rId17"/>
    <p:sldId id="441" r:id="rId18"/>
    <p:sldId id="416" r:id="rId19"/>
    <p:sldId id="460" r:id="rId20"/>
    <p:sldId id="461" r:id="rId21"/>
    <p:sldId id="610" r:id="rId22"/>
    <p:sldId id="462" r:id="rId23"/>
    <p:sldId id="611" r:id="rId24"/>
    <p:sldId id="463" r:id="rId25"/>
    <p:sldId id="423" r:id="rId26"/>
    <p:sldId id="605" r:id="rId27"/>
    <p:sldId id="361" r:id="rId28"/>
    <p:sldId id="400" r:id="rId29"/>
    <p:sldId id="489" r:id="rId30"/>
    <p:sldId id="491" r:id="rId31"/>
    <p:sldId id="602" r:id="rId32"/>
    <p:sldId id="590" r:id="rId33"/>
    <p:sldId id="451" r:id="rId34"/>
    <p:sldId id="333" r:id="rId35"/>
    <p:sldId id="334" r:id="rId36"/>
    <p:sldId id="335" r:id="rId37"/>
    <p:sldId id="563" r:id="rId38"/>
    <p:sldId id="591" r:id="rId39"/>
    <p:sldId id="565" r:id="rId40"/>
    <p:sldId id="606" r:id="rId41"/>
    <p:sldId id="360" r:id="rId42"/>
    <p:sldId id="517" r:id="rId43"/>
    <p:sldId id="507" r:id="rId44"/>
    <p:sldId id="512" r:id="rId45"/>
    <p:sldId id="607" r:id="rId46"/>
    <p:sldId id="362" r:id="rId47"/>
    <p:sldId id="365" r:id="rId48"/>
    <p:sldId id="366" r:id="rId49"/>
    <p:sldId id="580" r:id="rId50"/>
  </p:sldIdLst>
  <p:sldSz cx="9144000" cy="6858000" type="screen4x3"/>
  <p:notesSz cx="6888163" cy="100203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A0000"/>
    <a:srgbClr val="FFCC66"/>
    <a:srgbClr val="006600"/>
    <a:srgbClr val="FFFFCC"/>
    <a:srgbClr val="000099"/>
    <a:srgbClr val="FF6600"/>
    <a:srgbClr val="DDF2FF"/>
    <a:srgbClr val="C92FFF"/>
    <a:srgbClr val="FF5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33" autoAdjust="0"/>
    <p:restoredTop sz="94654" autoAdjust="0"/>
  </p:normalViewPr>
  <p:slideViewPr>
    <p:cSldViewPr>
      <p:cViewPr varScale="1">
        <p:scale>
          <a:sx n="101" d="100"/>
          <a:sy n="101" d="100"/>
        </p:scale>
        <p:origin x="3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D875072-2E4F-4394-BD9F-3169776B62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776F31FE-5313-49DD-AA4D-3C40922A79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934" y="0"/>
            <a:ext cx="2985621" cy="5015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4A6A44-8DAF-4CF4-945C-DFC630C7DE4C}" type="datetimeFigureOut">
              <a:rPr lang="pl-PL"/>
              <a:pPr>
                <a:defRPr/>
              </a:pPr>
              <a:t>2018-08-28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36BF2AC-9BD1-4A0E-AA7E-D6FD834054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122"/>
            <a:ext cx="2985621" cy="5015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8057C9C-D51B-4434-AB7B-8A182B8C63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934" y="9517122"/>
            <a:ext cx="2985621" cy="501575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66AA1C5-E244-4B7A-AB4C-CCE82E100BD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85589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F9FE894-4088-412D-B37A-2A3B044567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499973"/>
          </a:xfrm>
          <a:prstGeom prst="rect">
            <a:avLst/>
          </a:prstGeom>
        </p:spPr>
        <p:txBody>
          <a:bodyPr vert="horz" lIns="89173" tIns="44587" rIns="89173" bIns="44587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13845AF-49E6-4A5C-A094-6E032540E45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499973"/>
          </a:xfrm>
          <a:prstGeom prst="rect">
            <a:avLst/>
          </a:prstGeom>
        </p:spPr>
        <p:txBody>
          <a:bodyPr vert="horz" lIns="89173" tIns="44587" rIns="89173" bIns="44587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203F98-1A96-4D7B-9475-DCA6860B8BB2}" type="datetimeFigureOut">
              <a:rPr lang="pl-PL"/>
              <a:pPr>
                <a:defRPr/>
              </a:pPr>
              <a:t>2018-08-28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50216479-B82A-4982-BEBB-97CD1755C6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73" tIns="44587" rIns="89173" bIns="44587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F2BAE589-C602-44FC-8020-543CB2D529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495" y="4759362"/>
            <a:ext cx="5511174" cy="4509375"/>
          </a:xfrm>
          <a:prstGeom prst="rect">
            <a:avLst/>
          </a:prstGeom>
        </p:spPr>
        <p:txBody>
          <a:bodyPr vert="horz" lIns="89173" tIns="44587" rIns="89173" bIns="44587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DB7667-FFAB-4014-B6ED-BEBBE992A7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724"/>
            <a:ext cx="2985621" cy="499973"/>
          </a:xfrm>
          <a:prstGeom prst="rect">
            <a:avLst/>
          </a:prstGeom>
        </p:spPr>
        <p:txBody>
          <a:bodyPr vert="horz" lIns="89173" tIns="44587" rIns="89173" bIns="44587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59ED148-6E96-4495-A2D8-87DAD0D5D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0934" y="9518724"/>
            <a:ext cx="2985621" cy="499973"/>
          </a:xfrm>
          <a:prstGeom prst="rect">
            <a:avLst/>
          </a:prstGeom>
        </p:spPr>
        <p:txBody>
          <a:bodyPr vert="horz" wrap="square" lIns="89173" tIns="44587" rIns="89173" bIns="4458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DE0C773-95E0-4A70-8C4A-A57CD38BE18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43591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ymbol zastępczy obrazu slajdu 1">
            <a:extLst>
              <a:ext uri="{FF2B5EF4-FFF2-40B4-BE49-F238E27FC236}">
                <a16:creationId xmlns:a16="http://schemas.microsoft.com/office/drawing/2014/main" id="{6A8A6406-9363-4AE7-8222-D6BEF90D81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Symbol zastępczy notatek 2">
            <a:extLst>
              <a:ext uri="{FF2B5EF4-FFF2-40B4-BE49-F238E27FC236}">
                <a16:creationId xmlns:a16="http://schemas.microsoft.com/office/drawing/2014/main" id="{C48DD20A-BE83-493D-B766-70D1BE69B1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7764" name="Symbol zastępczy numeru slajdu 3">
            <a:extLst>
              <a:ext uri="{FF2B5EF4-FFF2-40B4-BE49-F238E27FC236}">
                <a16:creationId xmlns:a16="http://schemas.microsoft.com/office/drawing/2014/main" id="{D831A6DE-CB23-4323-9EFE-C971EA165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1122" indent="-288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573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802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0031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93219A-E058-4DDB-AE7D-E5FAA64D092F}" type="slidenum">
              <a:rPr lang="pl-PL" altLang="pl-PL" smtClean="0"/>
              <a:pPr>
                <a:spcBef>
                  <a:spcPct val="0"/>
                </a:spcBef>
              </a:pPr>
              <a:t>47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28E47-AD22-43DD-B742-3795F0AA114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4241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DE045-913A-4D0F-876C-1EC7248BE83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207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44F5E-1F4B-4F49-B826-187A26B1D5C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11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D3142-3B81-4532-BF1E-231B17C9E095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017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883E9-CBAC-450C-A79D-1FCFD4669E5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63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31040-CD59-47D6-8459-A196E86BBDC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568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B2D8E-9F51-47DF-8665-D654DBC627C3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1189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B394F-8DB4-4B9D-8C10-CF28BFECE495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7341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AC0F4-9C0F-4288-A7AF-4AF08C614C87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676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85540-00BE-415D-ACB0-0C3BABF5A739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6618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6ADF3-8997-43A0-9BC1-1685B483BA4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4611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4444A0-0030-40B4-A367-6D74FD8CD52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547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jasan11@wp.pl" TargetMode="External"/><Relationship Id="rId2" Type="http://schemas.openxmlformats.org/officeDocument/2006/relationships/hyperlink" Target="mailto:netta1@op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yrektor.mariusz@op.pl" TargetMode="External"/><Relationship Id="rId4" Type="http://schemas.openxmlformats.org/officeDocument/2006/relationships/hyperlink" Target="mailto:d.marcinkowska7@gmail.co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d0e6a28fe43c2b7da570ab2-m05hb5fdat0ei1zc08.netdna-ssl.com/wp-content/uploads/2016/04/edukacj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3">
            <a:extLst>
              <a:ext uri="{FF2B5EF4-FFF2-40B4-BE49-F238E27FC236}">
                <a16:creationId xmlns:a16="http://schemas.microsoft.com/office/drawing/2014/main" id="{2F0E591A-944A-4C0A-9AEC-5A70D0BB5C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44825"/>
            <a:ext cx="7772400" cy="2448272"/>
          </a:xfrm>
        </p:spPr>
        <p:txBody>
          <a:bodyPr>
            <a:normAutofit/>
          </a:bodyPr>
          <a:lstStyle/>
          <a:p>
            <a:r>
              <a:rPr lang="pl-PL" altLang="pl-PL" sz="3200" b="1" dirty="0">
                <a:solidFill>
                  <a:srgbClr val="0000FF"/>
                </a:solidFill>
              </a:rPr>
              <a:t>Uczeń ze specjalnymi potrzebami edukacyjnymi w systemie oświaty.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D62553D-74E1-4567-99FB-FD252BBDF181}"/>
              </a:ext>
            </a:extLst>
          </p:cNvPr>
          <p:cNvSpPr/>
          <p:nvPr/>
        </p:nvSpPr>
        <p:spPr>
          <a:xfrm>
            <a:off x="2627784" y="6090394"/>
            <a:ext cx="4025900" cy="36933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altLang="pl-PL" b="1" dirty="0"/>
              <a:t>sierpień 2018 r.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29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5496" y="5013176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defRPr/>
            </a:pPr>
            <a:r>
              <a:rPr lang="pl-PL" sz="8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pPr algn="ctr">
              <a:spcBef>
                <a:spcPts val="0"/>
              </a:spcBef>
              <a:defRPr/>
            </a:pPr>
            <a:r>
              <a:rPr lang="pl-PL" sz="2000" b="1" dirty="0"/>
              <a:t>Kuratorium Oświaty w Łodzi</a:t>
            </a:r>
          </a:p>
          <a:p>
            <a:pPr algn="ctr">
              <a:spcBef>
                <a:spcPts val="0"/>
              </a:spcBef>
              <a:defRPr/>
            </a:pPr>
            <a:r>
              <a:rPr lang="pl-PL" sz="2000" b="1" dirty="0"/>
              <a:t>Wydział Rozwoju Edukacji </a:t>
            </a:r>
          </a:p>
          <a:p>
            <a:pPr algn="r">
              <a:spcBef>
                <a:spcPts val="0"/>
              </a:spcBef>
              <a:defRPr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>
            <a:extLst>
              <a:ext uri="{FF2B5EF4-FFF2-40B4-BE49-F238E27FC236}">
                <a16:creationId xmlns:a16="http://schemas.microsoft.com/office/drawing/2014/main" id="{B6182F08-B985-4A77-8AE7-76026E698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80864"/>
          </a:xfrm>
        </p:spPr>
        <p:txBody>
          <a:bodyPr>
            <a:normAutofit/>
          </a:bodyPr>
          <a:lstStyle/>
          <a:p>
            <a:r>
              <a:rPr lang="pl-PL" altLang="pl-PL" sz="2800" b="1" dirty="0">
                <a:solidFill>
                  <a:srgbClr val="C00000"/>
                </a:solidFill>
              </a:rPr>
              <a:t>Ustawa </a:t>
            </a:r>
            <a:r>
              <a:rPr lang="pl-PL" sz="2800" b="1" dirty="0">
                <a:solidFill>
                  <a:srgbClr val="C00000"/>
                </a:solidFill>
              </a:rPr>
              <a:t>z dnia 14 grudnia 2016 r.</a:t>
            </a:r>
            <a:r>
              <a:rPr lang="pl-PL" altLang="pl-PL" sz="2800" b="1" dirty="0">
                <a:solidFill>
                  <a:srgbClr val="C00000"/>
                </a:solidFill>
              </a:rPr>
              <a:t>  Prawo oświatowe</a:t>
            </a:r>
            <a:br>
              <a:rPr lang="pl-PL" sz="2800" b="1" dirty="0">
                <a:solidFill>
                  <a:srgbClr val="C00000"/>
                </a:solidFill>
              </a:rPr>
            </a:br>
            <a:r>
              <a:rPr lang="pl-PL" sz="2000" dirty="0">
                <a:solidFill>
                  <a:srgbClr val="C00000"/>
                </a:solidFill>
              </a:rPr>
              <a:t>(Dz. U. z 2018 r. poz. 996, 1000 i 1290)</a:t>
            </a:r>
            <a:endParaRPr lang="pl-PL" altLang="pl-PL" sz="31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1D175D-4DC4-438D-93FE-05DC0130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96752"/>
            <a:ext cx="8785225" cy="5524723"/>
          </a:xfrm>
          <a:extLst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Art. 1 pkt 5, 6 i 7 </a:t>
            </a:r>
            <a:r>
              <a:rPr lang="pl-PL" altLang="pl-PL" b="1" dirty="0">
                <a:solidFill>
                  <a:srgbClr val="C00000"/>
                </a:solidFill>
              </a:rPr>
              <a:t>System oświaty zapewnia: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5) dostosowanie treści, metod i organizacji nauczania do możliwości psychofizycznych uczniów, a także </a:t>
            </a:r>
            <a:r>
              <a:rPr lang="pl-PL" b="1" dirty="0"/>
              <a:t>możliwość korzystania z pomocy psychologiczno-pedagogicznej i specjalnych form pracy dydaktycznej</a:t>
            </a:r>
            <a:r>
              <a:rPr lang="pl-PL" dirty="0"/>
              <a:t>;</a:t>
            </a:r>
          </a:p>
          <a:p>
            <a:pPr marL="0" indent="0">
              <a:buNone/>
            </a:pPr>
            <a:endParaRPr lang="pl-PL" sz="900" dirty="0"/>
          </a:p>
          <a:p>
            <a:pPr marL="0" indent="0">
              <a:buNone/>
            </a:pPr>
            <a:r>
              <a:rPr lang="pl-PL" dirty="0"/>
              <a:t>6) </a:t>
            </a:r>
            <a:r>
              <a:rPr lang="pl-PL" b="1" dirty="0"/>
              <a:t>możliwość pobierania nauki we wszystkich typach szkół </a:t>
            </a:r>
            <a:r>
              <a:rPr lang="pl-PL" dirty="0"/>
              <a:t>przez dzieci i młodzież niepełnosprawną, niedostosowaną społecznie i zagrożoną niedostosowaniem społecznym, zgodnie z indywidualnymi potrzebami rozwojowymi i edukacyjnymi oraz predyspozycjami;</a:t>
            </a:r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r>
              <a:rPr lang="pl-PL" dirty="0"/>
              <a:t>7) opiekę nad uczniami niepełnosprawnymi przez </a:t>
            </a:r>
            <a:r>
              <a:rPr lang="pl-PL" b="1" u="sng" dirty="0">
                <a:solidFill>
                  <a:srgbClr val="0000FF"/>
                </a:solidFill>
              </a:rPr>
              <a:t>umożliwianie realizowania zindywidualizowanego procesu kształcenia</a:t>
            </a:r>
            <a:r>
              <a:rPr lang="pl-PL" dirty="0"/>
              <a:t>, form i programów nauczania oraz zajęć rewalidacyjnych;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27652" name="Symbol zastępczy numeru slajdu 1">
            <a:extLst>
              <a:ext uri="{FF2B5EF4-FFF2-40B4-BE49-F238E27FC236}">
                <a16:creationId xmlns:a16="http://schemas.microsoft.com/office/drawing/2014/main" id="{9E416244-AA66-45D8-986D-52D3BCEE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54574D-9586-47B7-A2B9-8A860C8FE27C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1400"/>
          </a:p>
        </p:txBody>
      </p:sp>
    </p:spTree>
    <p:extLst>
      <p:ext uri="{BB962C8B-B14F-4D97-AF65-F5344CB8AC3E}">
        <p14:creationId xmlns:p14="http://schemas.microsoft.com/office/powerpoint/2010/main" val="287820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>
            <a:extLst>
              <a:ext uri="{FF2B5EF4-FFF2-40B4-BE49-F238E27FC236}">
                <a16:creationId xmlns:a16="http://schemas.microsoft.com/office/drawing/2014/main" id="{B6182F08-B985-4A77-8AE7-76026E698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08856"/>
          </a:xfrm>
        </p:spPr>
        <p:txBody>
          <a:bodyPr>
            <a:normAutofit/>
          </a:bodyPr>
          <a:lstStyle/>
          <a:p>
            <a:r>
              <a:rPr lang="pl-PL" altLang="pl-PL" sz="2700" b="1" dirty="0">
                <a:solidFill>
                  <a:srgbClr val="C00000"/>
                </a:solidFill>
              </a:rPr>
              <a:t>Ustawa </a:t>
            </a:r>
            <a:r>
              <a:rPr lang="pl-PL" sz="2700" b="1" dirty="0">
                <a:solidFill>
                  <a:srgbClr val="C00000"/>
                </a:solidFill>
              </a:rPr>
              <a:t>z dnia 14 grudnia 2016 r.</a:t>
            </a:r>
            <a:r>
              <a:rPr lang="pl-PL" altLang="pl-PL" sz="2700" b="1" dirty="0">
                <a:solidFill>
                  <a:srgbClr val="C00000"/>
                </a:solidFill>
              </a:rPr>
              <a:t>  Prawo oświatowe</a:t>
            </a:r>
            <a:br>
              <a:rPr lang="pl-PL" sz="2700" b="1" dirty="0">
                <a:solidFill>
                  <a:srgbClr val="C00000"/>
                </a:solidFill>
              </a:rPr>
            </a:br>
            <a:r>
              <a:rPr lang="pl-PL" sz="2700" dirty="0">
                <a:solidFill>
                  <a:srgbClr val="C00000"/>
                </a:solidFill>
              </a:rPr>
              <a:t>(Dz. U. z 2018 r. poz. 996, 1000 i 1290)</a:t>
            </a:r>
            <a:endParaRPr lang="pl-PL" altLang="pl-PL" sz="28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1D175D-4DC4-438D-93FE-05DC0130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24744"/>
            <a:ext cx="8785225" cy="5001419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sz="2800" b="1" dirty="0"/>
              <a:t>Art. 127 ust. 3</a:t>
            </a:r>
          </a:p>
          <a:p>
            <a:pPr marL="0" indent="0">
              <a:buFontTx/>
              <a:buNone/>
              <a:defRPr/>
            </a:pPr>
            <a:r>
              <a:rPr lang="pl-PL" sz="2800" dirty="0"/>
              <a:t>Uczniowi objętemu kształceniem specjalnym </a:t>
            </a:r>
            <a:r>
              <a:rPr lang="pl-PL" sz="2800" b="1" dirty="0">
                <a:solidFill>
                  <a:srgbClr val="0000FF"/>
                </a:solidFill>
              </a:rPr>
              <a:t>dostosowuje się </a:t>
            </a:r>
            <a:r>
              <a:rPr lang="pl-PL" sz="2800" dirty="0">
                <a:solidFill>
                  <a:srgbClr val="0000FF"/>
                </a:solidFill>
              </a:rPr>
              <a:t>odpowiednio </a:t>
            </a:r>
            <a:r>
              <a:rPr lang="pl-PL" sz="2800" b="1" dirty="0">
                <a:solidFill>
                  <a:srgbClr val="0000FF"/>
                </a:solidFill>
              </a:rPr>
              <a:t>program wychowania przedszkolnego</a:t>
            </a:r>
          </a:p>
          <a:p>
            <a:pPr marL="0" indent="0">
              <a:buFontTx/>
              <a:buNone/>
              <a:defRPr/>
            </a:pPr>
            <a:r>
              <a:rPr lang="pl-PL" sz="2800" dirty="0">
                <a:solidFill>
                  <a:srgbClr val="0000FF"/>
                </a:solidFill>
              </a:rPr>
              <a:t>i </a:t>
            </a:r>
            <a:r>
              <a:rPr lang="pl-PL" sz="2800" b="1" dirty="0">
                <a:solidFill>
                  <a:srgbClr val="0000FF"/>
                </a:solidFill>
              </a:rPr>
              <a:t>program nauczania</a:t>
            </a:r>
            <a:r>
              <a:rPr lang="pl-PL" sz="2800" b="1" dirty="0"/>
              <a:t> </a:t>
            </a:r>
            <a:r>
              <a:rPr lang="pl-PL" sz="2800" dirty="0"/>
              <a:t>do indywidualnych potrzeb rozwojowych i edukacyjnych oraz możliwości psychofizycznych ucznia. </a:t>
            </a:r>
          </a:p>
          <a:p>
            <a:pPr marL="0" indent="0">
              <a:buFontTx/>
              <a:buNone/>
              <a:defRPr/>
            </a:pPr>
            <a:r>
              <a:rPr lang="pl-PL" sz="2800" dirty="0">
                <a:solidFill>
                  <a:srgbClr val="0000FF"/>
                </a:solidFill>
              </a:rPr>
              <a:t>Dostosowanie następuje na podstawie </a:t>
            </a:r>
            <a:r>
              <a:rPr lang="pl-PL" sz="2800" dirty="0"/>
              <a:t>opracowanego dla ucznia </a:t>
            </a:r>
            <a:r>
              <a:rPr lang="pl-PL" sz="2800" b="1" dirty="0">
                <a:solidFill>
                  <a:srgbClr val="0000FF"/>
                </a:solidFill>
              </a:rPr>
              <a:t>IPE-T</a:t>
            </a:r>
            <a:r>
              <a:rPr lang="pl-PL" sz="2800" dirty="0"/>
              <a:t> uwzględniającego zalecenia zawarte</a:t>
            </a:r>
          </a:p>
          <a:p>
            <a:pPr marL="0" indent="0">
              <a:buFontTx/>
              <a:buNone/>
              <a:defRPr/>
            </a:pPr>
            <a:r>
              <a:rPr lang="pl-PL" sz="2800" dirty="0"/>
              <a:t>w orzeczeniu o potrzebie kształcenia specjalnego. </a:t>
            </a:r>
          </a:p>
          <a:p>
            <a:pPr>
              <a:defRPr/>
            </a:pPr>
            <a:endParaRPr lang="pl-PL" dirty="0"/>
          </a:p>
        </p:txBody>
      </p:sp>
      <p:sp>
        <p:nvSpPr>
          <p:cNvPr id="27652" name="Symbol zastępczy numeru slajdu 1">
            <a:extLst>
              <a:ext uri="{FF2B5EF4-FFF2-40B4-BE49-F238E27FC236}">
                <a16:creationId xmlns:a16="http://schemas.microsoft.com/office/drawing/2014/main" id="{9E416244-AA66-45D8-986D-52D3BCEE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54574D-9586-47B7-A2B9-8A860C8FE27C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1400"/>
          </a:p>
        </p:txBody>
      </p:sp>
    </p:spTree>
    <p:extLst>
      <p:ext uri="{BB962C8B-B14F-4D97-AF65-F5344CB8AC3E}">
        <p14:creationId xmlns:p14="http://schemas.microsoft.com/office/powerpoint/2010/main" val="284085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>
            <a:extLst>
              <a:ext uri="{FF2B5EF4-FFF2-40B4-BE49-F238E27FC236}">
                <a16:creationId xmlns:a16="http://schemas.microsoft.com/office/drawing/2014/main" id="{C06BF5C8-A5FE-4777-8AC8-CA9AB24BC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084982"/>
          </a:xfrm>
        </p:spPr>
        <p:txBody>
          <a:bodyPr/>
          <a:lstStyle/>
          <a:p>
            <a:r>
              <a:rPr lang="pl-PL" altLang="pl-PL" sz="2000" b="1" dirty="0">
                <a:solidFill>
                  <a:srgbClr val="C00000"/>
                </a:solidFill>
              </a:rPr>
              <a:t>PODSTAWA PROGRAMOWA KSZTAŁCENIA OGÓLNEGO</a:t>
            </a:r>
            <a:br>
              <a:rPr lang="pl-PL" altLang="pl-PL" sz="2000" b="1" dirty="0">
                <a:solidFill>
                  <a:srgbClr val="C00000"/>
                </a:solidFill>
              </a:rPr>
            </a:br>
            <a:r>
              <a:rPr lang="pl-PL" altLang="pl-PL" sz="2000" b="1" dirty="0">
                <a:solidFill>
                  <a:srgbClr val="C00000"/>
                </a:solidFill>
              </a:rPr>
              <a:t>DLA SZKOŁY PODSTAWOWEJ, SZKOŁY BRANŻOWEJ I STOPNIA</a:t>
            </a:r>
            <a:br>
              <a:rPr lang="pl-PL" altLang="pl-PL" sz="2000" b="1" dirty="0">
                <a:solidFill>
                  <a:srgbClr val="C00000"/>
                </a:solidFill>
              </a:rPr>
            </a:br>
            <a:r>
              <a:rPr lang="pl-PL" altLang="pl-PL" sz="2000" b="1" dirty="0">
                <a:solidFill>
                  <a:srgbClr val="C00000"/>
                </a:solidFill>
              </a:rPr>
              <a:t> (Dz. U. z 2017 poz. 356)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4C11F1-7BA3-44DD-A8ED-5FEBCBC19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01614"/>
            <a:ext cx="8784976" cy="5467746"/>
          </a:xfrm>
          <a:extLst/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pl-PL" b="1" dirty="0">
                <a:solidFill>
                  <a:srgbClr val="0033CC"/>
                </a:solidFill>
              </a:rPr>
              <a:t>Szkoła oraz poszczególni nauczyciele podejmują działania mające na celu zindywidualizowane wspomaganie rozwoju każdego ucznia, stosownie do jego potrzeb i możliwości.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pl-PL" dirty="0"/>
              <a:t>Uczniom z niepełnosprawnościami, w tym uczniom z niepełnosprawnością intelektualną w stopniu lekkim, </a:t>
            </a:r>
            <a:r>
              <a:rPr lang="pl-PL" b="1" dirty="0">
                <a:highlight>
                  <a:srgbClr val="FFFF00"/>
                </a:highlight>
              </a:rPr>
              <a:t>nauczanie dostosowuje się do ich </a:t>
            </a:r>
            <a:r>
              <a:rPr lang="pl-PL" b="1" dirty="0">
                <a:solidFill>
                  <a:srgbClr val="FF0000"/>
                </a:solidFill>
                <a:highlight>
                  <a:srgbClr val="FFFF00"/>
                </a:highlight>
              </a:rPr>
              <a:t>możliwości</a:t>
            </a:r>
            <a:r>
              <a:rPr lang="pl-PL" b="1" dirty="0">
                <a:highlight>
                  <a:srgbClr val="FFFF00"/>
                </a:highlight>
              </a:rPr>
              <a:t> psychofizycznych oraz </a:t>
            </a:r>
            <a:r>
              <a:rPr lang="pl-PL" b="1" dirty="0">
                <a:solidFill>
                  <a:srgbClr val="FF0000"/>
                </a:solidFill>
                <a:highlight>
                  <a:srgbClr val="FFFF00"/>
                </a:highlight>
              </a:rPr>
              <a:t>tempa</a:t>
            </a:r>
            <a:r>
              <a:rPr lang="pl-PL" b="1" dirty="0">
                <a:highlight>
                  <a:srgbClr val="FFFF00"/>
                </a:highlight>
              </a:rPr>
              <a:t> uczenia się.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pl-PL" b="1" dirty="0"/>
              <a:t>LICEUM OGÓLNOKSZTAŁCĄCE, TECHNIKUM - uczniom z niepełnosprawnościami </a:t>
            </a:r>
            <a:r>
              <a:rPr lang="pl-PL" b="1" dirty="0">
                <a:highlight>
                  <a:srgbClr val="FFFF00"/>
                </a:highlight>
              </a:rPr>
              <a:t>szkoła zapewnia optymalne warunki pracy.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pl-PL" dirty="0"/>
              <a:t>Wybór form indywidualizacji nauczania powinien wynikać z rozpoznania </a:t>
            </a:r>
            <a:r>
              <a:rPr lang="pl-PL" b="1" dirty="0"/>
              <a:t>potencjału każdego ucznia</a:t>
            </a:r>
            <a:r>
              <a:rPr lang="pl-PL" dirty="0"/>
              <a:t>. Jeśli nauczyciel pozwoli uczniowi na osiąganie </a:t>
            </a:r>
            <a:r>
              <a:rPr lang="pl-PL" u="sng" dirty="0"/>
              <a:t>sukcesu na miarę jego możliwości</a:t>
            </a:r>
            <a:r>
              <a:rPr lang="pl-PL" dirty="0"/>
              <a:t>, wówczas ma on szansę na rozwój ogólny i edukacyjny.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pl-PL" b="1" dirty="0"/>
              <a:t>Zatem nauczyciel powinien tak dobierać zadania,</a:t>
            </a:r>
            <a:r>
              <a:rPr lang="pl-PL" dirty="0"/>
              <a:t> aby z jednej strony nie przerastały one możliwości ucznia (uniemożliwiały osiągnięcie sukcesu), a z drugiej nie powodowały obniżenia motywacji do radzenia sobie z wyzwaniami.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pl-PL" dirty="0"/>
          </a:p>
          <a:p>
            <a:pPr>
              <a:defRPr/>
            </a:pPr>
            <a:endParaRPr lang="pl-PL" dirty="0"/>
          </a:p>
        </p:txBody>
      </p:sp>
      <p:sp>
        <p:nvSpPr>
          <p:cNvPr id="36868" name="Symbol zastępczy numeru slajdu 3">
            <a:extLst>
              <a:ext uri="{FF2B5EF4-FFF2-40B4-BE49-F238E27FC236}">
                <a16:creationId xmlns:a16="http://schemas.microsoft.com/office/drawing/2014/main" id="{024C1788-6D03-4783-8332-23B585D0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87EA79-EB8E-4E36-A3DD-185D34B39917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400"/>
          </a:p>
        </p:txBody>
      </p:sp>
    </p:spTree>
    <p:extLst>
      <p:ext uri="{BB962C8B-B14F-4D97-AF65-F5344CB8AC3E}">
        <p14:creationId xmlns:p14="http://schemas.microsoft.com/office/powerpoint/2010/main" val="285051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8EEDB311-EEC2-4029-BC48-10EEF864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78221"/>
            <a:ext cx="9519344" cy="713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059832" y="465313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wnioski do zaplanowania dalszych działań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028384" y="4293096"/>
            <a:ext cx="785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testowe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980129" y="476672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/ funkcjonowania dziecka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-180528" y="2193643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w trakcie bieżącej</a:t>
            </a:r>
          </a:p>
          <a:p>
            <a:r>
              <a:rPr lang="pl-PL" sz="1600" dirty="0"/>
              <a:t>pracy </a:t>
            </a:r>
          </a:p>
          <a:p>
            <a:r>
              <a:rPr lang="pl-PL" sz="1600" dirty="0"/>
              <a:t>podczas przerw</a:t>
            </a:r>
          </a:p>
          <a:p>
            <a:r>
              <a:rPr lang="pl-PL" sz="1600" dirty="0"/>
              <a:t>poza zajęciami</a:t>
            </a:r>
          </a:p>
        </p:txBody>
      </p:sp>
    </p:spTree>
    <p:extLst>
      <p:ext uri="{BB962C8B-B14F-4D97-AF65-F5344CB8AC3E}">
        <p14:creationId xmlns:p14="http://schemas.microsoft.com/office/powerpoint/2010/main" val="1736209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0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C00000"/>
                </a:solidFill>
              </a:rPr>
              <a:t>OCENA funkcjonowania ucznia</a:t>
            </a:r>
          </a:p>
          <a:p>
            <a:pPr algn="ctr"/>
            <a:r>
              <a:rPr lang="pl-PL" sz="2400" dirty="0">
                <a:solidFill>
                  <a:srgbClr val="C00000"/>
                </a:solidFill>
              </a:rPr>
              <a:t>związana jest z </a:t>
            </a:r>
            <a:r>
              <a:rPr lang="pl-PL" sz="2400" dirty="0" err="1">
                <a:solidFill>
                  <a:srgbClr val="C00000"/>
                </a:solidFill>
              </a:rPr>
              <a:t>uprofilowaniem</a:t>
            </a:r>
            <a:r>
              <a:rPr lang="pl-PL" sz="2400" dirty="0">
                <a:solidFill>
                  <a:srgbClr val="C00000"/>
                </a:solidFill>
              </a:rPr>
              <a:t> na to jak dziecko funkcjonuje</a:t>
            </a:r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7A02962C-D17A-4A7F-8BD5-51EA66E583D8}"/>
              </a:ext>
            </a:extLst>
          </p:cNvPr>
          <p:cNvGrpSpPr/>
          <p:nvPr/>
        </p:nvGrpSpPr>
        <p:grpSpPr>
          <a:xfrm>
            <a:off x="35496" y="1651732"/>
            <a:ext cx="9108504" cy="4225539"/>
            <a:chOff x="353913" y="1651733"/>
            <a:chExt cx="8518393" cy="3616216"/>
          </a:xfrm>
        </p:grpSpPr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5B3825BE-4DBA-4214-8409-34D74FD9C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371" y="1653521"/>
              <a:ext cx="2880320" cy="12237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1" hangingPunct="1">
                <a:defRPr/>
              </a:pPr>
              <a:r>
                <a:rPr lang="pl-PL" sz="2400" b="1" dirty="0">
                  <a:solidFill>
                    <a:srgbClr val="0033CC"/>
                  </a:solidFill>
                  <a:latin typeface="Calibri" pitchFamily="34" charset="0"/>
                </a:rPr>
                <a:t>czynniki</a:t>
              </a:r>
            </a:p>
            <a:p>
              <a:pPr algn="ctr" eaLnBrk="1" hangingPunct="1">
                <a:defRPr/>
              </a:pPr>
              <a:r>
                <a:rPr lang="pl-PL" sz="2400" b="1" dirty="0">
                  <a:solidFill>
                    <a:srgbClr val="0033CC"/>
                  </a:solidFill>
                  <a:latin typeface="Calibri" pitchFamily="34" charset="0"/>
                </a:rPr>
                <a:t>tkwiące w samym uczniu</a:t>
              </a:r>
              <a:endParaRPr lang="pl-PL" sz="2400" b="1" dirty="0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BAE85015-DDF4-46F6-AE2E-A2BC5B188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5812" y="1651733"/>
              <a:ext cx="2876549" cy="12079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1" hangingPunct="1">
                <a:defRPr/>
              </a:pPr>
              <a:r>
                <a:rPr lang="pl-PL" sz="2400" b="1" dirty="0">
                  <a:solidFill>
                    <a:srgbClr val="0033CC"/>
                  </a:solidFill>
                  <a:latin typeface="Calibri" pitchFamily="34" charset="0"/>
                </a:rPr>
                <a:t>czynniki</a:t>
              </a:r>
            </a:p>
            <a:p>
              <a:pPr algn="ctr" eaLnBrk="1" hangingPunct="1">
                <a:defRPr/>
              </a:pPr>
              <a:r>
                <a:rPr lang="pl-PL" sz="2400" b="1" dirty="0">
                  <a:solidFill>
                    <a:srgbClr val="0033CC"/>
                  </a:solidFill>
                  <a:latin typeface="Calibri" pitchFamily="34" charset="0"/>
                </a:rPr>
                <a:t>środowiskowe</a:t>
              </a:r>
              <a:endParaRPr lang="pl-PL" sz="2400" dirty="0"/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EC79FBEB-4DD3-4528-9B93-0DB4CEC2F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913" y="3213100"/>
              <a:ext cx="1378695" cy="9126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1" hangingPunct="1">
                <a:defRPr/>
              </a:pPr>
              <a:r>
                <a:rPr lang="pl-PL" sz="2000" b="1" dirty="0">
                  <a:solidFill>
                    <a:srgbClr val="0033CC"/>
                  </a:solidFill>
                  <a:latin typeface="Calibri" pitchFamily="34" charset="0"/>
                </a:rPr>
                <a:t>czynniki</a:t>
              </a:r>
            </a:p>
            <a:p>
              <a:pPr algn="ctr" eaLnBrk="1" hangingPunct="1">
                <a:defRPr/>
              </a:pPr>
              <a:r>
                <a:rPr lang="pl-PL" sz="2000" b="1" dirty="0">
                  <a:solidFill>
                    <a:srgbClr val="0033CC"/>
                  </a:solidFill>
                  <a:latin typeface="Calibri" pitchFamily="34" charset="0"/>
                </a:rPr>
                <a:t>osobowe</a:t>
              </a:r>
              <a:endParaRPr lang="pl-PL" sz="2000" b="1" dirty="0"/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C19A7A87-ED8D-45DB-99A0-2A31BC7C8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696" y="3217812"/>
              <a:ext cx="1921123" cy="12847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1" hangingPunct="1">
                <a:defRPr/>
              </a:pPr>
              <a:r>
                <a:rPr lang="pl-PL" sz="2000" b="1" dirty="0">
                  <a:solidFill>
                    <a:srgbClr val="0033CC"/>
                  </a:solidFill>
                  <a:latin typeface="Calibri" pitchFamily="34" charset="0"/>
                </a:rPr>
                <a:t>uwarunkowania rozwojowe konkretnego ucznia</a:t>
              </a:r>
              <a:endParaRPr lang="pl-PL" sz="2000" b="1" dirty="0"/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47D33841-2681-4973-B0A8-574307C9F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3218403"/>
              <a:ext cx="1473497" cy="7471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1" hangingPunct="1">
                <a:defRPr/>
              </a:pPr>
              <a:r>
                <a:rPr lang="pl-PL" sz="2000" b="1" dirty="0">
                  <a:solidFill>
                    <a:srgbClr val="0033CC"/>
                  </a:solidFill>
                  <a:latin typeface="Calibri" pitchFamily="34" charset="0"/>
                </a:rPr>
                <a:t>kontekst edukacyjny</a:t>
              </a:r>
              <a:endParaRPr lang="pl-PL" sz="2000" b="1" dirty="0"/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20EF8F49-6675-4549-9205-C69E9177B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9589" y="3193777"/>
              <a:ext cx="2074862" cy="10276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1" hangingPunct="1">
                <a:defRPr/>
              </a:pPr>
              <a:r>
                <a:rPr lang="pl-PL" sz="2000" b="1" dirty="0">
                  <a:solidFill>
                    <a:srgbClr val="0033CC"/>
                  </a:solidFill>
                  <a:latin typeface="Calibri" pitchFamily="34" charset="0"/>
                </a:rPr>
                <a:t>psychospołeczne uwarunkowania środowiskowe</a:t>
              </a:r>
              <a:endParaRPr lang="pl-PL" sz="2000" b="1" dirty="0"/>
            </a:p>
          </p:txBody>
        </p:sp>
        <p:cxnSp>
          <p:nvCxnSpPr>
            <p:cNvPr id="19478" name="Łącznik prosty ze strzałką 5">
              <a:extLst>
                <a:ext uri="{FF2B5EF4-FFF2-40B4-BE49-F238E27FC236}">
                  <a16:creationId xmlns:a16="http://schemas.microsoft.com/office/drawing/2014/main" id="{CCC72DF1-01ED-48D4-80E0-0FC755A90C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428687" y="2893325"/>
              <a:ext cx="296862" cy="3063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9" name="Łącznik prosty ze strzałką 4">
              <a:extLst>
                <a:ext uri="{FF2B5EF4-FFF2-40B4-BE49-F238E27FC236}">
                  <a16:creationId xmlns:a16="http://schemas.microsoft.com/office/drawing/2014/main" id="{D632FB38-5004-44A4-B6CB-8727582117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55776" y="2893325"/>
              <a:ext cx="242887" cy="3063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0" name="Łącznik prosty ze strzałką 21">
              <a:extLst>
                <a:ext uri="{FF2B5EF4-FFF2-40B4-BE49-F238E27FC236}">
                  <a16:creationId xmlns:a16="http://schemas.microsoft.com/office/drawing/2014/main" id="{FECDA38E-5E86-4559-855B-8BD75C53E25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516563" y="2893325"/>
              <a:ext cx="295275" cy="304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1" name="Łącznik prosty ze strzałką 22">
              <a:extLst>
                <a:ext uri="{FF2B5EF4-FFF2-40B4-BE49-F238E27FC236}">
                  <a16:creationId xmlns:a16="http://schemas.microsoft.com/office/drawing/2014/main" id="{E69B5C17-6E2F-4D03-901B-E543C5D12C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18313" y="2863091"/>
              <a:ext cx="242888" cy="3063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328F51FA-F3D8-40EE-9C27-A8E5BA932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812" y="4516260"/>
              <a:ext cx="1033463" cy="3254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1" hangingPunct="1">
                <a:defRPr/>
              </a:pPr>
              <a:r>
                <a:rPr lang="pl-PL" sz="2000" b="1" dirty="0">
                  <a:solidFill>
                    <a:srgbClr val="C00000"/>
                  </a:solidFill>
                  <a:latin typeface="Calibri" pitchFamily="34" charset="0"/>
                </a:rPr>
                <a:t>bariery</a:t>
              </a:r>
              <a:endParaRPr lang="pl-PL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22D9905B-ED6C-4BB6-8C29-F376EEFB7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4752" y="4520406"/>
              <a:ext cx="1467554" cy="7475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1" hangingPunct="1">
                <a:defRPr/>
              </a:pPr>
              <a:r>
                <a:rPr lang="pl-PL" sz="2000" b="1" dirty="0">
                  <a:solidFill>
                    <a:srgbClr val="006600"/>
                  </a:solidFill>
                  <a:latin typeface="Calibri" pitchFamily="34" charset="0"/>
                </a:rPr>
                <a:t>czynniki wspierające</a:t>
              </a:r>
              <a:endParaRPr lang="pl-PL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18" name="Pole tekstowe 2">
              <a:extLst>
                <a:ext uri="{FF2B5EF4-FFF2-40B4-BE49-F238E27FC236}">
                  <a16:creationId xmlns:a16="http://schemas.microsoft.com/office/drawing/2014/main" id="{06D050C1-888F-458D-B2CE-A6DA5B6AC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3880" y="4520406"/>
              <a:ext cx="1033463" cy="3254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1" hangingPunct="1">
                <a:defRPr/>
              </a:pPr>
              <a:r>
                <a:rPr lang="pl-PL" sz="2000" b="1" dirty="0">
                  <a:solidFill>
                    <a:srgbClr val="C00000"/>
                  </a:solidFill>
                  <a:latin typeface="Calibri" pitchFamily="34" charset="0"/>
                </a:rPr>
                <a:t>bariery</a:t>
              </a:r>
              <a:endParaRPr lang="pl-PL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BABC0F55-959F-4D10-8644-A2C318666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0383" y="4513920"/>
              <a:ext cx="1473497" cy="6644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algn="ctr" eaLnBrk="1" hangingPunct="1">
                <a:defRPr/>
              </a:pPr>
              <a:r>
                <a:rPr lang="pl-PL" sz="2000" b="1" dirty="0">
                  <a:solidFill>
                    <a:srgbClr val="006600"/>
                  </a:solidFill>
                  <a:latin typeface="Calibri" pitchFamily="34" charset="0"/>
                </a:rPr>
                <a:t>czynniki wspierające</a:t>
              </a:r>
              <a:endParaRPr lang="pl-PL" sz="2000" b="1" dirty="0">
                <a:solidFill>
                  <a:srgbClr val="006600"/>
                </a:solidFill>
              </a:endParaRPr>
            </a:p>
          </p:txBody>
        </p:sp>
        <p:sp>
          <p:nvSpPr>
            <p:cNvPr id="24" name="Text Box 24">
              <a:extLst>
                <a:ext uri="{FF2B5EF4-FFF2-40B4-BE49-F238E27FC236}">
                  <a16:creationId xmlns:a16="http://schemas.microsoft.com/office/drawing/2014/main" id="{1A09A038-64A2-45EF-83B2-0B1E6F84A3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812" y="1848697"/>
              <a:ext cx="987425" cy="8334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l-PL" altLang="pl-PL" sz="4800" b="1" dirty="0">
                  <a:solidFill>
                    <a:srgbClr val="C00000"/>
                  </a:solidFill>
                  <a:latin typeface="Calibri" pitchFamily="34" charset="0"/>
                </a:rPr>
                <a:t>+</a:t>
              </a:r>
              <a:endParaRPr lang="pl-PL" altLang="pl-PL" sz="1800" dirty="0"/>
            </a:p>
          </p:txBody>
        </p:sp>
        <p:cxnSp>
          <p:nvCxnSpPr>
            <p:cNvPr id="25" name="Łącznik prosty ze strzałką 21">
              <a:extLst>
                <a:ext uri="{FF2B5EF4-FFF2-40B4-BE49-F238E27FC236}">
                  <a16:creationId xmlns:a16="http://schemas.microsoft.com/office/drawing/2014/main" id="{19137531-2A15-4C99-8D4C-144E3516B1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454570" y="3994327"/>
              <a:ext cx="813475" cy="48877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Łącznik prosty ze strzałką 22">
              <a:extLst>
                <a:ext uri="{FF2B5EF4-FFF2-40B4-BE49-F238E27FC236}">
                  <a16:creationId xmlns:a16="http://schemas.microsoft.com/office/drawing/2014/main" id="{48061B9E-1BC4-439D-AA7B-40A913D445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99960" y="3983283"/>
              <a:ext cx="432177" cy="5306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Łącznik prosty ze strzałką 21">
              <a:extLst>
                <a:ext uri="{FF2B5EF4-FFF2-40B4-BE49-F238E27FC236}">
                  <a16:creationId xmlns:a16="http://schemas.microsoft.com/office/drawing/2014/main" id="{5F01618D-8F09-4D42-9A3E-D75A0DFF7B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939757" y="4245682"/>
              <a:ext cx="555537" cy="2569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Łącznik prosty ze strzałką 22">
              <a:extLst>
                <a:ext uri="{FF2B5EF4-FFF2-40B4-BE49-F238E27FC236}">
                  <a16:creationId xmlns:a16="http://schemas.microsoft.com/office/drawing/2014/main" id="{18A69CE9-4FC4-48E4-AE1D-A7491F8D41F8}"/>
                </a:ext>
              </a:extLst>
            </p:cNvPr>
            <p:cNvCxnSpPr>
              <a:cxnSpLocks noChangeShapeType="1"/>
              <a:endCxn id="17" idx="0"/>
            </p:cNvCxnSpPr>
            <p:nvPr/>
          </p:nvCxnSpPr>
          <p:spPr bwMode="auto">
            <a:xfrm>
              <a:off x="7512703" y="4236422"/>
              <a:ext cx="625826" cy="28398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id="{8EEDB311-EEC2-4029-BC48-10EEF864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78221"/>
            <a:ext cx="9519344" cy="713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059832" y="465313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wnioski do zaplanowania dalszych działań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028384" y="4293096"/>
            <a:ext cx="785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testowe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980129" y="476672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/ funkcjonowania dziecka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-180528" y="2193643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w trakcie bieżącej</a:t>
            </a:r>
          </a:p>
          <a:p>
            <a:r>
              <a:rPr lang="pl-PL" sz="1600" dirty="0"/>
              <a:t>pracy </a:t>
            </a:r>
          </a:p>
          <a:p>
            <a:r>
              <a:rPr lang="pl-PL" sz="1600" dirty="0"/>
              <a:t>podczas przerw</a:t>
            </a:r>
          </a:p>
          <a:p>
            <a:r>
              <a:rPr lang="pl-PL" sz="1600" dirty="0"/>
              <a:t>poza zajęciami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AC3D4429-F19A-452E-B519-D97C4DC9D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91626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923928" y="6165304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materiały </a:t>
            </a:r>
          </a:p>
          <a:p>
            <a:r>
              <a:rPr lang="pl-PL" sz="1400" dirty="0"/>
              <a:t>edukacyjne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140833" y="4797152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kształcenia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940152" y="4221088"/>
            <a:ext cx="1253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sprzęt</a:t>
            </a:r>
          </a:p>
          <a:p>
            <a:r>
              <a:rPr lang="pl-PL" sz="1600" dirty="0"/>
              <a:t>edukacyjny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59632" y="836712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WWR</a:t>
            </a:r>
          </a:p>
          <a:p>
            <a:r>
              <a:rPr lang="pl-PL" sz="1600" dirty="0"/>
              <a:t>odroczenie</a:t>
            </a:r>
          </a:p>
          <a:p>
            <a:r>
              <a:rPr lang="pl-PL" sz="1600" dirty="0"/>
              <a:t>przedłużenie</a:t>
            </a:r>
          </a:p>
          <a:p>
            <a:r>
              <a:rPr lang="pl-PL" sz="1600" dirty="0"/>
              <a:t>skrócenie</a:t>
            </a:r>
          </a:p>
          <a:p>
            <a:r>
              <a:rPr lang="pl-PL" sz="1600" dirty="0"/>
              <a:t>indywidualny tok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>
            <a:extLst>
              <a:ext uri="{FF2B5EF4-FFF2-40B4-BE49-F238E27FC236}">
                <a16:creationId xmlns:a16="http://schemas.microsoft.com/office/drawing/2014/main" id="{EF8DD930-E590-4313-A728-0EC102061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pl-PL" altLang="pl-PL" sz="2800">
                <a:solidFill>
                  <a:srgbClr val="C00000"/>
                </a:solidFill>
              </a:rPr>
              <a:t>Nowe myślenie na temat </a:t>
            </a:r>
            <a:r>
              <a:rPr lang="pl-PL" altLang="pl-PL" sz="2800" b="1">
                <a:solidFill>
                  <a:srgbClr val="C00000"/>
                </a:solidFill>
              </a:rPr>
              <a:t>specjalnych potrzeb edukacyjnych</a:t>
            </a:r>
            <a:br>
              <a:rPr lang="pl-PL" altLang="pl-PL" sz="2800"/>
            </a:br>
            <a:endParaRPr lang="pl-PL" altLang="pl-PL" sz="28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3E86D5-849F-40D0-B05D-E18EB6407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452596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pl-PL" dirty="0"/>
              <a:t>Dzieciom ze </a:t>
            </a:r>
            <a:r>
              <a:rPr lang="pl-PL" dirty="0">
                <a:solidFill>
                  <a:srgbClr val="C00000"/>
                </a:solidFill>
              </a:rPr>
              <a:t>specjalnymi potrzebami edukacyjnymi </a:t>
            </a:r>
            <a:r>
              <a:rPr lang="pl-PL" dirty="0"/>
              <a:t>należy </a:t>
            </a:r>
            <a:r>
              <a:rPr lang="pl-PL" b="1" dirty="0">
                <a:solidFill>
                  <a:srgbClr val="0000FF"/>
                </a:solidFill>
              </a:rPr>
              <a:t>zapewnić stałe wsparcie</a:t>
            </a:r>
            <a:r>
              <a:rPr lang="pl-PL" b="1" dirty="0"/>
              <a:t>, </a:t>
            </a:r>
            <a:r>
              <a:rPr lang="pl-PL" dirty="0"/>
              <a:t>którego </a:t>
            </a:r>
            <a:r>
              <a:rPr lang="pl-PL" u="sng" dirty="0">
                <a:highlight>
                  <a:srgbClr val="FFFF00"/>
                </a:highlight>
              </a:rPr>
              <a:t>zakres może wahać się </a:t>
            </a:r>
            <a:r>
              <a:rPr lang="pl-PL" b="1" dirty="0"/>
              <a:t>od niewielkiej pomocy </a:t>
            </a:r>
            <a:r>
              <a:rPr lang="pl-PL" dirty="0"/>
              <a:t>w zwykłych klasach </a:t>
            </a:r>
            <a:r>
              <a:rPr lang="pl-PL" b="1" dirty="0"/>
              <a:t>do</a:t>
            </a:r>
            <a:r>
              <a:rPr lang="pl-PL" dirty="0"/>
              <a:t> </a:t>
            </a:r>
            <a:r>
              <a:rPr lang="pl-PL" b="1" dirty="0"/>
              <a:t>dodatkowych programów pomocniczych </a:t>
            </a:r>
            <a:r>
              <a:rPr lang="pl-PL" dirty="0"/>
              <a:t>w ramach szkoły, </a:t>
            </a:r>
            <a:r>
              <a:rPr lang="pl-PL" u="sng" dirty="0"/>
              <a:t>czy też, w razie konieczności</a:t>
            </a:r>
            <a:r>
              <a:rPr lang="pl-PL" dirty="0"/>
              <a:t>, </a:t>
            </a:r>
            <a:r>
              <a:rPr lang="pl-PL" b="1" dirty="0"/>
              <a:t>do zapewnienia pomocy </a:t>
            </a:r>
            <a:r>
              <a:rPr lang="pl-PL" dirty="0"/>
              <a:t>ze strony </a:t>
            </a:r>
            <a:r>
              <a:rPr lang="pl-PL" b="1" dirty="0"/>
              <a:t>nauczycieli - specjalistów </a:t>
            </a:r>
            <a:r>
              <a:rPr lang="pl-PL" dirty="0"/>
              <a:t>i personelu pomocniczego z zewnątrz.</a:t>
            </a:r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ytuł 1">
            <a:extLst>
              <a:ext uri="{FF2B5EF4-FFF2-40B4-BE49-F238E27FC236}">
                <a16:creationId xmlns:a16="http://schemas.microsoft.com/office/drawing/2014/main" id="{C11A8CCB-5B72-4E69-9EDB-DD1983F12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435" y="115888"/>
            <a:ext cx="7273925" cy="706437"/>
          </a:xfrm>
        </p:spPr>
        <p:txBody>
          <a:bodyPr/>
          <a:lstStyle/>
          <a:p>
            <a:r>
              <a:rPr lang="pl-PL" altLang="pl-PL" sz="3200" b="1" dirty="0">
                <a:solidFill>
                  <a:srgbClr val="C00000"/>
                </a:solidFill>
              </a:rPr>
              <a:t>specjalne potrzeby edukacyjne</a:t>
            </a:r>
            <a:r>
              <a:rPr lang="pl-PL" altLang="pl-PL" sz="32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0419" name="Symbol zastępczy zawartości 2">
            <a:extLst>
              <a:ext uri="{FF2B5EF4-FFF2-40B4-BE49-F238E27FC236}">
                <a16:creationId xmlns:a16="http://schemas.microsoft.com/office/drawing/2014/main" id="{F0A696E1-987B-41AC-ADF7-964FB35994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856662" cy="4525963"/>
          </a:xfrm>
        </p:spPr>
        <p:txBody>
          <a:bodyPr>
            <a:normAutofit lnSpcReduction="10000"/>
          </a:bodyPr>
          <a:lstStyle/>
          <a:p>
            <a:r>
              <a:rPr lang="pl-PL" altLang="pl-PL" sz="2800" dirty="0"/>
              <a:t>odnoszą się do dostosowania </a:t>
            </a:r>
            <a:r>
              <a:rPr lang="pl-PL" altLang="pl-PL" sz="2800" b="1" dirty="0">
                <a:solidFill>
                  <a:srgbClr val="0000FF"/>
                </a:solidFill>
              </a:rPr>
              <a:t>warunków</a:t>
            </a:r>
            <a:r>
              <a:rPr lang="pl-PL" altLang="pl-PL" sz="2800" dirty="0"/>
              <a:t> edukacyjnych, </a:t>
            </a:r>
            <a:r>
              <a:rPr lang="pl-PL" altLang="pl-PL" sz="2800" b="1" dirty="0">
                <a:solidFill>
                  <a:srgbClr val="0000FF"/>
                </a:solidFill>
              </a:rPr>
              <a:t>wymagań edukacyjnych (w celu oceny ucznia) </a:t>
            </a:r>
            <a:r>
              <a:rPr lang="pl-PL" altLang="pl-PL" sz="2800" dirty="0"/>
              <a:t>i </a:t>
            </a:r>
            <a:r>
              <a:rPr lang="pl-PL" altLang="pl-PL" sz="2800" b="1" dirty="0">
                <a:solidFill>
                  <a:srgbClr val="0000FF"/>
                </a:solidFill>
              </a:rPr>
              <a:t>organizacji</a:t>
            </a:r>
            <a:r>
              <a:rPr lang="pl-PL" altLang="pl-PL" sz="2800" dirty="0">
                <a:solidFill>
                  <a:srgbClr val="0000FF"/>
                </a:solidFill>
              </a:rPr>
              <a:t> </a:t>
            </a:r>
            <a:r>
              <a:rPr lang="pl-PL" altLang="pl-PL" sz="2800" dirty="0"/>
              <a:t>procesu kształcenia do </a:t>
            </a:r>
            <a:r>
              <a:rPr lang="pl-PL" altLang="pl-PL" sz="2800" b="1" dirty="0"/>
              <a:t>potrzeb</a:t>
            </a:r>
            <a:r>
              <a:rPr lang="pl-PL" altLang="pl-PL" sz="2800" dirty="0"/>
              <a:t> </a:t>
            </a:r>
            <a:r>
              <a:rPr lang="pl-PL" altLang="pl-PL" sz="2800" b="1" dirty="0"/>
              <a:t>uczniów, </a:t>
            </a:r>
            <a:r>
              <a:rPr lang="pl-PL" altLang="pl-PL" sz="2800" dirty="0"/>
              <a:t>którzy na podstawie</a:t>
            </a:r>
            <a:r>
              <a:rPr lang="pl-PL" altLang="pl-PL" sz="2800" b="1" dirty="0"/>
              <a:t> </a:t>
            </a:r>
            <a:r>
              <a:rPr lang="pl-PL" altLang="pl-PL" sz="2800" dirty="0"/>
              <a:t>opinii, orzeczenia</a:t>
            </a:r>
            <a:r>
              <a:rPr lang="pl-PL" altLang="pl-PL" sz="2800" b="1" dirty="0"/>
              <a:t> </a:t>
            </a:r>
            <a:r>
              <a:rPr lang="pl-PL" altLang="pl-PL" sz="2800" dirty="0"/>
              <a:t>poradni psychologiczno-pedagogicznej lub rozpoznania przedszkola, szkoły lub placówki wymagają objęcia pomocą psychologiczno-pedagogiczną. </a:t>
            </a:r>
          </a:p>
          <a:p>
            <a:pPr>
              <a:buFontTx/>
              <a:buNone/>
            </a:pPr>
            <a:r>
              <a:rPr lang="pl-PL" altLang="pl-PL" sz="2400" dirty="0"/>
              <a:t>	</a:t>
            </a:r>
          </a:p>
          <a:p>
            <a:pPr>
              <a:buFontTx/>
              <a:buNone/>
            </a:pPr>
            <a:r>
              <a:rPr lang="pl-PL" altLang="pl-PL" sz="2400" dirty="0"/>
              <a:t>	</a:t>
            </a:r>
            <a:r>
              <a:rPr lang="pl-PL" altLang="pl-PL" sz="2000" dirty="0"/>
              <a:t>Dostosowanie warunków edukacyjnych, wymagań edukacyjnych i organizacji procesu kształcenia może być stosowane łącznie lub w zakresie odpowiadającym potrzebom ucznia.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451D915B-B7D2-43BB-B38A-40A7321C4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900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95536" y="126876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na podstawie orzeczenia (KS)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38894" y="5301208"/>
            <a:ext cx="331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 podstawie orzeczenia (IN)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15834" y="53012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 podstawie orzeczenia (IN)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923928" y="126876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na podstawie opinii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ytuł 1">
            <a:extLst>
              <a:ext uri="{FF2B5EF4-FFF2-40B4-BE49-F238E27FC236}">
                <a16:creationId xmlns:a16="http://schemas.microsoft.com/office/drawing/2014/main" id="{DCF756A9-3E91-4FB3-9088-510C845DD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altLang="pl-PL" sz="2400" dirty="0"/>
              <a:t>Szacuje się, że w Polsce ok. 30% całej populacji uczniowskiej to dzieci i młodzież </a:t>
            </a:r>
            <a:r>
              <a:rPr lang="pl-PL" altLang="pl-PL" sz="2400" b="1" dirty="0"/>
              <a:t>ze specjalnymi potrzebami edukacyjnymi</a:t>
            </a:r>
            <a:br>
              <a:rPr lang="pl-PL" altLang="pl-PL" sz="2400" b="1" dirty="0"/>
            </a:br>
            <a:r>
              <a:rPr lang="pl-PL" altLang="pl-PL" sz="2400" dirty="0"/>
              <a:t>(w przedszkolach 40%)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2870F7-E7C6-4039-B831-D7DBFEDE9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pl-PL" dirty="0"/>
              <a:t>Do tej grupy można zaliczyć m.in. uczniów:</a:t>
            </a:r>
          </a:p>
          <a:p>
            <a:pPr>
              <a:spcBef>
                <a:spcPts val="0"/>
              </a:spcBef>
              <a:defRPr/>
            </a:pPr>
            <a:r>
              <a:rPr lang="pl-PL" dirty="0"/>
              <a:t>różnymi rodzajami niepełnosprawności,</a:t>
            </a:r>
          </a:p>
          <a:p>
            <a:pPr>
              <a:spcBef>
                <a:spcPts val="0"/>
              </a:spcBef>
              <a:defRPr/>
            </a:pPr>
            <a:r>
              <a:rPr lang="pl-PL" dirty="0"/>
              <a:t>dysleksją rozwojową, </a:t>
            </a:r>
          </a:p>
          <a:p>
            <a:pPr>
              <a:spcBef>
                <a:spcPts val="0"/>
              </a:spcBef>
              <a:defRPr/>
            </a:pPr>
            <a:r>
              <a:rPr lang="pl-PL" dirty="0"/>
              <a:t>nadpobudliwością, </a:t>
            </a:r>
          </a:p>
          <a:p>
            <a:pPr>
              <a:spcBef>
                <a:spcPts val="0"/>
              </a:spcBef>
              <a:defRPr/>
            </a:pPr>
            <a:r>
              <a:rPr lang="pl-PL" dirty="0"/>
              <a:t>chorobami przewlekłymi oraz </a:t>
            </a:r>
          </a:p>
          <a:p>
            <a:pPr>
              <a:spcBef>
                <a:spcPts val="0"/>
              </a:spcBef>
              <a:defRPr/>
            </a:pPr>
            <a:r>
              <a:rPr lang="pl-PL" dirty="0"/>
              <a:t>pochodzących ze środowisk marginalizowanych i zaniedbanych, jak również </a:t>
            </a:r>
          </a:p>
          <a:p>
            <a:pPr>
              <a:spcBef>
                <a:spcPts val="0"/>
              </a:spcBef>
              <a:defRPr/>
            </a:pPr>
            <a:r>
              <a:rPr lang="pl-PL" dirty="0"/>
              <a:t>dzieci mniejszości narodowych i imigrantów.</a:t>
            </a:r>
          </a:p>
        </p:txBody>
      </p:sp>
    </p:spTree>
    <p:extLst>
      <p:ext uri="{BB962C8B-B14F-4D97-AF65-F5344CB8AC3E}">
        <p14:creationId xmlns:p14="http://schemas.microsoft.com/office/powerpoint/2010/main" val="3623683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878A36EC-272A-4EE3-A089-74CB0E5F2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6988"/>
            <a:ext cx="9204326" cy="69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451D915B-B7D2-43BB-B38A-40A7321C4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900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95536" y="126876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na podstawie orzeczenia (KS)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38894" y="5301208"/>
            <a:ext cx="331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 podstawie orzeczenia (IN)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15834" y="53012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 podstawie orzeczenia (IN)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923928" y="126876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na podstawie opinii</a:t>
            </a:r>
          </a:p>
        </p:txBody>
      </p:sp>
    </p:spTree>
    <p:extLst>
      <p:ext uri="{BB962C8B-B14F-4D97-AF65-F5344CB8AC3E}">
        <p14:creationId xmlns:p14="http://schemas.microsoft.com/office/powerpoint/2010/main" val="2077584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:a16="http://schemas.microsoft.com/office/drawing/2014/main" id="{5B2634D6-27D7-4481-9B00-6F7B92FA7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984" y="-395362"/>
            <a:ext cx="9659968" cy="725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451D915B-B7D2-43BB-B38A-40A7321C4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900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95536" y="1268760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na podstawie orzeczenia (KS)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38894" y="5301208"/>
            <a:ext cx="3312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 podstawie orzeczenia (IN)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15834" y="53012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 podstawie orzeczenia (IN)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923928" y="126876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na podstawie opinii</a:t>
            </a:r>
          </a:p>
        </p:txBody>
      </p:sp>
    </p:spTree>
    <p:extLst>
      <p:ext uri="{BB962C8B-B14F-4D97-AF65-F5344CB8AC3E}">
        <p14:creationId xmlns:p14="http://schemas.microsoft.com/office/powerpoint/2010/main" val="2533755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>
            <a:extLst>
              <a:ext uri="{FF2B5EF4-FFF2-40B4-BE49-F238E27FC236}">
                <a16:creationId xmlns:a16="http://schemas.microsoft.com/office/drawing/2014/main" id="{3B75AEB0-013B-438B-9E57-603941FAF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900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>
            <a:extLst>
              <a:ext uri="{FF2B5EF4-FFF2-40B4-BE49-F238E27FC236}">
                <a16:creationId xmlns:a16="http://schemas.microsoft.com/office/drawing/2014/main" id="{3FE18419-DF6D-4081-9958-48B37EC7E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559" y="188913"/>
            <a:ext cx="7489825" cy="706437"/>
          </a:xfrm>
        </p:spPr>
        <p:txBody>
          <a:bodyPr>
            <a:normAutofit/>
          </a:bodyPr>
          <a:lstStyle/>
          <a:p>
            <a:pPr algn="l"/>
            <a:r>
              <a:rPr lang="pl-PL" altLang="pl-PL" sz="2200" b="1" dirty="0">
                <a:solidFill>
                  <a:srgbClr val="0000FF"/>
                </a:solidFill>
              </a:rPr>
              <a:t>Ważne! - wsparcie udzielane jest również: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089CB0-2DF9-4674-910F-4AD20CC4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25538"/>
            <a:ext cx="8424863" cy="496887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pl-PL" sz="2800" b="1" dirty="0">
                <a:solidFill>
                  <a:srgbClr val="C00000"/>
                </a:solidFill>
              </a:rPr>
              <a:t>rodzicom</a:t>
            </a:r>
            <a:r>
              <a:rPr lang="pl-PL" sz="2800" b="1" dirty="0"/>
              <a:t> </a:t>
            </a:r>
            <a:r>
              <a:rPr lang="pl-PL" sz="2800" dirty="0"/>
              <a:t>uczniów lub wychowanków  objętych pomocą psychologiczno-pedagogiczną</a:t>
            </a:r>
            <a:r>
              <a:rPr lang="pl-PL" sz="2800" b="1" dirty="0"/>
              <a:t>,</a:t>
            </a:r>
            <a:endParaRPr lang="pl-PL" sz="280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pl-PL" sz="2800" b="1" u="sng" dirty="0"/>
              <a:t>w zakresie:</a:t>
            </a:r>
            <a:endParaRPr lang="pl-PL" sz="2800" u="sng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pl-PL" sz="2800" dirty="0"/>
              <a:t>- rozwiązywania problemów wychowawczych i dydaktycznych oraz rozwijania umiejętności wychowawczych,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pl-PL" sz="2800" b="1" u="sng" dirty="0"/>
              <a:t>w formie</a:t>
            </a:r>
            <a:r>
              <a:rPr lang="pl-PL" sz="2800" u="sng" dirty="0"/>
              <a:t>: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pl-PL" sz="2800" dirty="0"/>
              <a:t>porad, konsultacji, warsztatów i szkoleń,</a:t>
            </a:r>
            <a:endParaRPr lang="pl-PL" sz="80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pl-PL" sz="1400" dirty="0"/>
              <a:t> </a:t>
            </a:r>
          </a:p>
          <a:p>
            <a:pPr>
              <a:spcBef>
                <a:spcPts val="0"/>
              </a:spcBef>
              <a:defRPr/>
            </a:pPr>
            <a:r>
              <a:rPr lang="pl-PL" sz="2800" b="1" dirty="0">
                <a:solidFill>
                  <a:srgbClr val="C00000"/>
                </a:solidFill>
              </a:rPr>
              <a:t>nauczycielom, wychowawcom</a:t>
            </a:r>
            <a:r>
              <a:rPr lang="pl-PL" sz="2800" dirty="0"/>
              <a:t> grup wychowawczych, </a:t>
            </a:r>
            <a:r>
              <a:rPr lang="pl-PL" sz="2800" b="1" dirty="0">
                <a:solidFill>
                  <a:srgbClr val="C00000"/>
                </a:solidFill>
              </a:rPr>
              <a:t>specjalistom</a:t>
            </a:r>
            <a:r>
              <a:rPr lang="pl-PL" sz="2800" dirty="0"/>
              <a:t>,</a:t>
            </a:r>
          </a:p>
          <a:p>
            <a:pPr>
              <a:spcBef>
                <a:spcPts val="0"/>
              </a:spcBef>
              <a:defRPr/>
            </a:pPr>
            <a:endParaRPr lang="pl-PL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0E56E7-2DFB-421B-9648-A794DED4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9A0000"/>
                </a:solidFill>
              </a:rPr>
              <a:t>Różne źródła pomocy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19319F-1A41-4056-B514-3B619248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Placówki doskonalenia nauczycieli</a:t>
            </a:r>
          </a:p>
          <a:p>
            <a:r>
              <a:rPr lang="pl-PL" dirty="0"/>
              <a:t>Biblioteka Pedagogiczna</a:t>
            </a:r>
          </a:p>
          <a:p>
            <a:r>
              <a:rPr lang="pl-PL" dirty="0"/>
              <a:t>Poradnie Psychologiczno-Pedagogiczne</a:t>
            </a:r>
          </a:p>
          <a:p>
            <a:r>
              <a:rPr lang="pl-PL" dirty="0"/>
              <a:t>Specjalne ośrodki szkolno-wychowawcze </a:t>
            </a:r>
          </a:p>
          <a:p>
            <a:r>
              <a:rPr lang="pl-PL" dirty="0"/>
              <a:t>Szkoły specjalne</a:t>
            </a:r>
          </a:p>
          <a:p>
            <a:r>
              <a:rPr lang="pl-PL" dirty="0"/>
              <a:t>Szkoły integracyjne</a:t>
            </a:r>
          </a:p>
          <a:p>
            <a:r>
              <a:rPr lang="pl-PL" dirty="0"/>
              <a:t>Liderzy edukacji włączającej</a:t>
            </a:r>
          </a:p>
          <a:p>
            <a:r>
              <a:rPr lang="pl-PL" dirty="0"/>
              <a:t>Koordynatorzy edukacji włączającej</a:t>
            </a:r>
          </a:p>
          <a:p>
            <a:r>
              <a:rPr lang="pl-PL" dirty="0"/>
              <a:t>Wyższe uczelnie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9599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395288" y="44631"/>
            <a:ext cx="8229600" cy="849450"/>
          </a:xfrm>
        </p:spPr>
        <p:txBody>
          <a:bodyPr>
            <a:normAutofit fontScale="90000"/>
          </a:bodyPr>
          <a:lstStyle/>
          <a:p>
            <a:r>
              <a:rPr lang="pl-PL" altLang="pl-PL" sz="2933" b="1" dirty="0">
                <a:solidFill>
                  <a:srgbClr val="9A0000"/>
                </a:solidFill>
              </a:rPr>
              <a:t>Wsparcie dla szkół w województwie łódzkim</a:t>
            </a:r>
            <a:br>
              <a:rPr lang="pl-PL" altLang="pl-PL" sz="2933" b="1" dirty="0">
                <a:solidFill>
                  <a:srgbClr val="9A0000"/>
                </a:solidFill>
              </a:rPr>
            </a:br>
            <a:r>
              <a:rPr lang="pl-PL" altLang="pl-PL" sz="2933" b="1" dirty="0">
                <a:solidFill>
                  <a:srgbClr val="9A0000"/>
                </a:solidFill>
              </a:rPr>
              <a:t>Liderzy Edukacji Włączającej (ze strony ORE)</a:t>
            </a:r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>
          <a:xfrm>
            <a:off x="35496" y="1034366"/>
            <a:ext cx="9108504" cy="582363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b="1" dirty="0"/>
              <a:t>Małgorzata </a:t>
            </a:r>
            <a:r>
              <a:rPr lang="pl-PL" sz="2000" b="1" dirty="0" err="1"/>
              <a:t>Grzędowska</a:t>
            </a:r>
            <a:r>
              <a:rPr lang="pl-PL" sz="2000" b="1" dirty="0"/>
              <a:t> - </a:t>
            </a:r>
            <a:r>
              <a:rPr lang="pl-PL" sz="2000" dirty="0"/>
              <a:t>Przedszkole Samorządowe nr 11 w Piotrkowie T., </a:t>
            </a:r>
          </a:p>
          <a:p>
            <a:pPr>
              <a:buNone/>
            </a:pPr>
            <a:r>
              <a:rPr lang="pl-PL" sz="2000" dirty="0"/>
              <a:t> </a:t>
            </a:r>
            <a:r>
              <a:rPr lang="pl-PL" sz="2000" b="1" dirty="0"/>
              <a:t>Anetta Szadkowska - </a:t>
            </a:r>
            <a:r>
              <a:rPr lang="pl-PL" sz="2000" dirty="0"/>
              <a:t>Poradnia Psychologiczno-Pedagogiczna w Piotrkowie T. , </a:t>
            </a:r>
          </a:p>
          <a:p>
            <a:pPr>
              <a:buNone/>
            </a:pPr>
            <a:r>
              <a:rPr lang="pl-PL" sz="2000" dirty="0"/>
              <a:t>ul. Dmowskiego 47, 97-300 Piotrków Trybunalski</a:t>
            </a:r>
          </a:p>
          <a:p>
            <a:pPr>
              <a:buNone/>
            </a:pPr>
            <a:r>
              <a:rPr lang="pl-PL" sz="2000" dirty="0"/>
              <a:t>Tel. 44 646 53 16, e-mail: </a:t>
            </a:r>
            <a:r>
              <a:rPr lang="pl-PL" sz="2000" dirty="0">
                <a:hlinkClick r:id="rId2"/>
              </a:rPr>
              <a:t>netta1@op.pl</a:t>
            </a:r>
            <a:endParaRPr lang="pl-PL" sz="2000" dirty="0"/>
          </a:p>
          <a:p>
            <a:pPr>
              <a:buNone/>
            </a:pPr>
            <a:r>
              <a:rPr lang="pl-PL" sz="2000" b="1" dirty="0"/>
              <a:t>Anna Jaskólska - </a:t>
            </a:r>
            <a:r>
              <a:rPr lang="pl-PL" sz="2000" dirty="0"/>
              <a:t>Powiatowa Poradnia Psychologiczno-Pedagogiczna w Skierniewicach,</a:t>
            </a:r>
          </a:p>
          <a:p>
            <a:pPr>
              <a:buNone/>
            </a:pPr>
            <a:r>
              <a:rPr lang="pl-PL" sz="2000" dirty="0"/>
              <a:t>ul. Konstytucji 3 Maja 6, 96-100 Skierniewice</a:t>
            </a:r>
          </a:p>
          <a:p>
            <a:pPr>
              <a:buNone/>
            </a:pPr>
            <a:r>
              <a:rPr lang="pl-PL" sz="2000" dirty="0"/>
              <a:t>Tel.  46 834 59 66, 601 692 264, e-mail: </a:t>
            </a:r>
            <a:r>
              <a:rPr lang="pl-PL" sz="2000" dirty="0">
                <a:hlinkClick r:id="rId3"/>
              </a:rPr>
              <a:t>jasan11@wp.pl</a:t>
            </a:r>
            <a:endParaRPr lang="pl-PL" sz="2000" dirty="0"/>
          </a:p>
          <a:p>
            <a:pPr>
              <a:buNone/>
            </a:pPr>
            <a:r>
              <a:rPr lang="pl-PL" sz="2000" b="1" dirty="0"/>
              <a:t>Danuta Marcinkowska - </a:t>
            </a:r>
            <a:r>
              <a:rPr lang="pl-PL" sz="2000" dirty="0"/>
              <a:t>Poradnia Psychologiczno-Pedagogiczna w Zgierzu,</a:t>
            </a:r>
          </a:p>
          <a:p>
            <a:pPr>
              <a:buNone/>
            </a:pPr>
            <a:r>
              <a:rPr lang="pl-PL" sz="2000" dirty="0"/>
              <a:t>ul. Długa 89/91, 95-100 Zgierz</a:t>
            </a:r>
          </a:p>
          <a:p>
            <a:pPr>
              <a:buNone/>
            </a:pPr>
            <a:r>
              <a:rPr lang="pl-PL" sz="2000" dirty="0"/>
              <a:t>Tel.  42 718 31 79, e-mail: </a:t>
            </a:r>
            <a:r>
              <a:rPr lang="pl-PL" sz="2000" dirty="0">
                <a:hlinkClick r:id="rId4"/>
              </a:rPr>
              <a:t>d.marcinkowska7@gmail.com</a:t>
            </a:r>
            <a:endParaRPr lang="pl-PL" sz="2000" dirty="0"/>
          </a:p>
          <a:p>
            <a:pPr>
              <a:buNone/>
            </a:pPr>
            <a:r>
              <a:rPr lang="pl-PL" sz="2000" b="1" dirty="0"/>
              <a:t>Mariusz Wielebski - </a:t>
            </a:r>
            <a:r>
              <a:rPr lang="pl-PL" sz="2000" dirty="0"/>
              <a:t>Poradnia Psychologiczno-Pedagogiczna w Pabianicach, </a:t>
            </a:r>
          </a:p>
          <a:p>
            <a:pPr>
              <a:buNone/>
            </a:pPr>
            <a:r>
              <a:rPr lang="pl-PL" sz="2000" dirty="0"/>
              <a:t>ul. Bracka 10/12, 95-200 Pabianice</a:t>
            </a:r>
          </a:p>
          <a:p>
            <a:pPr>
              <a:buNone/>
            </a:pPr>
            <a:r>
              <a:rPr lang="pl-PL" sz="2000" dirty="0"/>
              <a:t>Tel. 42 239 77 88, 601 824 618, e-mail: </a:t>
            </a:r>
            <a:r>
              <a:rPr lang="pl-PL" sz="2000" dirty="0" err="1">
                <a:hlinkClick r:id="rId5"/>
              </a:rPr>
              <a:t>dyrektor.mariusz@op.pl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94147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81" y="881336"/>
            <a:ext cx="8460879" cy="600048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pl-PL" sz="2133" dirty="0"/>
              <a:t>Profesjonalne wsparcie w rozwiązywaniu problemów edukacyjno-wychowawczych zapewniają poradnie psychologiczno-pedagogiczne, w tym specjalistyczne, prowadzące m. in. działania diagnostyczne, terapeutyczne, profilaktyczne i wspomagające pracę przedszkoli, szkół i placówek. </a:t>
            </a:r>
            <a:r>
              <a:rPr lang="pl-PL" sz="2133" b="1" dirty="0">
                <a:solidFill>
                  <a:srgbClr val="0000FF"/>
                </a:solidFill>
              </a:rPr>
              <a:t>Odbiorcy usług poradni to zarówno dzieci – w wieku już od urodzenia, młodzież, oraz rodzice i nauczyciele.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r>
              <a:rPr lang="pl-PL" sz="2133" b="1" dirty="0">
                <a:solidFill>
                  <a:srgbClr val="9A0000"/>
                </a:solidFill>
              </a:rPr>
              <a:t>Do zadań poradni należy przede wszystkim: </a:t>
            </a:r>
          </a:p>
          <a:p>
            <a:pPr marL="342917" indent="-342917" algn="just">
              <a:buAutoNum type="arabicParenR"/>
            </a:pPr>
            <a:r>
              <a:rPr lang="pl-PL" sz="2133" dirty="0"/>
              <a:t>diagnozowanie dzieci i młodzieży (efektem są wydawane opinie </a:t>
            </a:r>
            <a:br>
              <a:rPr lang="pl-PL" sz="2133" dirty="0"/>
            </a:br>
            <a:r>
              <a:rPr lang="pl-PL" sz="2133" dirty="0"/>
              <a:t>i orzeczenia),</a:t>
            </a:r>
          </a:p>
          <a:p>
            <a:pPr marL="342917" indent="-342917" algn="just">
              <a:buAutoNum type="arabicParenR"/>
            </a:pPr>
            <a:r>
              <a:rPr lang="pl-PL" sz="2133" dirty="0"/>
              <a:t>udzielanie bezpośredniej pomocy psychologiczno-pedagogicznej uczniom oraz rodzicom,</a:t>
            </a:r>
          </a:p>
          <a:p>
            <a:pPr marL="342917" indent="-342917" algn="just">
              <a:buAutoNum type="arabicParenR"/>
            </a:pPr>
            <a:r>
              <a:rPr lang="pl-PL" sz="2133" dirty="0"/>
              <a:t>realizacja zadań profilaktycznych oraz wspierających wychowawczą i edukacyjną funkcję przedszkola, szkoły i placówki, w tym </a:t>
            </a:r>
            <a:r>
              <a:rPr lang="pl-PL" sz="2133" b="1" dirty="0">
                <a:solidFill>
                  <a:srgbClr val="0000FF"/>
                </a:solidFill>
              </a:rPr>
              <a:t>wspieraniu nauczycieli </a:t>
            </a:r>
            <a:r>
              <a:rPr lang="pl-PL" sz="2133" b="1" u="sng" dirty="0">
                <a:solidFill>
                  <a:srgbClr val="0000FF"/>
                </a:solidFill>
              </a:rPr>
              <a:t>w rozwiązywaniu problemów dydaktyczno-wychowawczych </a:t>
            </a:r>
            <a:r>
              <a:rPr lang="pl-PL" sz="2133" dirty="0"/>
              <a:t>oraz </a:t>
            </a:r>
            <a:r>
              <a:rPr lang="pl-PL" sz="2133" b="1" u="sng" dirty="0">
                <a:solidFill>
                  <a:srgbClr val="0000FF"/>
                </a:solidFill>
              </a:rPr>
              <a:t>wspomaganie</a:t>
            </a:r>
            <a:r>
              <a:rPr lang="pl-PL" sz="2133" b="1" dirty="0">
                <a:solidFill>
                  <a:srgbClr val="0000FF"/>
                </a:solidFill>
              </a:rPr>
              <a:t> przedszkoli, szkół i placówek.</a:t>
            </a:r>
          </a:p>
          <a:p>
            <a:pPr marL="304815" indent="-304815" algn="just">
              <a:buFont typeface="Arial" panose="020B0604020202020204" pitchFamily="34" charset="0"/>
              <a:buChar char="•"/>
            </a:pPr>
            <a:endParaRPr lang="pl-PL" sz="2133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en-US"/>
            </a:defPPr>
            <a:lvl1pPr algn="ctr" defTabSz="914400">
              <a:spcBef>
                <a:spcPct val="0"/>
              </a:spcBef>
              <a:buNone/>
              <a:defRPr sz="6000" b="1">
                <a:solidFill>
                  <a:srgbClr val="0070C0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pl-PL" sz="4000" dirty="0">
                <a:solidFill>
                  <a:srgbClr val="C00000"/>
                </a:solidFill>
              </a:rPr>
              <a:t>Poradnie psychologiczno-pedagogiczne, w tym specjalistyczne</a:t>
            </a:r>
            <a:endParaRPr lang="sv-SE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5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ymbol zastępczy zawartości 4" descr="CCF20131127_000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38537"/>
            <a:ext cx="6984776" cy="8412520"/>
          </a:xfrm>
        </p:spPr>
      </p:pic>
      <p:sp>
        <p:nvSpPr>
          <p:cNvPr id="25603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43CDD196-9418-4710-A85B-C40348B24938}" type="slidenum">
              <a:rPr lang="pl-PL" altLang="pl-PL" sz="90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pl-PL" altLang="pl-PL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65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zawartości 2">
            <a:extLst>
              <a:ext uri="{FF2B5EF4-FFF2-40B4-BE49-F238E27FC236}">
                <a16:creationId xmlns:a16="http://schemas.microsoft.com/office/drawing/2014/main" id="{5E120F48-540A-432A-A2D9-AC04C2679B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7010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altLang="pl-PL" dirty="0"/>
              <a:t>Wiele dzieci na przestrzeni lat edukacji będzie miało tzw. </a:t>
            </a:r>
            <a:r>
              <a:rPr lang="pl-PL" altLang="pl-PL" b="1" dirty="0"/>
              <a:t>specjalne potrzeby edukacyjne</a:t>
            </a:r>
          </a:p>
          <a:p>
            <a:pPr marL="0" indent="0" algn="ctr">
              <a:buNone/>
            </a:pPr>
            <a:r>
              <a:rPr lang="pl-PL" altLang="pl-PL" dirty="0"/>
              <a:t>z </a:t>
            </a:r>
            <a:r>
              <a:rPr lang="pl-PL" altLang="pl-PL" u="sng" dirty="0"/>
              <a:t>różnych powodów </a:t>
            </a:r>
            <a:r>
              <a:rPr lang="pl-PL" altLang="pl-PL" dirty="0"/>
              <a:t>np. stanu zdrowia, który uniemożliwi uczestnictwo w lekcjach przez kilka miesięcy, trudności w nauce konkretnego przedmiotu lub rozwodu rodziców</a:t>
            </a:r>
          </a:p>
          <a:p>
            <a:pPr marL="0" indent="0" algn="ctr">
              <a:buNone/>
            </a:pPr>
            <a:r>
              <a:rPr lang="pl-PL" altLang="pl-PL" dirty="0"/>
              <a:t>i długotrwałego stresu czy mobbingu rówieśniczego lub przemocy w mediach społecznościowych,</a:t>
            </a:r>
          </a:p>
          <a:p>
            <a:pPr marL="0" indent="0" algn="ctr">
              <a:buNone/>
            </a:pPr>
            <a:r>
              <a:rPr lang="pl-PL" altLang="pl-PL" dirty="0"/>
              <a:t>a także migracji rodzin.</a:t>
            </a:r>
          </a:p>
          <a:p>
            <a:pPr algn="ctr"/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635481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7D2C34FE-2F71-4D3A-98A4-916F7D35BD6D}" type="slidenum">
              <a:rPr lang="pl-PL" altLang="pl-PL" sz="90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pl-PL" altLang="pl-PL" sz="9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27651" name="Symbol zastępczy zawartości 10" descr="CCF20131127_0000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23"/>
            <a:ext cx="9144000" cy="6837818"/>
          </a:xfrm>
        </p:spPr>
      </p:pic>
    </p:spTree>
    <p:extLst>
      <p:ext uri="{BB962C8B-B14F-4D97-AF65-F5344CB8AC3E}">
        <p14:creationId xmlns:p14="http://schemas.microsoft.com/office/powerpoint/2010/main" val="1198812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787A219-BD89-4B47-8B15-F8F304552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13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" y="6345"/>
            <a:ext cx="4756906" cy="673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58" y="6345"/>
            <a:ext cx="4756269" cy="673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671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5C73240E-0D37-4828-90A8-CA9D3782D8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6513" y="0"/>
            <a:ext cx="4600576" cy="6524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529F500B-15A5-43E0-8ACC-1F76D30E7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-26988"/>
            <a:ext cx="4614863" cy="654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445B20-36BE-48A7-A3AE-48BAD5A4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  <a:extLst/>
        </p:spPr>
        <p:txBody>
          <a:bodyPr>
            <a:normAutofit fontScale="90000"/>
          </a:bodyPr>
          <a:lstStyle/>
          <a:p>
            <a:r>
              <a:rPr lang="pl-PL" sz="2200" b="1" dirty="0">
                <a:solidFill>
                  <a:srgbClr val="C00000"/>
                </a:solidFill>
              </a:rPr>
              <a:t>Rozporządzenie Ministra Edukacji Narodowej z dnia 25 sierpnia 2017 r.</a:t>
            </a:r>
            <a:br>
              <a:rPr lang="pl-PL" sz="2200" b="1" dirty="0">
                <a:solidFill>
                  <a:srgbClr val="C00000"/>
                </a:solidFill>
              </a:rPr>
            </a:br>
            <a:r>
              <a:rPr lang="pl-PL" sz="2200" b="1" dirty="0">
                <a:solidFill>
                  <a:srgbClr val="C00000"/>
                </a:solidFill>
              </a:rPr>
              <a:t>w sprawie sposobu prowadzenia przez publiczne przedszkola, szkoły</a:t>
            </a:r>
            <a:br>
              <a:rPr lang="pl-PL" sz="2200" b="1" dirty="0">
                <a:solidFill>
                  <a:srgbClr val="C00000"/>
                </a:solidFill>
              </a:rPr>
            </a:br>
            <a:r>
              <a:rPr lang="pl-PL" sz="2200" b="1" dirty="0">
                <a:solidFill>
                  <a:srgbClr val="C00000"/>
                </a:solidFill>
              </a:rPr>
              <a:t>i placówki dokumentacji przebiegu nauczania, działalności wychowawczej</a:t>
            </a:r>
            <a:br>
              <a:rPr lang="pl-PL" sz="2200" b="1" dirty="0">
                <a:solidFill>
                  <a:srgbClr val="C00000"/>
                </a:solidFill>
              </a:rPr>
            </a:br>
            <a:r>
              <a:rPr lang="pl-PL" sz="2200" b="1" dirty="0">
                <a:solidFill>
                  <a:srgbClr val="C00000"/>
                </a:solidFill>
              </a:rPr>
              <a:t>i opiekuńczej oraz rodzajów tej dokumentacji</a:t>
            </a:r>
            <a:br>
              <a:rPr lang="pl-PL" sz="2200" b="1" dirty="0">
                <a:solidFill>
                  <a:srgbClr val="C00000"/>
                </a:solidFill>
              </a:rPr>
            </a:br>
            <a:r>
              <a:rPr lang="pl-PL" sz="2200" dirty="0">
                <a:solidFill>
                  <a:srgbClr val="C00000"/>
                </a:solidFill>
              </a:rPr>
              <a:t>(Dz. U. z 2017 r. poz. 1646)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E868E4-9981-43AF-8625-CC7EAC102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64" y="1988840"/>
            <a:ext cx="8820472" cy="4752528"/>
          </a:xfrm>
          <a:extLst/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pl-PL" sz="2400" dirty="0"/>
              <a:t>§ 19. Szkoła gromadzi, </a:t>
            </a:r>
            <a:r>
              <a:rPr lang="pl-PL" sz="2400" b="1" dirty="0"/>
              <a:t>w indywidualnej teczce</a:t>
            </a:r>
            <a:r>
              <a:rPr lang="pl-PL" sz="2400" dirty="0"/>
              <a:t>, dla każdego ucznia, objętego odpowiednio kształceniem specjalnym lub pomocą psychologiczno-pedagogiczną </a:t>
            </a:r>
            <a:r>
              <a:rPr lang="pl-PL" sz="2400" b="1" dirty="0"/>
              <a:t>dokumentację badań</a:t>
            </a:r>
            <a:br>
              <a:rPr lang="pl-PL" sz="2400" b="1" dirty="0"/>
            </a:br>
            <a:r>
              <a:rPr lang="pl-PL" sz="2400" b="1" dirty="0"/>
              <a:t> i czynności uzupełniających</a:t>
            </a:r>
            <a:r>
              <a:rPr lang="pl-PL" sz="2400" dirty="0"/>
              <a:t> prowadzonych w szczególności przez pedagoga, psychologa, logopedę, doradcę zawodowego, terapeutę pedagogicznego, lekarza oraz innego specjalistę, </a:t>
            </a:r>
            <a:br>
              <a:rPr lang="pl-PL" sz="2400" dirty="0"/>
            </a:br>
            <a:r>
              <a:rPr lang="pl-PL" sz="2400" dirty="0"/>
              <a:t>a także </a:t>
            </a:r>
            <a:r>
              <a:rPr lang="pl-PL" sz="2400" b="1" dirty="0"/>
              <a:t>indywidualne programy edukacyjno-terapeutyczne.</a:t>
            </a:r>
          </a:p>
          <a:p>
            <a:pPr marL="0" indent="0">
              <a:buFontTx/>
              <a:buNone/>
              <a:defRPr/>
            </a:pPr>
            <a:r>
              <a:rPr lang="pl-PL" sz="2400" b="1" dirty="0">
                <a:highlight>
                  <a:srgbClr val="FFFF00"/>
                </a:highlight>
              </a:rPr>
              <a:t>Uwaga:</a:t>
            </a:r>
          </a:p>
          <a:p>
            <a:pPr marL="0" indent="0">
              <a:buFontTx/>
              <a:buNone/>
              <a:defRPr/>
            </a:pPr>
            <a:r>
              <a:rPr lang="pl-PL" sz="2400" b="1" dirty="0"/>
              <a:t>Zajęcia </a:t>
            </a:r>
            <a:r>
              <a:rPr lang="pl-PL" sz="2400" b="1" u="sng" dirty="0"/>
              <a:t>rewalidacyjne</a:t>
            </a:r>
            <a:r>
              <a:rPr lang="pl-PL" sz="2400" b="1" dirty="0"/>
              <a:t> </a:t>
            </a:r>
            <a:r>
              <a:rPr lang="pl-PL" sz="2400" dirty="0"/>
              <a:t>dotyczą uczniów niepełnosprawnych.</a:t>
            </a:r>
          </a:p>
          <a:p>
            <a:pPr marL="0" indent="0">
              <a:buFontTx/>
              <a:buNone/>
              <a:defRPr/>
            </a:pPr>
            <a:r>
              <a:rPr lang="pl-PL" sz="2400" b="1" dirty="0"/>
              <a:t>Zajęcia </a:t>
            </a:r>
            <a:r>
              <a:rPr lang="pl-PL" sz="2400" b="1" u="sng" dirty="0"/>
              <a:t>rewalidacyjno-wychowawcze </a:t>
            </a:r>
            <a:r>
              <a:rPr lang="pl-PL" sz="2400" dirty="0"/>
              <a:t>dotyczą dzieci</a:t>
            </a:r>
            <a:br>
              <a:rPr lang="pl-PL" sz="2400" dirty="0"/>
            </a:br>
            <a:r>
              <a:rPr lang="pl-PL" sz="2400" dirty="0"/>
              <a:t> i młodzieży z niepełnosprawnością intelektualną </a:t>
            </a:r>
            <a:br>
              <a:rPr lang="pl-PL" sz="2400" dirty="0"/>
            </a:br>
            <a:r>
              <a:rPr lang="pl-PL" sz="2400" dirty="0"/>
              <a:t>w stopniu głębokim.</a:t>
            </a:r>
          </a:p>
        </p:txBody>
      </p:sp>
      <p:sp>
        <p:nvSpPr>
          <p:cNvPr id="78852" name="Symbol zastępczy numeru slajdu 3">
            <a:extLst>
              <a:ext uri="{FF2B5EF4-FFF2-40B4-BE49-F238E27FC236}">
                <a16:creationId xmlns:a16="http://schemas.microsoft.com/office/drawing/2014/main" id="{AF4E8403-3516-4722-9A4C-0D550281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99BB16-89BD-4AB9-B306-1891D637E3AF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pl-PL" altLang="pl-PL" sz="1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6A5BFC-6D7B-482F-88F6-F4C2007CE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2800" b="1" dirty="0" err="1">
                <a:solidFill>
                  <a:srgbClr val="C00000"/>
                </a:solidFill>
              </a:rPr>
              <a:t>Rozp</a:t>
            </a:r>
            <a:r>
              <a:rPr lang="pl-PL" sz="2800" b="1" dirty="0">
                <a:solidFill>
                  <a:srgbClr val="C00000"/>
                </a:solidFill>
              </a:rPr>
              <a:t>. MEN w sprawie prowadzenia przez szkołę dokumentacji przebiegu nauczania 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3EEFCD6-B087-4856-9050-6DE20CD92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64" y="1196752"/>
            <a:ext cx="8820472" cy="5184576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§ 11 ust. 1. Szkoła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prowadzi dzienniki innych zajęć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niż zajęcia wpisywane do dziennika lekcyjnego, jeżeli jest to uzasadnione koniecznością dokumentowania przebiegu nauczania, działalności wychowawczej i opiekuńczej, </a:t>
            </a:r>
            <a:r>
              <a:rPr lang="pl-P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w szczególności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zajęć z zakresu</a:t>
            </a:r>
            <a:b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pomocy psychologiczno-pedagogicznej oraz zajęć rozwijających zainteresowania i uzdolnienia uczniów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(dot. także zajęć rewalidacyjnych).</a:t>
            </a:r>
          </a:p>
          <a:p>
            <a:pPr marL="0" indent="0">
              <a:buFontTx/>
              <a:buNone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2. Do dziennika innych zajęć wpisuje się imiona i nazwiska uczniów, daty i </a:t>
            </a:r>
            <a:r>
              <a:rPr lang="pl-PL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tematy przeprowadzonych zajęć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liczbę godzin tych zajęć oraz odnotowuje się obecność uczniów. Przeprowadzenie zajęć nauczyciel potwierdza podpisem. </a:t>
            </a:r>
          </a:p>
          <a:p>
            <a:pPr marL="0" indent="0">
              <a:buFontTx/>
              <a:buNone/>
              <a:defRPr/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6" name="Symbol zastępczy numeru slajdu 3">
            <a:extLst>
              <a:ext uri="{FF2B5EF4-FFF2-40B4-BE49-F238E27FC236}">
                <a16:creationId xmlns:a16="http://schemas.microsoft.com/office/drawing/2014/main" id="{B9209881-C73E-411F-9F3C-32BBD639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BCA76A-5ED9-4EFE-A9D3-2B1077B71B7A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pl-PL" altLang="pl-PL" sz="1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136A09-9137-4B15-B9C2-0A98BC13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sz="2800" b="1" dirty="0" err="1">
                <a:solidFill>
                  <a:srgbClr val="C00000"/>
                </a:solidFill>
              </a:rPr>
              <a:t>Rozp</a:t>
            </a:r>
            <a:r>
              <a:rPr lang="pl-PL" sz="2800" b="1" dirty="0">
                <a:solidFill>
                  <a:srgbClr val="C00000"/>
                </a:solidFill>
              </a:rPr>
              <a:t>. MEN w sprawie prowadzenia przez szkołę dokumentacji przebiegu nauczania 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5D39E7-070F-4594-A484-13C894E16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64" y="1196752"/>
            <a:ext cx="8820472" cy="4608512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§ 11 ust. 3. Do dziennika innych zajęć, </a:t>
            </a:r>
            <a:r>
              <a:rPr lang="pl-PL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 przypadku zajęć z zakresu pomocy psychologiczno-pedagogicznej,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wpisuje się w porządku alfabetycznym nazwiska i imiona uczniów oraz oddział, do którego uczęszczają uczniowie, adresy poczty elektronicznej rodziców </a:t>
            </a:r>
            <a:b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i numery ich telefonów, jeżeli je posiadają, </a:t>
            </a:r>
            <a:r>
              <a:rPr lang="pl-PL" sz="2400" b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indywidualny program pracy z uczniem </a:t>
            </a:r>
            <a:r>
              <a:rPr lang="pl-PL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w przypadku zajęć grupowych – </a:t>
            </a:r>
            <a:r>
              <a:rPr lang="pl-PL" sz="2400" b="1" dirty="0">
                <a:solidFill>
                  <a:srgbClr val="C0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program pracy grupy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tygodniowy rozkład zajęć, daty i czas trwania oraz tematy przeprowadzonych zajęć, </a:t>
            </a:r>
            <a:r>
              <a:rPr lang="pl-PL" sz="24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ocenę postępów i wnioski dotyczące dalszej pracy z uczniem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oraz odnotowuje się obecność uczniów na zajęciach. Przeprowadzenie zajęć nauczyciel potwierdza podpisem. </a:t>
            </a:r>
          </a:p>
        </p:txBody>
      </p:sp>
      <p:sp>
        <p:nvSpPr>
          <p:cNvPr id="80900" name="Symbol zastępczy numeru slajdu 3">
            <a:extLst>
              <a:ext uri="{FF2B5EF4-FFF2-40B4-BE49-F238E27FC236}">
                <a16:creationId xmlns:a16="http://schemas.microsoft.com/office/drawing/2014/main" id="{F89950F7-8294-42D3-BEE7-75AC97E7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A59A9E-72D7-4216-A651-3C67DEEF9932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pl-PL" altLang="pl-PL" sz="1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00FF"/>
                </a:solidFill>
              </a:rPr>
              <a:t>zajęcia rewalidacyjne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Zajęcia rewalidacyjne stanowią </a:t>
            </a:r>
            <a:r>
              <a:rPr lang="pl-PL" b="1" dirty="0"/>
              <a:t>szerokie spektrum zajęć </a:t>
            </a:r>
            <a:r>
              <a:rPr lang="pl-PL" b="1" dirty="0">
                <a:solidFill>
                  <a:srgbClr val="C00000"/>
                </a:solidFill>
              </a:rPr>
              <a:t>usprawniających zaburzone funkcje</a:t>
            </a:r>
            <a:r>
              <a:rPr lang="pl-PL" dirty="0"/>
              <a:t> u dzieci i młodzieży z różnymi rodzajami niepełnosprawności; </a:t>
            </a:r>
          </a:p>
          <a:p>
            <a:r>
              <a:rPr lang="pl-PL" b="1" dirty="0">
                <a:solidFill>
                  <a:srgbClr val="0000FF"/>
                </a:solidFill>
              </a:rPr>
              <a:t>rodzaj zajęć rewalidacyjnych </a:t>
            </a:r>
            <a:r>
              <a:rPr lang="pl-PL" dirty="0">
                <a:solidFill>
                  <a:srgbClr val="0000FF"/>
                </a:solidFill>
                <a:highlight>
                  <a:srgbClr val="FFFF00"/>
                </a:highlight>
              </a:rPr>
              <a:t>powinien być dostosowany</a:t>
            </a:r>
            <a:r>
              <a:rPr lang="pl-PL" dirty="0">
                <a:solidFill>
                  <a:srgbClr val="0000FF"/>
                </a:solidFill>
              </a:rPr>
              <a:t> </a:t>
            </a:r>
            <a:r>
              <a:rPr lang="pl-PL" b="1" dirty="0">
                <a:solidFill>
                  <a:srgbClr val="0000FF"/>
                </a:solidFill>
              </a:rPr>
              <a:t>do rodzaju niepełnosprawności uczniów</a:t>
            </a:r>
            <a:r>
              <a:rPr lang="pl-PL" dirty="0">
                <a:solidFill>
                  <a:srgbClr val="0000FF"/>
                </a:solidFill>
              </a:rPr>
              <a:t> </a:t>
            </a:r>
            <a:r>
              <a:rPr lang="pl-PL" dirty="0"/>
              <a:t>oraz </a:t>
            </a:r>
            <a:r>
              <a:rPr lang="pl-PL" b="1" u="sng" dirty="0">
                <a:solidFill>
                  <a:srgbClr val="C00000"/>
                </a:solidFill>
              </a:rPr>
              <a:t>indywidualnych potrzeb konkretnego ucznia niepełnosprawnego;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561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C00000"/>
                </a:solidFill>
              </a:rPr>
              <a:t>§ 7 ust. 10 rozporządzenia MEN z dnia 9 sierpnia 2017 r. w sprawie warunków </a:t>
            </a:r>
            <a:r>
              <a:rPr lang="pl-PL" sz="2000" b="1" dirty="0">
                <a:solidFill>
                  <a:srgbClr val="C00000"/>
                </a:solidFill>
              </a:rPr>
              <a:t>organizowania kształcenia</a:t>
            </a:r>
            <a:r>
              <a:rPr lang="pl-PL" sz="2000" dirty="0">
                <a:solidFill>
                  <a:srgbClr val="C00000"/>
                </a:solidFill>
              </a:rPr>
              <a:t>, wychowania i opieki dla </a:t>
            </a:r>
            <a:r>
              <a:rPr lang="pl-PL" sz="2000" b="1" dirty="0">
                <a:solidFill>
                  <a:srgbClr val="C00000"/>
                </a:solidFill>
              </a:rPr>
              <a:t>dzieci i młodzieży niepełnosprawnych</a:t>
            </a:r>
            <a:r>
              <a:rPr lang="pl-PL" sz="2000" dirty="0">
                <a:solidFill>
                  <a:srgbClr val="C00000"/>
                </a:solidFill>
              </a:rPr>
              <a:t>, niedostosowanych społecznie i zagrożonych niedostosowaniem społecznym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76264"/>
            <a:ext cx="8229600" cy="2764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Dyrektor przedszkola lub szkoły, […], powierza prowadzenie zajęć rewalidacyjnych, </a:t>
            </a:r>
            <a:r>
              <a:rPr lang="pl-PL" b="1" u="sng" dirty="0">
                <a:solidFill>
                  <a:srgbClr val="0000FF"/>
                </a:solidFill>
              </a:rPr>
              <a:t>nauczycielom</a:t>
            </a:r>
            <a:r>
              <a:rPr lang="pl-PL" b="1" u="sng" dirty="0"/>
              <a:t> </a:t>
            </a:r>
            <a:r>
              <a:rPr lang="pl-PL" b="1" dirty="0"/>
              <a:t>lub </a:t>
            </a:r>
            <a:r>
              <a:rPr lang="pl-PL" b="1" u="sng" dirty="0">
                <a:solidFill>
                  <a:srgbClr val="0000FF"/>
                </a:solidFill>
              </a:rPr>
              <a:t>specjalistom</a:t>
            </a:r>
            <a:r>
              <a:rPr lang="pl-PL" b="1" dirty="0"/>
              <a:t> </a:t>
            </a:r>
            <a:r>
              <a:rPr lang="pl-PL" b="1" dirty="0">
                <a:solidFill>
                  <a:srgbClr val="C00000"/>
                </a:solidFill>
              </a:rPr>
              <a:t>posiadającym kwalifikacje odpowiednie </a:t>
            </a:r>
            <a:r>
              <a:rPr lang="pl-PL" b="1" dirty="0">
                <a:solidFill>
                  <a:srgbClr val="0000FF"/>
                </a:solidFill>
              </a:rPr>
              <a:t>do rodzaju niepełnosprawności ucznia</a:t>
            </a:r>
            <a:r>
              <a:rPr lang="pl-PL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02023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pl-PL" dirty="0">
                <a:solidFill>
                  <a:srgbClr val="0000FF"/>
                </a:solidFill>
              </a:rPr>
              <a:t>zajęcia rewalidacyjne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6021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/>
              <a:t>w przypadku </a:t>
            </a:r>
            <a:r>
              <a:rPr lang="pl-PL" b="1" dirty="0">
                <a:solidFill>
                  <a:srgbClr val="C00000"/>
                </a:solidFill>
              </a:rPr>
              <a:t>ucznia niewidomego </a:t>
            </a:r>
            <a:r>
              <a:rPr lang="pl-PL" dirty="0"/>
              <a:t>– </a:t>
            </a:r>
          </a:p>
          <a:p>
            <a:r>
              <a:rPr lang="pl-PL" dirty="0">
                <a:solidFill>
                  <a:srgbClr val="000099"/>
                </a:solidFill>
              </a:rPr>
              <a:t>naukę </a:t>
            </a:r>
            <a:r>
              <a:rPr lang="pl-PL" b="1" dirty="0">
                <a:solidFill>
                  <a:srgbClr val="000099"/>
                </a:solidFill>
              </a:rPr>
              <a:t>orientacji przestrzennej </a:t>
            </a:r>
            <a:r>
              <a:rPr lang="pl-PL" dirty="0">
                <a:solidFill>
                  <a:srgbClr val="000099"/>
                </a:solidFill>
              </a:rPr>
              <a:t>i </a:t>
            </a:r>
            <a:r>
              <a:rPr lang="pl-PL" b="1" dirty="0">
                <a:solidFill>
                  <a:srgbClr val="000099"/>
                </a:solidFill>
              </a:rPr>
              <a:t>poruszania się</a:t>
            </a:r>
            <a:r>
              <a:rPr lang="pl-PL" dirty="0">
                <a:solidFill>
                  <a:srgbClr val="000099"/>
                </a:solidFill>
              </a:rPr>
              <a:t>; </a:t>
            </a:r>
          </a:p>
          <a:p>
            <a:r>
              <a:rPr lang="pl-PL" dirty="0">
                <a:solidFill>
                  <a:srgbClr val="000099"/>
                </a:solidFill>
              </a:rPr>
              <a:t>naukę systemu Braille'a lub innych </a:t>
            </a:r>
            <a:r>
              <a:rPr lang="pl-PL" b="1" dirty="0">
                <a:solidFill>
                  <a:srgbClr val="000099"/>
                </a:solidFill>
              </a:rPr>
              <a:t>alternatywnych metod komunikacji</a:t>
            </a:r>
            <a:r>
              <a:rPr lang="pl-PL" dirty="0"/>
              <a:t>; </a:t>
            </a:r>
          </a:p>
          <a:p>
            <a:pPr marL="0" indent="0">
              <a:buNone/>
            </a:pPr>
            <a:r>
              <a:rPr lang="pl-PL" b="1" dirty="0"/>
              <a:t>w przypadku </a:t>
            </a:r>
            <a:r>
              <a:rPr lang="pl-PL" b="1" dirty="0">
                <a:solidFill>
                  <a:srgbClr val="C00000"/>
                </a:solidFill>
              </a:rPr>
              <a:t>ucznia </a:t>
            </a:r>
            <a:r>
              <a:rPr lang="pl-PL" dirty="0"/>
              <a:t>niepełnosprawnego </a:t>
            </a:r>
            <a:r>
              <a:rPr lang="pl-PL" b="1" dirty="0">
                <a:solidFill>
                  <a:srgbClr val="C00000"/>
                </a:solidFill>
              </a:rPr>
              <a:t>z zaburzeniami mowy lub jej brakiem </a:t>
            </a:r>
          </a:p>
          <a:p>
            <a:r>
              <a:rPr lang="pl-PL" dirty="0">
                <a:solidFill>
                  <a:srgbClr val="000099"/>
                </a:solidFill>
              </a:rPr>
              <a:t>naukę </a:t>
            </a:r>
            <a:r>
              <a:rPr lang="pl-PL" b="1" dirty="0">
                <a:solidFill>
                  <a:srgbClr val="000099"/>
                </a:solidFill>
              </a:rPr>
              <a:t>języka migowego </a:t>
            </a:r>
            <a:r>
              <a:rPr lang="pl-PL" dirty="0">
                <a:solidFill>
                  <a:srgbClr val="000099"/>
                </a:solidFill>
              </a:rPr>
              <a:t>lub innych </a:t>
            </a:r>
            <a:r>
              <a:rPr lang="pl-PL" b="1" dirty="0">
                <a:solidFill>
                  <a:srgbClr val="000099"/>
                </a:solidFill>
              </a:rPr>
              <a:t>sposobów komunikowania się</a:t>
            </a:r>
            <a:r>
              <a:rPr lang="pl-PL" dirty="0">
                <a:solidFill>
                  <a:srgbClr val="000099"/>
                </a:solidFill>
              </a:rPr>
              <a:t>, w szczególności wspomagających i alternatywnych metod komunikacji (AAC); </a:t>
            </a:r>
          </a:p>
          <a:p>
            <a:pPr marL="0" indent="0">
              <a:buNone/>
            </a:pPr>
            <a:r>
              <a:rPr lang="pl-PL" b="1" dirty="0"/>
              <a:t>w przypadku </a:t>
            </a:r>
            <a:r>
              <a:rPr lang="pl-PL" b="1" dirty="0">
                <a:solidFill>
                  <a:srgbClr val="C00000"/>
                </a:solidFill>
              </a:rPr>
              <a:t>ucznia z autyzmem, w tym z zespołem Aspergera </a:t>
            </a:r>
          </a:p>
          <a:p>
            <a:r>
              <a:rPr lang="pl-PL" b="1" dirty="0">
                <a:solidFill>
                  <a:srgbClr val="000099"/>
                </a:solidFill>
              </a:rPr>
              <a:t>zajęcia rozwijające umiejętności społeczne</a:t>
            </a:r>
            <a:r>
              <a:rPr lang="pl-PL" dirty="0">
                <a:solidFill>
                  <a:srgbClr val="000099"/>
                </a:solidFill>
              </a:rPr>
              <a:t>, w tym</a:t>
            </a:r>
          </a:p>
          <a:p>
            <a:r>
              <a:rPr lang="pl-PL" dirty="0">
                <a:solidFill>
                  <a:srgbClr val="000099"/>
                </a:solidFill>
              </a:rPr>
              <a:t>zajęcia rozwijające </a:t>
            </a:r>
            <a:r>
              <a:rPr lang="pl-PL" b="1" dirty="0">
                <a:solidFill>
                  <a:srgbClr val="000099"/>
                </a:solidFill>
              </a:rPr>
              <a:t>umiejętności komunikacyjne</a:t>
            </a:r>
            <a:r>
              <a:rPr lang="pl-PL" dirty="0">
                <a:solidFill>
                  <a:srgbClr val="000099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5729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ytuł 1">
            <a:extLst>
              <a:ext uri="{FF2B5EF4-FFF2-40B4-BE49-F238E27FC236}">
                <a16:creationId xmlns:a16="http://schemas.microsoft.com/office/drawing/2014/main" id="{E805CF3F-0E3C-4FFF-8678-7D9E1E604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773832"/>
            <a:ext cx="7056437" cy="714375"/>
          </a:xfrm>
        </p:spPr>
        <p:txBody>
          <a:bodyPr>
            <a:normAutofit fontScale="90000"/>
          </a:bodyPr>
          <a:lstStyle/>
          <a:p>
            <a:r>
              <a:rPr lang="pl-PL" altLang="pl-PL" b="1" dirty="0">
                <a:solidFill>
                  <a:srgbClr val="C00000"/>
                </a:solidFill>
              </a:rPr>
              <a:t>Edukacja włączająca</a:t>
            </a:r>
          </a:p>
        </p:txBody>
      </p:sp>
      <p:pic>
        <p:nvPicPr>
          <p:cNvPr id="64515" name="Symbol zastępczy zawartości 3" descr="https://cd0e6a28fe43c2b7da570ab2-m05hb5fdat0ei1zc08.netdna-ssl.com/wp-content/uploads/2016/04/edukacja-560x373.jpg">
            <a:hlinkClick r:id="rId2"/>
            <a:extLst>
              <a:ext uri="{FF2B5EF4-FFF2-40B4-BE49-F238E27FC236}">
                <a16:creationId xmlns:a16="http://schemas.microsoft.com/office/drawing/2014/main" id="{84C1809A-8F36-46A9-9B80-506C12A7D18E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1217" y="1700808"/>
            <a:ext cx="6341566" cy="4632945"/>
          </a:xfr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29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ytuł 1">
            <a:extLst>
              <a:ext uri="{FF2B5EF4-FFF2-40B4-BE49-F238E27FC236}">
                <a16:creationId xmlns:a16="http://schemas.microsoft.com/office/drawing/2014/main" id="{EC664700-5617-4979-A6DD-979FEBCE7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1779588"/>
          </a:xfrm>
        </p:spPr>
        <p:txBody>
          <a:bodyPr/>
          <a:lstStyle/>
          <a:p>
            <a:r>
              <a:rPr lang="pl-PL" altLang="pl-PL" sz="1800" dirty="0"/>
              <a:t>Rozporządzenie Ministra Edukacji Narodowej z dnia 9 sierpnia 2017 r. </a:t>
            </a:r>
            <a:br>
              <a:rPr lang="pl-PL" altLang="pl-PL" sz="1800" dirty="0"/>
            </a:br>
            <a:r>
              <a:rPr lang="pl-PL" altLang="pl-PL" sz="1800" dirty="0"/>
              <a:t>w sprawie warunków </a:t>
            </a:r>
            <a:r>
              <a:rPr lang="pl-PL" altLang="pl-PL" sz="1800" b="1" dirty="0"/>
              <a:t>organizowania kształcenia</a:t>
            </a:r>
            <a:r>
              <a:rPr lang="pl-PL" altLang="pl-PL" sz="1800" dirty="0"/>
              <a:t>, wychowania i opieki dla dzieci</a:t>
            </a:r>
            <a:br>
              <a:rPr lang="pl-PL" altLang="pl-PL" sz="1800" dirty="0"/>
            </a:br>
            <a:r>
              <a:rPr lang="pl-PL" altLang="pl-PL" sz="1800" dirty="0"/>
              <a:t>i młodzieży niepełnosprawnych, niedostosowanych społecznie i zagrożonych niedostosowaniem społecznym</a:t>
            </a:r>
            <a:endParaRPr lang="pl-PL" altLang="pl-PL" sz="1800" b="1" dirty="0">
              <a:solidFill>
                <a:srgbClr val="0070C0"/>
              </a:solidFill>
            </a:endParaRPr>
          </a:p>
        </p:txBody>
      </p:sp>
      <p:sp>
        <p:nvSpPr>
          <p:cNvPr id="21507" name="Symbol zastępczy zawartości 2">
            <a:extLst>
              <a:ext uri="{FF2B5EF4-FFF2-40B4-BE49-F238E27FC236}">
                <a16:creationId xmlns:a16="http://schemas.microsoft.com/office/drawing/2014/main" id="{964DB907-BA62-4B47-8D03-EAE6E8C5C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7" y="1957387"/>
            <a:ext cx="8785225" cy="4525963"/>
          </a:xfrm>
          <a:extLst/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pl-PL" altLang="pl-PL" b="1" dirty="0"/>
              <a:t>§ 6 ust.  4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altLang="pl-PL" dirty="0"/>
              <a:t>	</a:t>
            </a:r>
            <a:r>
              <a:rPr lang="pl-PL" altLang="pl-PL" b="1" dirty="0">
                <a:highlight>
                  <a:srgbClr val="00FFFF"/>
                </a:highlight>
              </a:rPr>
              <a:t>Zespół </a:t>
            </a:r>
            <a:r>
              <a:rPr lang="pl-PL" altLang="pl-PL" b="1" dirty="0">
                <a:highlight>
                  <a:srgbClr val="FFFF00"/>
                </a:highlight>
              </a:rPr>
              <a:t>opracowuje program</a:t>
            </a:r>
            <a:r>
              <a:rPr lang="pl-PL" altLang="pl-PL" dirty="0">
                <a:highlight>
                  <a:srgbClr val="FFFF00"/>
                </a:highlight>
              </a:rPr>
              <a:t> </a:t>
            </a:r>
            <a:r>
              <a:rPr lang="pl-PL" altLang="pl-PL" b="1" dirty="0">
                <a:solidFill>
                  <a:srgbClr val="C00000"/>
                </a:solidFill>
              </a:rPr>
              <a:t>po dokonaniu wielospecjalistycznej oceny poziomu funkcjonowania dziecka</a:t>
            </a:r>
            <a:r>
              <a:rPr lang="pl-PL" altLang="pl-PL" dirty="0"/>
              <a:t> lub ucznia oraz </a:t>
            </a:r>
            <a:r>
              <a:rPr lang="pl-PL" altLang="pl-PL" b="1" dirty="0"/>
              <a:t>uwzględniając zalecenia zawarte w orzeczeniu o potrzebie kształcenia specjalnego</a:t>
            </a:r>
            <a:r>
              <a:rPr lang="pl-PL" altLang="pl-PL" dirty="0"/>
              <a:t>, </a:t>
            </a:r>
            <a:r>
              <a:rPr lang="pl-PL" altLang="pl-PL" b="1" dirty="0"/>
              <a:t>we współpracy</a:t>
            </a:r>
            <a:r>
              <a:rPr lang="pl-PL" altLang="pl-PL" dirty="0"/>
              <a:t>, w zależności od potrzeb, </a:t>
            </a:r>
            <a:r>
              <a:rPr lang="pl-PL" altLang="pl-PL" b="1" dirty="0"/>
              <a:t>z poradnią psychologiczno­-pedagogiczną</a:t>
            </a:r>
            <a:r>
              <a:rPr lang="pl-PL" altLang="pl-PL" dirty="0"/>
              <a:t>, w tym poradnią specjalistyczną.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altLang="pl-PL" dirty="0"/>
              <a:t>						</a:t>
            </a:r>
            <a:endParaRPr lang="pl-PL" altLang="pl-PL" b="1" dirty="0"/>
          </a:p>
        </p:txBody>
      </p:sp>
      <p:sp>
        <p:nvSpPr>
          <p:cNvPr id="110596" name="Symbol zastępczy numeru slajdu 1">
            <a:extLst>
              <a:ext uri="{FF2B5EF4-FFF2-40B4-BE49-F238E27FC236}">
                <a16:creationId xmlns:a16="http://schemas.microsoft.com/office/drawing/2014/main" id="{2706FF27-42DE-41CE-B6EF-07134D9B6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530907-E0B8-4AB9-9C7C-EF823BBA1F9D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pl-PL" altLang="pl-PL" sz="1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36FBB6-356F-41D7-934B-DA1442233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722975"/>
            <a:ext cx="8507288" cy="2426528"/>
          </a:xfrm>
          <a:extLst/>
        </p:spPr>
        <p:txBody>
          <a:bodyPr/>
          <a:lstStyle/>
          <a:p>
            <a:pPr>
              <a:buFontTx/>
              <a:buAutoNum type="arabicParenR"/>
              <a:defRPr/>
            </a:pPr>
            <a:r>
              <a:rPr lang="pl-PL" sz="2400" b="1" dirty="0">
                <a:solidFill>
                  <a:srgbClr val="FF0000"/>
                </a:solidFill>
              </a:rPr>
              <a:t>zakres i sposób </a:t>
            </a:r>
            <a:r>
              <a:rPr lang="pl-PL" sz="2400" b="1" dirty="0"/>
              <a:t>dostosowania odpowiednio programu wychowania przedszkolnego oraz </a:t>
            </a:r>
            <a:r>
              <a:rPr lang="pl-PL" sz="2400" b="1" dirty="0">
                <a:highlight>
                  <a:srgbClr val="FFFF00"/>
                </a:highlight>
              </a:rPr>
              <a:t>wymagań edukacyjnych </a:t>
            </a:r>
            <a:r>
              <a:rPr lang="pl-PL" sz="2400" b="1" dirty="0"/>
              <a:t> </a:t>
            </a:r>
            <a:r>
              <a:rPr lang="pl-PL" sz="2400" dirty="0"/>
              <a:t>do indywidualnych potrzeb rozwojowych i edukacyjnych oraz możliwości psychofizycznych ucznia, w szczególności przez zastosowanie odpowiednich metod i form pracy z uczniem;</a:t>
            </a:r>
          </a:p>
        </p:txBody>
      </p:sp>
      <p:sp>
        <p:nvSpPr>
          <p:cNvPr id="111620" name="Symbol zastępczy numeru slajdu 3">
            <a:extLst>
              <a:ext uri="{FF2B5EF4-FFF2-40B4-BE49-F238E27FC236}">
                <a16:creationId xmlns:a16="http://schemas.microsoft.com/office/drawing/2014/main" id="{4A12B17D-8C7E-4458-8AF6-268AEA58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F10A6-CA48-42C0-99AE-9419D99626BF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pl-PL" altLang="pl-PL" sz="140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354F4C4-1271-4D95-B84A-25E2F8474803}"/>
              </a:ext>
            </a:extLst>
          </p:cNvPr>
          <p:cNvSpPr txBox="1"/>
          <p:nvPr/>
        </p:nvSpPr>
        <p:spPr>
          <a:xfrm>
            <a:off x="2927294" y="5602825"/>
            <a:ext cx="298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/>
              <a:t>OCENIANIE</a:t>
            </a:r>
          </a:p>
        </p:txBody>
      </p:sp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EC5FD6EF-7825-44F7-97F3-645E6FD0870D}"/>
              </a:ext>
            </a:extLst>
          </p:cNvPr>
          <p:cNvSpPr/>
          <p:nvPr/>
        </p:nvSpPr>
        <p:spPr>
          <a:xfrm rot="10800000">
            <a:off x="4197379" y="4653136"/>
            <a:ext cx="432048" cy="864096"/>
          </a:xfrm>
          <a:prstGeom prst="down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05F8A18-6D26-4ED0-A0AF-E5581CBD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8913"/>
            <a:ext cx="8964613" cy="1943943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sz="2200" dirty="0"/>
              <a:t>Rozporządzenie Ministra Edukacji Narodowej z dnia 9 sierpnia 2017 r. </a:t>
            </a:r>
            <a:br>
              <a:rPr lang="pl-PL" altLang="pl-PL" sz="2200" dirty="0"/>
            </a:br>
            <a:r>
              <a:rPr lang="pl-PL" altLang="pl-PL" sz="2200" dirty="0"/>
              <a:t>w sprawie warunków </a:t>
            </a:r>
            <a:r>
              <a:rPr lang="pl-PL" altLang="pl-PL" sz="2200" b="1" dirty="0"/>
              <a:t>organizowania kształcenia</a:t>
            </a:r>
            <a:r>
              <a:rPr lang="pl-PL" altLang="pl-PL" sz="2200" dirty="0"/>
              <a:t>, wychowania i opieki dla dzieci i młodzieży niepełnosprawnych, niedostosowanych społecznie</a:t>
            </a:r>
            <a:br>
              <a:rPr lang="pl-PL" altLang="pl-PL" sz="2200" dirty="0"/>
            </a:br>
            <a:r>
              <a:rPr lang="pl-PL" altLang="pl-PL" sz="2200" dirty="0"/>
              <a:t>i zagrożonych niedostosowaniem społecznym</a:t>
            </a:r>
            <a:br>
              <a:rPr lang="pl-PL" sz="2200" dirty="0">
                <a:solidFill>
                  <a:srgbClr val="C00000"/>
                </a:solidFill>
              </a:rPr>
            </a:br>
            <a:br>
              <a:rPr lang="pl-PL" sz="2200" dirty="0">
                <a:solidFill>
                  <a:srgbClr val="C00000"/>
                </a:solidFill>
              </a:rPr>
            </a:br>
            <a:r>
              <a:rPr lang="pl-PL" sz="2800" b="1" dirty="0">
                <a:solidFill>
                  <a:srgbClr val="C00000"/>
                </a:solidFill>
              </a:rPr>
              <a:t>Indywidualny program edukacyjno-terapeutyczny określa: </a:t>
            </a:r>
            <a:endParaRPr lang="pl-PL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ytuł 1">
            <a:extLst>
              <a:ext uri="{FF2B5EF4-FFF2-40B4-BE49-F238E27FC236}">
                <a16:creationId xmlns:a16="http://schemas.microsoft.com/office/drawing/2014/main" id="{9C190A7D-F5FE-4CB2-91A4-18680FD59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024" y="44624"/>
            <a:ext cx="8820472" cy="648072"/>
          </a:xfrm>
          <a:extLst/>
        </p:spPr>
        <p:txBody>
          <a:bodyPr>
            <a:normAutofit/>
          </a:bodyPr>
          <a:lstStyle/>
          <a:p>
            <a:pPr algn="l">
              <a:defRPr/>
            </a:pPr>
            <a:r>
              <a:rPr lang="pl-PL" sz="2400" b="1" dirty="0">
                <a:solidFill>
                  <a:srgbClr val="C00000"/>
                </a:solidFill>
              </a:rPr>
              <a:t>Art. 44b ust. 6 u</a:t>
            </a:r>
            <a:r>
              <a:rPr lang="pl-PL" altLang="pl-PL" sz="2400" b="1" dirty="0">
                <a:solidFill>
                  <a:srgbClr val="C00000"/>
                </a:solidFill>
              </a:rPr>
              <a:t>stawy z dnia 7 września 1991 r. o systemie oświaty</a:t>
            </a:r>
            <a:endParaRPr lang="pl-PL" altLang="pl-PL" sz="22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88E4E1-7DFA-43D4-B5F9-4ED234988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764704"/>
            <a:ext cx="8497888" cy="6093296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b="1" dirty="0">
                <a:solidFill>
                  <a:srgbClr val="0000FF"/>
                </a:solidFill>
              </a:rPr>
              <a:t>Ocenianie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/>
              <a:t>wewnątrzszkolne obejmuje: </a:t>
            </a:r>
          </a:p>
          <a:p>
            <a:pPr marL="0" indent="0" eaLnBrk="1" hangingPunct="1">
              <a:buFontTx/>
              <a:buNone/>
              <a:defRPr/>
            </a:pPr>
            <a:r>
              <a:rPr lang="pl-PL" sz="2400" b="1" dirty="0">
                <a:highlight>
                  <a:srgbClr val="FFFF00"/>
                </a:highlight>
              </a:rPr>
              <a:t>formułowanie przez nauczycieli </a:t>
            </a:r>
            <a:r>
              <a:rPr lang="pl-PL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wymagań edukacyjnych </a:t>
            </a:r>
            <a:r>
              <a:rPr lang="pl-PL" sz="2400" b="1" dirty="0">
                <a:highlight>
                  <a:srgbClr val="FFFF00"/>
                </a:highlight>
              </a:rPr>
              <a:t>niezbędnych do otrzymania przez ucznia </a:t>
            </a:r>
            <a:r>
              <a:rPr lang="pl-PL" sz="24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poszczególnych śródrocznych i rocznych ocen</a:t>
            </a:r>
            <a:r>
              <a:rPr lang="pl-PL" sz="2400" b="1" dirty="0"/>
              <a:t> </a:t>
            </a:r>
            <a:r>
              <a:rPr lang="pl-PL" sz="2400" dirty="0"/>
              <a:t>klasyfikacyjnych z obowiązkowych i dodatkowych zajęć edukacyjnych </a:t>
            </a:r>
          </a:p>
          <a:p>
            <a:pPr marL="0" indent="0" eaLnBrk="1" hangingPunct="1">
              <a:buFontTx/>
              <a:buNone/>
              <a:defRPr/>
            </a:pPr>
            <a:endParaRPr lang="pl-PL" altLang="pl-PL" sz="2400" b="1" dirty="0"/>
          </a:p>
          <a:p>
            <a:pPr marL="0" indent="0" eaLnBrk="1" hangingPunct="1">
              <a:buFontTx/>
              <a:buNone/>
              <a:defRPr/>
            </a:pPr>
            <a:r>
              <a:rPr lang="pl-PL" altLang="pl-PL" sz="2400" b="1" dirty="0"/>
              <a:t>Art. 44c ust. 2 </a:t>
            </a:r>
            <a:r>
              <a:rPr lang="pl-PL" altLang="pl-PL" sz="2400" b="1" dirty="0">
                <a:highlight>
                  <a:srgbClr val="FFFF00"/>
                </a:highlight>
              </a:rPr>
              <a:t>Nauczyciel jest obowiązany dostosować </a:t>
            </a:r>
            <a:r>
              <a:rPr lang="pl-PL" altLang="pl-PL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wymagania edukacyjne </a:t>
            </a:r>
            <a:r>
              <a:rPr lang="pl-PL" altLang="pl-PL" sz="2400" dirty="0"/>
              <a:t>do indywidualnych potrzeb rozwojowych i edukacyjnych oraz możliwości psychofizycznych ucznia</a:t>
            </a:r>
          </a:p>
          <a:p>
            <a:pPr marL="0" indent="0" eaLnBrk="1" hangingPunct="1">
              <a:buFontTx/>
              <a:buNone/>
              <a:defRPr/>
            </a:pPr>
            <a:endParaRPr lang="pl-PL" sz="2400" dirty="0"/>
          </a:p>
          <a:p>
            <a:pPr marL="0" indent="0" eaLnBrk="1" hangingPunct="1">
              <a:buFontTx/>
              <a:buNone/>
              <a:defRPr/>
            </a:pPr>
            <a:r>
              <a:rPr lang="pl-PL" altLang="pl-PL" sz="2400" b="1" dirty="0"/>
              <a:t>Art. 44c ust. 1 Nauczyciel jest obowiązany </a:t>
            </a:r>
            <a:r>
              <a:rPr lang="pl-PL" altLang="pl-PL" sz="2400" b="1" dirty="0">
                <a:solidFill>
                  <a:srgbClr val="C00000"/>
                </a:solidFill>
              </a:rPr>
              <a:t>indywidualizować pracę z uczniem</a:t>
            </a:r>
            <a:r>
              <a:rPr lang="pl-PL" altLang="pl-PL" sz="2400" b="1" dirty="0"/>
              <a:t> </a:t>
            </a:r>
            <a:r>
              <a:rPr lang="pl-PL" altLang="pl-PL" sz="2400" dirty="0"/>
              <a:t>na zajęciach edukacyjnych odpowiednio do potrzeb rozwojowych i edukacyjnych oraz możliwości psychofizycznych ucznia. </a:t>
            </a:r>
          </a:p>
        </p:txBody>
      </p:sp>
      <p:sp>
        <p:nvSpPr>
          <p:cNvPr id="95236" name="Symbol zastępczy numeru slajdu 1">
            <a:extLst>
              <a:ext uri="{FF2B5EF4-FFF2-40B4-BE49-F238E27FC236}">
                <a16:creationId xmlns:a16="http://schemas.microsoft.com/office/drawing/2014/main" id="{15C9705F-F349-4BFF-8C64-5BCBAEEF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7B092B-1194-4C19-BA22-6961F756C410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pl-PL" altLang="pl-PL" sz="1400"/>
          </a:p>
        </p:txBody>
      </p:sp>
    </p:spTree>
    <p:extLst>
      <p:ext uri="{BB962C8B-B14F-4D97-AF65-F5344CB8AC3E}">
        <p14:creationId xmlns:p14="http://schemas.microsoft.com/office/powerpoint/2010/main" val="2596682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>
            <a:extLst>
              <a:ext uri="{FF2B5EF4-FFF2-40B4-BE49-F238E27FC236}">
                <a16:creationId xmlns:a16="http://schemas.microsoft.com/office/drawing/2014/main" id="{5133DFA5-43DE-492F-A5C8-4CC80F822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1838"/>
          </a:xfrm>
        </p:spPr>
        <p:txBody>
          <a:bodyPr/>
          <a:lstStyle/>
          <a:p>
            <a:r>
              <a:rPr lang="pl-PL" altLang="pl-PL" sz="3200" b="1"/>
              <a:t>Wymagania edukacyjne – matematyka IV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FA29AEF-D706-4DEC-99E7-B6C033525AA5}"/>
              </a:ext>
            </a:extLst>
          </p:cNvPr>
          <p:cNvGraphicFramePr>
            <a:graphicFrameLocks noGrp="1"/>
          </p:cNvGraphicFramePr>
          <p:nvPr/>
        </p:nvGraphicFramePr>
        <p:xfrm>
          <a:off x="0" y="731838"/>
          <a:ext cx="9144000" cy="572135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7704">
                  <a:extLst>
                    <a:ext uri="{9D8B030D-6E8A-4147-A177-3AD203B41FA5}">
                      <a16:colId xmlns:a16="http://schemas.microsoft.com/office/drawing/2014/main" val="3697564517"/>
                    </a:ext>
                  </a:extLst>
                </a:gridCol>
                <a:gridCol w="7236296">
                  <a:extLst>
                    <a:ext uri="{9D8B030D-6E8A-4147-A177-3AD203B41FA5}">
                      <a16:colId xmlns:a16="http://schemas.microsoft.com/office/drawing/2014/main" val="267146020"/>
                    </a:ext>
                  </a:extLst>
                </a:gridCol>
              </a:tblGrid>
              <a:tr h="1003825">
                <a:tc>
                  <a:txBody>
                    <a:bodyPr/>
                    <a:lstStyle/>
                    <a:p>
                      <a:r>
                        <a:rPr lang="pl-PL" sz="1800" dirty="0"/>
                        <a:t>Bardzo dobry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pl-PL" sz="1800" b="0" dirty="0"/>
                        <a:t>Rozwiązuje zadania i wykonuje obliczenia, w których występują różne jednostki długości lub pola.</a:t>
                      </a:r>
                    </a:p>
                    <a:p>
                      <a:r>
                        <a:rPr lang="pl-PL" sz="1800" b="0" dirty="0"/>
                        <a:t>Projektuje siatki prostopadłościanów z wykorzystaniem skali. 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3958173111"/>
                  </a:ext>
                </a:extLst>
              </a:tr>
              <a:tr h="1957110">
                <a:tc>
                  <a:txBody>
                    <a:bodyPr/>
                    <a:lstStyle/>
                    <a:p>
                      <a:r>
                        <a:rPr lang="pl-PL" sz="1800" b="1" dirty="0"/>
                        <a:t>Dobry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Uzasadnia, że kwadrat jest prostokątem. </a:t>
                      </a:r>
                    </a:p>
                    <a:p>
                      <a:r>
                        <a:rPr lang="pl-PL" sz="1800" dirty="0"/>
                        <a:t>Oblicza obwód i pole prostokąta, gdy boki wyrażone są różnymi jednostkami.</a:t>
                      </a:r>
                    </a:p>
                    <a:p>
                      <a:r>
                        <a:rPr lang="pl-PL" sz="1800" dirty="0"/>
                        <a:t>Oblicza bok kwadratu o danym obwodzie.</a:t>
                      </a:r>
                    </a:p>
                    <a:p>
                      <a:r>
                        <a:rPr lang="pl-PL" sz="1800" dirty="0"/>
                        <a:t>Zamienia jednostki pola z większych na mniejsze.</a:t>
                      </a:r>
                    </a:p>
                    <a:p>
                      <a:r>
                        <a:rPr lang="pl-PL" sz="1800" dirty="0"/>
                        <a:t>Wskazuje punkty należące bądź nienależące do okręgu i koła. 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24850997"/>
                  </a:ext>
                </a:extLst>
              </a:tr>
              <a:tr h="1304972">
                <a:tc>
                  <a:txBody>
                    <a:bodyPr/>
                    <a:lstStyle/>
                    <a:p>
                      <a:r>
                        <a:rPr lang="pl-PL" sz="1800" b="1" dirty="0"/>
                        <a:t>Dostateczny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Rysuje prostokąty i kwadraty o podanych wymiarach.</a:t>
                      </a:r>
                    </a:p>
                    <a:p>
                      <a:r>
                        <a:rPr lang="pl-PL" sz="1800" dirty="0"/>
                        <a:t>Kreśli przekątne prostokąta.</a:t>
                      </a:r>
                    </a:p>
                    <a:p>
                      <a:r>
                        <a:rPr lang="pl-PL" sz="1800" dirty="0"/>
                        <a:t>Opisuje własności kwadratu i prostokąta.</a:t>
                      </a:r>
                    </a:p>
                    <a:p>
                      <a:r>
                        <a:rPr lang="pl-PL" sz="1800" dirty="0"/>
                        <a:t>Porównuje boki prostokąta za pomocą cyrkla 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582054476"/>
                  </a:ext>
                </a:extLst>
              </a:tr>
              <a:tr h="1455444">
                <a:tc>
                  <a:txBody>
                    <a:bodyPr/>
                    <a:lstStyle/>
                    <a:p>
                      <a:r>
                        <a:rPr lang="pl-PL" sz="1800" b="1" dirty="0"/>
                        <a:t>Dopuszczający 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Rozpoznaje prostokąty. </a:t>
                      </a:r>
                    </a:p>
                    <a:p>
                      <a:r>
                        <a:rPr lang="pl-PL" sz="1800" dirty="0"/>
                        <a:t>Wskazuje boki prostokąta.</a:t>
                      </a:r>
                    </a:p>
                    <a:p>
                      <a:r>
                        <a:rPr lang="pl-PL" sz="1800" dirty="0"/>
                        <a:t>Oblicza obwód prostokąta.</a:t>
                      </a:r>
                    </a:p>
                    <a:p>
                      <a:r>
                        <a:rPr lang="pl-PL" sz="1800" dirty="0"/>
                        <a:t>Kreśli okręgi o wskazanym promieniu.</a:t>
                      </a: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17707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150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3ECE3C-4904-4093-8F14-7C435FDE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09" y="260648"/>
            <a:ext cx="8964488" cy="1008112"/>
          </a:xfrm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pl-PL" sz="2800" b="1" dirty="0">
                <a:solidFill>
                  <a:srgbClr val="C00000"/>
                </a:solidFill>
              </a:rPr>
              <a:t>Indywidualny program edukacyjno-terapeutyczny określa: 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36FBB6-356F-41D7-934B-DA1442233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700808"/>
            <a:ext cx="8507288" cy="4752528"/>
          </a:xfrm>
          <a:extLst/>
        </p:spPr>
        <p:txBody>
          <a:bodyPr/>
          <a:lstStyle/>
          <a:p>
            <a:pPr marL="457200" indent="-457200">
              <a:buFont typeface="+mj-lt"/>
              <a:buAutoNum type="arabicParenR" startAt="2"/>
              <a:defRPr/>
            </a:pPr>
            <a:r>
              <a:rPr lang="pl-PL" sz="2000" b="1" dirty="0">
                <a:solidFill>
                  <a:srgbClr val="0000FF"/>
                </a:solidFill>
              </a:rPr>
              <a:t>zintegrowane działania nauczycieli i specjalistów </a:t>
            </a:r>
            <a:r>
              <a:rPr lang="pl-PL" sz="2000" b="1" dirty="0"/>
              <a:t>prowadzących zajęcia z uczniem,</a:t>
            </a:r>
            <a:r>
              <a:rPr lang="pl-PL" sz="2000" dirty="0"/>
              <a:t> a w przypadku ośrodków – także wychowawców grup wychowawczych prowadzących zajęcia z wychowankiem w tym ośrodku, </a:t>
            </a:r>
            <a:r>
              <a:rPr lang="pl-PL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ukierunkowane na poprawę funkcjonowania ucznia oraz wzmacnianie jego uczestnictwa w życiu przedszkolnym lub szkolnym</a:t>
            </a:r>
            <a:r>
              <a:rPr lang="pl-PL" sz="2000" dirty="0"/>
              <a:t>, w tym w przypadku: </a:t>
            </a:r>
          </a:p>
          <a:p>
            <a:pPr marL="457200" indent="-457200">
              <a:buAutoNum type="alphaLcParenR"/>
              <a:defRPr/>
            </a:pPr>
            <a:r>
              <a:rPr lang="pl-PL" sz="2000" dirty="0"/>
              <a:t>ucznia niepełnosprawnego – działania o charakterze rewalidacyjnym,</a:t>
            </a:r>
          </a:p>
          <a:p>
            <a:pPr marL="457200" indent="-457200">
              <a:buAutoNum type="alphaLcParenR"/>
              <a:defRPr/>
            </a:pPr>
            <a:r>
              <a:rPr lang="pl-PL" sz="2000" dirty="0"/>
              <a:t>b) ucznia niedostosowanego społecznie – działania o charakterze resocjalizacyjnym,</a:t>
            </a:r>
          </a:p>
          <a:p>
            <a:pPr marL="457200" indent="-457200">
              <a:buAutoNum type="alphaLcParenR"/>
              <a:defRPr/>
            </a:pPr>
            <a:r>
              <a:rPr lang="pl-PL" sz="2000" dirty="0"/>
              <a:t>c) ucznia zagrożonego niedostosowaniem społecznym – działania o charakterze  socjoterapeutycznym;</a:t>
            </a:r>
          </a:p>
        </p:txBody>
      </p:sp>
      <p:sp>
        <p:nvSpPr>
          <p:cNvPr id="111620" name="Symbol zastępczy numeru slajdu 3">
            <a:extLst>
              <a:ext uri="{FF2B5EF4-FFF2-40B4-BE49-F238E27FC236}">
                <a16:creationId xmlns:a16="http://schemas.microsoft.com/office/drawing/2014/main" id="{4A12B17D-8C7E-4458-8AF6-268AEA58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5F10A6-CA48-42C0-99AE-9419D99626BF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pl-PL" altLang="pl-PL" sz="1400"/>
          </a:p>
        </p:txBody>
      </p:sp>
    </p:spTree>
    <p:extLst>
      <p:ext uri="{BB962C8B-B14F-4D97-AF65-F5344CB8AC3E}">
        <p14:creationId xmlns:p14="http://schemas.microsoft.com/office/powerpoint/2010/main" val="3048081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2338AE-CD5C-47F4-A5DD-4EA154FE3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980728"/>
          </a:xfrm>
          <a:extLst/>
        </p:spPr>
        <p:txBody>
          <a:bodyPr/>
          <a:lstStyle/>
          <a:p>
            <a:pPr>
              <a:defRPr/>
            </a:pPr>
            <a:r>
              <a:rPr lang="pl-PL" sz="2800" b="1" dirty="0">
                <a:solidFill>
                  <a:srgbClr val="C00000"/>
                </a:solidFill>
              </a:rPr>
              <a:t>Indywidualny program edukacyjno-terapeutyczny określa: </a:t>
            </a: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44A98E-454E-4621-9502-89AE867F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605331"/>
            <a:ext cx="8507288" cy="4320480"/>
          </a:xfrm>
          <a:extLst/>
        </p:spPr>
        <p:txBody>
          <a:bodyPr/>
          <a:lstStyle/>
          <a:p>
            <a:pPr marL="457200" indent="-457200">
              <a:buFont typeface="+mj-lt"/>
              <a:buAutoNum type="arabicParenR" startAt="3"/>
              <a:defRPr/>
            </a:pPr>
            <a:r>
              <a:rPr lang="pl-PL" sz="2000" b="1" dirty="0">
                <a:solidFill>
                  <a:srgbClr val="C00000"/>
                </a:solidFill>
              </a:rPr>
              <a:t>formy i okres udzielania uczniowi pomocy psychologiczno-pedagogicznej </a:t>
            </a:r>
            <a:r>
              <a:rPr lang="pl-PL" sz="2000" dirty="0"/>
              <a:t>oraz wymiar godzin, w którym poszczególne formy pomocy będą realizowane; </a:t>
            </a:r>
          </a:p>
          <a:p>
            <a:pPr marL="457200" indent="-457200">
              <a:buFont typeface="+mj-lt"/>
              <a:buAutoNum type="arabicParenR" startAt="4"/>
              <a:defRPr/>
            </a:pPr>
            <a:endParaRPr lang="pl-PL" sz="2000" b="1" dirty="0"/>
          </a:p>
          <a:p>
            <a:pPr marL="457200" indent="-457200">
              <a:buFont typeface="+mj-lt"/>
              <a:buAutoNum type="arabicParenR" startAt="4"/>
              <a:defRPr/>
            </a:pPr>
            <a:endParaRPr lang="pl-PL" sz="2000" b="1" dirty="0"/>
          </a:p>
          <a:p>
            <a:pPr marL="457200" indent="-457200">
              <a:buFont typeface="+mj-lt"/>
              <a:buAutoNum type="arabicParenR" startAt="4"/>
              <a:defRPr/>
            </a:pPr>
            <a:r>
              <a:rPr lang="pl-PL" sz="2000" b="1" dirty="0">
                <a:solidFill>
                  <a:srgbClr val="C00000"/>
                </a:solidFill>
              </a:rPr>
              <a:t>działania </a:t>
            </a:r>
            <a:r>
              <a:rPr lang="pl-PL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wspierające rodziców </a:t>
            </a:r>
            <a:r>
              <a:rPr lang="pl-PL" sz="2000" dirty="0"/>
              <a:t>ucznia oraz – </a:t>
            </a:r>
            <a:r>
              <a:rPr lang="pl-PL" sz="2000" u="sng" dirty="0">
                <a:solidFill>
                  <a:srgbClr val="C00000"/>
                </a:solidFill>
              </a:rPr>
              <a:t>w zależności od potrzeb </a:t>
            </a:r>
            <a:r>
              <a:rPr lang="pl-PL" sz="2000" dirty="0"/>
              <a:t>– </a:t>
            </a:r>
            <a:r>
              <a:rPr lang="pl-PL" sz="2000" b="1" dirty="0">
                <a:solidFill>
                  <a:srgbClr val="C00000"/>
                </a:solidFill>
                <a:highlight>
                  <a:srgbClr val="FFFF00"/>
                </a:highlight>
              </a:rPr>
              <a:t>zakres współdziałania z poradniami</a:t>
            </a:r>
            <a:r>
              <a:rPr lang="pl-PL" sz="2000" dirty="0"/>
              <a:t> psychologiczno-pedagogicznymi, w tym poradniami specjalistycznymi, placówkami doskonalenia nauczycieli, organizacjami pozarządowymi, innymi instytucjami oraz podmiotami działającymi na rzecz rodziny, dzieci i młodzieży,  specjalnymi ośrodkami szkolno-wychowawczymi, młodzieżowymi ośrodkami wychowawczymi i młodzieżowymi ośrodkami socjoterapii;</a:t>
            </a:r>
          </a:p>
          <a:p>
            <a:pPr>
              <a:buFontTx/>
              <a:buAutoNum type="arabicParenR"/>
              <a:defRPr/>
            </a:pPr>
            <a:endParaRPr lang="pl-PL" sz="2000" dirty="0"/>
          </a:p>
        </p:txBody>
      </p:sp>
      <p:sp>
        <p:nvSpPr>
          <p:cNvPr id="112644" name="Symbol zastępczy numeru slajdu 3">
            <a:extLst>
              <a:ext uri="{FF2B5EF4-FFF2-40B4-BE49-F238E27FC236}">
                <a16:creationId xmlns:a16="http://schemas.microsoft.com/office/drawing/2014/main" id="{FF386CA6-290B-46FC-AFF1-77480E3F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ACFC36-DC38-4B39-BBB4-921BDE10D8E1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pl-PL" altLang="pl-PL" sz="1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25E2F0-1C99-4DF7-B661-968A7651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152128"/>
          </a:xfrm>
          <a:extLst/>
        </p:spPr>
        <p:txBody>
          <a:bodyPr/>
          <a:lstStyle/>
          <a:p>
            <a:pPr>
              <a:defRPr/>
            </a:pPr>
            <a:r>
              <a:rPr lang="pl-PL" sz="2800" b="1" dirty="0">
                <a:solidFill>
                  <a:srgbClr val="C00000"/>
                </a:solidFill>
              </a:rPr>
              <a:t>Indywidualny program edukacyjno-terapeutyczny określa: </a:t>
            </a:r>
            <a:endParaRPr lang="pl-PL" sz="2800" b="1" dirty="0">
              <a:highlight>
                <a:srgbClr val="00FF00"/>
              </a:highligh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DA4BD6-341A-4512-80E7-E958E206F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64" y="1700808"/>
            <a:ext cx="8591872" cy="3456384"/>
          </a:xfrm>
          <a:extLst/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arenR" startAt="5"/>
              <a:defRPr/>
            </a:pPr>
            <a:r>
              <a:rPr lang="pl-PL" sz="2000" b="1" dirty="0">
                <a:solidFill>
                  <a:srgbClr val="C00000"/>
                </a:solidFill>
              </a:rPr>
              <a:t>zajęcia rewalidacyjne</a:t>
            </a:r>
            <a:r>
              <a:rPr lang="pl-PL" sz="2000" b="1" dirty="0"/>
              <a:t>, resocjalizacyjne i socjoterapeutyczne oraz inne zajęcia odpowiednie ze względu na indywidualne potrzeby rozwojowe i edukacyjne oraz możliwości psychofizyczne ucznia, </a:t>
            </a:r>
          </a:p>
          <a:p>
            <a:pPr marL="457200" indent="-457200">
              <a:buFont typeface="+mj-lt"/>
              <a:buAutoNum type="arabicParenR" startAt="6"/>
              <a:defRPr/>
            </a:pPr>
            <a:endParaRPr lang="pl-PL" sz="2000" b="1" dirty="0"/>
          </a:p>
          <a:p>
            <a:pPr marL="457200" indent="-457200">
              <a:buFont typeface="+mj-lt"/>
              <a:buAutoNum type="arabicParenR" startAt="6"/>
              <a:defRPr/>
            </a:pPr>
            <a:endParaRPr lang="pl-PL" sz="2000" b="1" dirty="0"/>
          </a:p>
          <a:p>
            <a:pPr marL="457200" indent="-457200">
              <a:buFont typeface="+mj-lt"/>
              <a:buAutoNum type="arabicParenR" startAt="6"/>
              <a:defRPr/>
            </a:pPr>
            <a:r>
              <a:rPr lang="pl-PL" sz="2000" b="1" dirty="0">
                <a:solidFill>
                  <a:srgbClr val="C00000"/>
                </a:solidFill>
              </a:rPr>
              <a:t>zakres współpracy </a:t>
            </a:r>
            <a:r>
              <a:rPr lang="pl-PL" sz="2000" b="1" dirty="0"/>
              <a:t>nauczycieli i specjalistów,  wychowawców grup wychowawczych,  </a:t>
            </a:r>
            <a:r>
              <a:rPr lang="pl-PL" sz="2000" b="1" dirty="0">
                <a:solidFill>
                  <a:srgbClr val="C00000"/>
                </a:solidFill>
              </a:rPr>
              <a:t>z rodzicami ucznia </a:t>
            </a:r>
            <a:r>
              <a:rPr lang="pl-PL" sz="2000" u="sng" dirty="0">
                <a:highlight>
                  <a:srgbClr val="FFFF00"/>
                </a:highlight>
              </a:rPr>
              <a:t>w realizacji zadań </a:t>
            </a:r>
            <a:r>
              <a:rPr lang="pl-PL" sz="2000" dirty="0"/>
              <a:t>związanych z organizacja kształcenia specjalnego; w przypadku uczniów niepełnosprawnych – w zależności od potrzeb – rodzaj i sposób dostosowania warunków organizacji kształcenia do rodzaju niepełnosprawności ucznia, w tym w zakresie wykorzystywania technologii wspomagających to kształcenie;</a:t>
            </a:r>
          </a:p>
        </p:txBody>
      </p:sp>
      <p:sp>
        <p:nvSpPr>
          <p:cNvPr id="113668" name="Symbol zastępczy numeru slajdu 3">
            <a:extLst>
              <a:ext uri="{FF2B5EF4-FFF2-40B4-BE49-F238E27FC236}">
                <a16:creationId xmlns:a16="http://schemas.microsoft.com/office/drawing/2014/main" id="{E0C8FD89-6C78-447E-9A81-E802669A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36B7BA-13C1-48C2-916C-8F8EE92A919E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pl-PL" altLang="pl-PL" sz="14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ytuł 1">
            <a:extLst>
              <a:ext uri="{FF2B5EF4-FFF2-40B4-BE49-F238E27FC236}">
                <a16:creationId xmlns:a16="http://schemas.microsoft.com/office/drawing/2014/main" id="{5D7D94AD-6F09-4D4E-8D91-B86ED8261F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893" y="889532"/>
            <a:ext cx="9066213" cy="5111750"/>
          </a:xfrm>
        </p:spPr>
        <p:txBody>
          <a:bodyPr/>
          <a:lstStyle/>
          <a:p>
            <a:pPr marL="257175" indent="-257175" algn="l" eaLnBrk="1" hangingPunct="1"/>
            <a:r>
              <a:rPr lang="pl-PL" altLang="pl-PL" sz="1800" dirty="0"/>
              <a:t>	</a:t>
            </a:r>
            <a:r>
              <a:rPr lang="pl-PL" altLang="pl-PL" sz="2000" dirty="0">
                <a:solidFill>
                  <a:srgbClr val="FF0000"/>
                </a:solidFill>
              </a:rPr>
              <a:t>1.</a:t>
            </a:r>
            <a:r>
              <a:rPr lang="pl-PL" altLang="pl-PL" sz="2000" dirty="0"/>
              <a:t> realizację zaleceń zawartych w orzeczeniu o potrzebie kształcenia specjalnego;</a:t>
            </a:r>
            <a:br>
              <a:rPr lang="pl-PL" altLang="pl-PL" sz="2000" dirty="0"/>
            </a:br>
            <a:r>
              <a:rPr lang="pl-PL" altLang="pl-PL" sz="2000" dirty="0">
                <a:solidFill>
                  <a:srgbClr val="FF0000"/>
                </a:solidFill>
              </a:rPr>
              <a:t>2.</a:t>
            </a:r>
            <a:r>
              <a:rPr lang="pl-PL" altLang="pl-PL" sz="2000" dirty="0"/>
              <a:t> odpowiednie, ze względu na indywidualne potrzeby rozwojowe i edukacyjne oraz możliwości psychofizyczne uczniów, warunki do nauki, sprzęt specjalistyczny i środki dydaktyczne;</a:t>
            </a:r>
            <a:br>
              <a:rPr lang="pl-PL" altLang="pl-PL" sz="2000" dirty="0"/>
            </a:br>
            <a:r>
              <a:rPr lang="pl-PL" altLang="pl-PL" sz="2000" dirty="0">
                <a:solidFill>
                  <a:srgbClr val="FF0000"/>
                </a:solidFill>
              </a:rPr>
              <a:t>3. </a:t>
            </a:r>
            <a:r>
              <a:rPr lang="pl-PL" altLang="pl-PL" sz="2000" b="1" u="sng" dirty="0"/>
              <a:t>zajęcia specjalistyczne</a:t>
            </a:r>
            <a:r>
              <a:rPr lang="pl-PL" altLang="pl-PL" sz="2000" dirty="0"/>
              <a:t>, o których mowa w przepisach w sprawie zasad udzielania i organizacji pomocy psychologiczno-pedagogicznej w publicznych przedszkolach, szkołach i placówkach;</a:t>
            </a:r>
            <a:br>
              <a:rPr lang="pl-PL" altLang="pl-PL" sz="2000" dirty="0"/>
            </a:br>
            <a:r>
              <a:rPr lang="pl-PL" altLang="pl-PL" sz="2000" dirty="0">
                <a:solidFill>
                  <a:srgbClr val="FF0000"/>
                </a:solidFill>
              </a:rPr>
              <a:t>4.</a:t>
            </a:r>
            <a:r>
              <a:rPr lang="pl-PL" altLang="pl-PL" sz="2000" dirty="0"/>
              <a:t> inne zajęcia odpowiednie ze względu na indywidualne potrzeby rozwojowe i edukacyjne oraz możliwości psychofizyczne uczniów, w szczególności zajęcia </a:t>
            </a:r>
            <a:r>
              <a:rPr lang="pl-PL" altLang="pl-PL" sz="2000" b="1" u="sng" dirty="0"/>
              <a:t>rewalidacyjne</a:t>
            </a:r>
            <a:r>
              <a:rPr lang="pl-PL" altLang="pl-PL" sz="2000" dirty="0"/>
              <a:t> i resocjalizacyjne;</a:t>
            </a:r>
            <a:br>
              <a:rPr lang="pl-PL" altLang="pl-PL" sz="2000" dirty="0"/>
            </a:br>
            <a:r>
              <a:rPr lang="pl-PL" altLang="pl-PL" sz="2000" dirty="0">
                <a:solidFill>
                  <a:srgbClr val="C00000"/>
                </a:solidFill>
              </a:rPr>
              <a:t>5. </a:t>
            </a:r>
            <a:r>
              <a:rPr lang="pl-PL" altLang="pl-PL" sz="2000" b="1" u="sng" dirty="0">
                <a:solidFill>
                  <a:srgbClr val="C00000"/>
                </a:solidFill>
              </a:rPr>
              <a:t>integrację uczniów ze środowiskiem rówieśniczym;</a:t>
            </a:r>
            <a:br>
              <a:rPr lang="pl-PL" altLang="pl-PL" sz="2000" dirty="0"/>
            </a:br>
            <a:r>
              <a:rPr lang="pl-PL" altLang="pl-PL" sz="2800" b="1" dirty="0">
                <a:solidFill>
                  <a:srgbClr val="FF0000"/>
                </a:solidFill>
              </a:rPr>
              <a:t>6.</a:t>
            </a:r>
            <a:r>
              <a:rPr lang="pl-PL" altLang="pl-PL" sz="2800" b="1" dirty="0"/>
              <a:t> </a:t>
            </a:r>
            <a:r>
              <a:rPr lang="pl-PL" altLang="pl-PL" sz="2800" b="1" dirty="0">
                <a:highlight>
                  <a:srgbClr val="FFFF00"/>
                </a:highlight>
              </a:rPr>
              <a:t>przygotowanie uczniów do samodzielności w życiu dorosłym.</a:t>
            </a:r>
          </a:p>
        </p:txBody>
      </p:sp>
      <p:pic>
        <p:nvPicPr>
          <p:cNvPr id="116739" name="Obraz 3" descr="krowa2_mala.gif">
            <a:extLst>
              <a:ext uri="{FF2B5EF4-FFF2-40B4-BE49-F238E27FC236}">
                <a16:creationId xmlns:a16="http://schemas.microsoft.com/office/drawing/2014/main" id="{89D5A468-6B61-47E8-B954-8372E1E3E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74885"/>
            <a:ext cx="264346" cy="18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pole tekstowe 4">
            <a:extLst>
              <a:ext uri="{FF2B5EF4-FFF2-40B4-BE49-F238E27FC236}">
                <a16:creationId xmlns:a16="http://schemas.microsoft.com/office/drawing/2014/main" id="{E08FE81B-0962-442B-A163-6958DA5D5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7677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Zadania – szkoły zapewniają:</a:t>
            </a:r>
          </a:p>
        </p:txBody>
      </p:sp>
      <p:sp>
        <p:nvSpPr>
          <p:cNvPr id="116741" name="Symbol zastępczy numeru slajdu 1">
            <a:extLst>
              <a:ext uri="{FF2B5EF4-FFF2-40B4-BE49-F238E27FC236}">
                <a16:creationId xmlns:a16="http://schemas.microsoft.com/office/drawing/2014/main" id="{2E338222-0097-4083-B5DC-9AC18E65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6D38D8-9807-4154-B0F3-10143F5F275E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pl-PL" altLang="pl-PL" sz="1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C6994B-09F7-4E9E-81CF-0C308CE13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96752"/>
          </a:xfrm>
          <a:extLst/>
        </p:spPr>
        <p:txBody>
          <a:bodyPr/>
          <a:lstStyle/>
          <a:p>
            <a:pPr>
              <a:defRPr/>
            </a:pPr>
            <a:r>
              <a:rPr lang="pl-PL" sz="2800" b="1" dirty="0">
                <a:solidFill>
                  <a:srgbClr val="C00000"/>
                </a:solidFill>
              </a:rPr>
              <a:t>Indywidualny program edukacyjno-terapeutyczny określa: </a:t>
            </a:r>
            <a:endParaRPr lang="pl-PL" sz="2800" b="1" dirty="0">
              <a:highlight>
                <a:srgbClr val="00FF00"/>
              </a:highligh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AF6A39-D1D9-450C-A5CE-94ECA5B51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752528"/>
          </a:xfrm>
          <a:extLst/>
        </p:spPr>
        <p:txBody>
          <a:bodyPr/>
          <a:lstStyle/>
          <a:p>
            <a:pPr marL="457200" indent="-457200">
              <a:buFont typeface="+mj-lt"/>
              <a:buAutoNum type="arabicParenR" startAt="7"/>
              <a:defRPr/>
            </a:pPr>
            <a:r>
              <a:rPr lang="pl-PL" sz="2000" dirty="0"/>
              <a:t>w przypadku uczniów niepełnosprawnych – w zależności od potrzeb – </a:t>
            </a:r>
            <a:r>
              <a:rPr lang="pl-PL" sz="2000" b="1" dirty="0"/>
              <a:t>rodzaj i sposób </a:t>
            </a:r>
            <a:r>
              <a:rPr lang="pl-PL" sz="2000" b="1" dirty="0">
                <a:highlight>
                  <a:srgbClr val="FFFF00"/>
                </a:highlight>
              </a:rPr>
              <a:t>dostosowania warunków organizacji kształcenia </a:t>
            </a:r>
            <a:r>
              <a:rPr lang="pl-PL" sz="2000" dirty="0"/>
              <a:t>do rodzaju niepełnosprawności ucznia, w tym w zakresie </a:t>
            </a:r>
            <a:r>
              <a:rPr lang="pl-PL" sz="2000" b="1" dirty="0"/>
              <a:t>wykorzystywania technologii </a:t>
            </a:r>
            <a:r>
              <a:rPr lang="pl-PL" sz="2000" dirty="0"/>
              <a:t>wspomagających to kształcenie;</a:t>
            </a:r>
          </a:p>
          <a:p>
            <a:pPr marL="457200" indent="-457200">
              <a:buFont typeface="+mj-lt"/>
              <a:buAutoNum type="arabicParenR" startAt="7"/>
              <a:defRPr/>
            </a:pPr>
            <a:endParaRPr lang="pl-PL" sz="2000" dirty="0"/>
          </a:p>
          <a:p>
            <a:pPr marL="457200" indent="-457200">
              <a:buFont typeface="+mj-lt"/>
              <a:buAutoNum type="arabicParenR" startAt="7"/>
              <a:defRPr/>
            </a:pPr>
            <a:endParaRPr lang="pl-PL" sz="2000" dirty="0"/>
          </a:p>
          <a:p>
            <a:pPr marL="457200" indent="-457200">
              <a:buFont typeface="+mj-lt"/>
              <a:buAutoNum type="arabicParenR" startAt="7"/>
              <a:defRPr/>
            </a:pPr>
            <a:r>
              <a:rPr lang="pl-PL" sz="2000" dirty="0"/>
              <a:t>w zależności od indywidualnych potrzeb rozwojowych i edukacyjnych oraz możliwości psychofizycznych ucznia wskazanych w orzeczeniu o potrzebie kształcenia specjalnego lub wynikających z wielospecjalistycznych ocen,  </a:t>
            </a:r>
            <a:r>
              <a:rPr lang="pl-PL" sz="2000" b="1" dirty="0"/>
              <a:t>wybrane zajęcia wychowania przedszkolnego lub zajęcia edukacyjne, </a:t>
            </a:r>
            <a:r>
              <a:rPr lang="pl-PL" sz="2000" b="1" dirty="0">
                <a:highlight>
                  <a:srgbClr val="FFFF00"/>
                </a:highlight>
              </a:rPr>
              <a:t>które są realizowane indywidualnie z uczniem lub w grupie liczącej do 5 uczniów. </a:t>
            </a:r>
          </a:p>
          <a:p>
            <a:pPr marL="457200" indent="-457200">
              <a:buFont typeface="+mj-lt"/>
              <a:buAutoNum type="arabicParenR" startAt="7"/>
              <a:defRPr/>
            </a:pPr>
            <a:endParaRPr lang="pl-PL" sz="2000" dirty="0"/>
          </a:p>
        </p:txBody>
      </p:sp>
      <p:sp>
        <p:nvSpPr>
          <p:cNvPr id="118788" name="Symbol zastępczy numeru slajdu 3">
            <a:extLst>
              <a:ext uri="{FF2B5EF4-FFF2-40B4-BE49-F238E27FC236}">
                <a16:creationId xmlns:a16="http://schemas.microsoft.com/office/drawing/2014/main" id="{18AFB8F4-C38E-4BB7-A9DA-A93EE0A8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FB79C5-033A-4637-8A5D-B195E31DC424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pl-PL" altLang="pl-PL" sz="1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3">
            <a:extLst>
              <a:ext uri="{FF2B5EF4-FFF2-40B4-BE49-F238E27FC236}">
                <a16:creationId xmlns:a16="http://schemas.microsoft.com/office/drawing/2014/main" id="{2F0E591A-944A-4C0A-9AEC-5A70D0BB5C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1732731"/>
            <a:ext cx="7772400" cy="3352453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pl-PL" sz="3600" b="1" kern="0" dirty="0"/>
              <a:t>Dziękujemy za uwagę</a:t>
            </a:r>
            <a:br>
              <a:rPr lang="pl-PL" sz="3600" kern="0" dirty="0"/>
            </a:br>
            <a:br>
              <a:rPr lang="pl-PL" sz="3600" kern="0" dirty="0"/>
            </a:br>
            <a:br>
              <a:rPr lang="pl-PL" sz="3600" kern="0" dirty="0"/>
            </a:br>
            <a:br>
              <a:rPr lang="pl-PL" sz="3600" kern="0" dirty="0"/>
            </a:br>
            <a:r>
              <a:rPr lang="pl-PL" sz="3600" kern="0" dirty="0"/>
              <a:t>Barbara </a:t>
            </a:r>
            <a:r>
              <a:rPr lang="pl-PL" sz="3600" kern="0"/>
              <a:t>Łaska i Romana </a:t>
            </a:r>
            <a:r>
              <a:rPr lang="pl-PL" sz="3600" kern="0" dirty="0"/>
              <a:t>Cybulska</a:t>
            </a:r>
            <a:endParaRPr lang="pl-PL" sz="3200" kern="0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96A88873-991F-406C-B19C-EDDC4E14A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1412776"/>
            <a:ext cx="8569325" cy="3960440"/>
          </a:xfrm>
        </p:spPr>
        <p:txBody>
          <a:bodyPr/>
          <a:lstStyle/>
          <a:p>
            <a:pPr>
              <a:defRPr/>
            </a:pPr>
            <a:endParaRPr lang="pl-PL" sz="2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				</a:t>
            </a:r>
          </a:p>
          <a:p>
            <a:pPr>
              <a:spcBef>
                <a:spcPts val="0"/>
              </a:spcBef>
              <a:defRPr/>
            </a:pP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				 </a:t>
            </a:r>
          </a:p>
          <a:p>
            <a:pPr>
              <a:spcBef>
                <a:spcPts val="0"/>
              </a:spcBef>
              <a:defRPr/>
            </a:pP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			        		  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D62553D-74E1-4567-99FB-FD252BBDF181}"/>
              </a:ext>
            </a:extLst>
          </p:cNvPr>
          <p:cNvSpPr/>
          <p:nvPr/>
        </p:nvSpPr>
        <p:spPr>
          <a:xfrm>
            <a:off x="2633663" y="5876925"/>
            <a:ext cx="4025900" cy="33813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l-PL" altLang="pl-PL" sz="1600" dirty="0">
                <a:solidFill>
                  <a:schemeClr val="bg1">
                    <a:lumMod val="50000"/>
                  </a:schemeClr>
                </a:solidFill>
              </a:rPr>
              <a:t>sierpień 2018 r.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29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758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ytuł 1">
            <a:extLst>
              <a:ext uri="{FF2B5EF4-FFF2-40B4-BE49-F238E27FC236}">
                <a16:creationId xmlns:a16="http://schemas.microsoft.com/office/drawing/2014/main" id="{4F0FF4FD-1015-421F-8921-658AF267A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dirty="0">
                <a:solidFill>
                  <a:srgbClr val="C00000"/>
                </a:solidFill>
              </a:rPr>
              <a:t>Co to oznacza?</a:t>
            </a:r>
          </a:p>
        </p:txBody>
      </p:sp>
      <p:sp>
        <p:nvSpPr>
          <p:cNvPr id="68611" name="Symbol zastępczy zawartości 2">
            <a:extLst>
              <a:ext uri="{FF2B5EF4-FFF2-40B4-BE49-F238E27FC236}">
                <a16:creationId xmlns:a16="http://schemas.microsoft.com/office/drawing/2014/main" id="{D7D512E6-D8FF-4DB2-A527-8AFEEAE23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altLang="pl-PL" dirty="0"/>
              <a:t>Dla oświaty i dla szkół będzie to oznaczało </a:t>
            </a:r>
            <a:r>
              <a:rPr lang="pl-PL" altLang="pl-PL" b="1" dirty="0">
                <a:solidFill>
                  <a:srgbClr val="0000FF"/>
                </a:solidFill>
              </a:rPr>
              <a:t>zniesienie wszelkich barier: </a:t>
            </a:r>
            <a:r>
              <a:rPr lang="pl-PL" altLang="pl-PL" u="sng" dirty="0"/>
              <a:t>mentalnych, </a:t>
            </a:r>
            <a:r>
              <a:rPr lang="pl-PL" altLang="pl-PL" dirty="0"/>
              <a:t>psychologicznych, edukacyjnych, technicznych, organizacyjnych i architektonicznych, które uniemożliwiają bądź utrudniają uczniom</a:t>
            </a:r>
          </a:p>
          <a:p>
            <a:pPr marL="0" indent="0" algn="ctr">
              <a:buNone/>
            </a:pPr>
            <a:r>
              <a:rPr lang="pl-PL" altLang="pl-PL" dirty="0">
                <a:solidFill>
                  <a:srgbClr val="0000FF"/>
                </a:solidFill>
              </a:rPr>
              <a:t>ze specjalnymi potrzebami edukacyjnymi </a:t>
            </a:r>
            <a:r>
              <a:rPr lang="pl-PL" altLang="pl-PL" dirty="0"/>
              <a:t>funkcjonowanie w szkole.</a:t>
            </a:r>
          </a:p>
        </p:txBody>
      </p:sp>
    </p:spTree>
    <p:extLst>
      <p:ext uri="{BB962C8B-B14F-4D97-AF65-F5344CB8AC3E}">
        <p14:creationId xmlns:p14="http://schemas.microsoft.com/office/powerpoint/2010/main" val="382903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ytuł 1">
            <a:extLst>
              <a:ext uri="{FF2B5EF4-FFF2-40B4-BE49-F238E27FC236}">
                <a16:creationId xmlns:a16="http://schemas.microsoft.com/office/drawing/2014/main" id="{A8D8DAA3-4915-457D-8B15-73F1A3176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800"/>
              <a:t>Edukacja włączająca jest przeciwieństwem wykluczenia, przemocy…</a:t>
            </a:r>
          </a:p>
        </p:txBody>
      </p:sp>
      <p:pic>
        <p:nvPicPr>
          <p:cNvPr id="73731" name="Picture 2">
            <a:extLst>
              <a:ext uri="{FF2B5EF4-FFF2-40B4-BE49-F238E27FC236}">
                <a16:creationId xmlns:a16="http://schemas.microsoft.com/office/drawing/2014/main" id="{1F4AAE25-E243-4E1D-B275-DD88F69CDD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5" y="1312863"/>
            <a:ext cx="8105775" cy="458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92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>
            <a:extLst>
              <a:ext uri="{FF2B5EF4-FFF2-40B4-BE49-F238E27FC236}">
                <a16:creationId xmlns:a16="http://schemas.microsoft.com/office/drawing/2014/main" id="{30B5515F-96E7-473A-8587-35854C708C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-26988"/>
            <a:ext cx="8135937" cy="64992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87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97E856-B01D-4B1A-A754-5526642F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42" y="136525"/>
            <a:ext cx="8229600" cy="1765394"/>
          </a:xfrm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pl-PL" sz="2000" dirty="0"/>
              <a:t>Rozporządzenie Ministra Edukacji Narodowej z dnia 9 sierpnia 2017 r. </a:t>
            </a:r>
            <a:br>
              <a:rPr lang="pl-PL" sz="2000" dirty="0"/>
            </a:br>
            <a:r>
              <a:rPr lang="pl-PL" sz="2000" dirty="0"/>
              <a:t>w sprawie warunków </a:t>
            </a:r>
            <a:r>
              <a:rPr lang="pl-PL" sz="2000" b="1" dirty="0"/>
              <a:t>organizowania kształcenia, wychowania i opieki</a:t>
            </a:r>
            <a:br>
              <a:rPr lang="pl-PL" sz="2000" b="1" dirty="0"/>
            </a:br>
            <a:r>
              <a:rPr lang="pl-PL" sz="2000" b="1" dirty="0"/>
              <a:t>dla dzieci i młodzieży niepełnosprawnych,</a:t>
            </a:r>
            <a:r>
              <a:rPr lang="pl-PL" sz="2000" dirty="0"/>
              <a:t> niedostosowanych społecznie</a:t>
            </a:r>
            <a:br>
              <a:rPr lang="pl-PL" sz="2000" dirty="0"/>
            </a:br>
            <a:r>
              <a:rPr lang="pl-PL" sz="2000" dirty="0"/>
              <a:t>i zagrożonych niedostosowaniem społecznym </a:t>
            </a:r>
            <a:br>
              <a:rPr lang="pl-PL" sz="2000" dirty="0"/>
            </a:br>
            <a:r>
              <a:rPr lang="pl-PL" sz="2000" b="1" dirty="0"/>
              <a:t>(Dz. U. z 2017 r. poz. 1578 i z </a:t>
            </a:r>
            <a:r>
              <a:rPr lang="pl-PL" sz="2000" b="1" dirty="0">
                <a:solidFill>
                  <a:srgbClr val="C00000"/>
                </a:solidFill>
                <a:highlight>
                  <a:srgbClr val="FFCC66"/>
                </a:highlight>
              </a:rPr>
              <a:t>2018 r. poz. 1485)</a:t>
            </a:r>
            <a:endParaRPr lang="pl-PL" sz="2000" dirty="0">
              <a:solidFill>
                <a:srgbClr val="C00000"/>
              </a:solidFill>
              <a:highlight>
                <a:srgbClr val="FFCC66"/>
              </a:highligh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5DC4C1-1FAA-41D0-B8B2-71EE9312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057399"/>
            <a:ext cx="8712968" cy="4525963"/>
          </a:xfrm>
          <a:extLst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sz="2400" b="1" dirty="0"/>
              <a:t>§ 2 ust. 2 </a:t>
            </a:r>
          </a:p>
          <a:p>
            <a:pPr marL="0" indent="0">
              <a:buFontTx/>
              <a:buNone/>
              <a:defRPr/>
            </a:pPr>
            <a:r>
              <a:rPr lang="pl-PL" sz="2400" b="1" dirty="0"/>
              <a:t>Kształcenie</a:t>
            </a:r>
            <a:r>
              <a:rPr lang="pl-PL" sz="2400" dirty="0"/>
              <a:t>, wychowanie i opiekę dla </a:t>
            </a:r>
            <a:r>
              <a:rPr lang="pl-PL" sz="2400" b="1" dirty="0"/>
              <a:t>uczniów niepełnosprawnych</a:t>
            </a:r>
            <a:r>
              <a:rPr lang="pl-PL" sz="2400" dirty="0"/>
              <a:t> w przedszkolach, oddziałach przedszkolnych w szkołach podstawowych, innych formach wychowania przedszkolnego, szkołach ogólnodostępnych, integracyjnych, z oddziałami integracyjnymi </a:t>
            </a:r>
            <a:r>
              <a:rPr lang="pl-PL" sz="2400" b="1" dirty="0">
                <a:highlight>
                  <a:srgbClr val="FFFF00"/>
                </a:highlight>
              </a:rPr>
              <a:t>organizuje się w </a:t>
            </a:r>
            <a:r>
              <a:rPr lang="pl-PL" sz="2400" b="1" u="sng" dirty="0">
                <a:solidFill>
                  <a:srgbClr val="C00000"/>
                </a:solidFill>
                <a:highlight>
                  <a:srgbClr val="FFFF00"/>
                </a:highlight>
              </a:rPr>
              <a:t>integracji</a:t>
            </a:r>
            <a:r>
              <a:rPr lang="pl-PL" sz="2400" b="1" dirty="0">
                <a:highlight>
                  <a:srgbClr val="FFFF00"/>
                </a:highlight>
              </a:rPr>
              <a:t> z uczniami pełnosprawnymi</a:t>
            </a:r>
            <a:r>
              <a:rPr lang="pl-PL" sz="2400" dirty="0"/>
              <a:t> w przedszkolu, oddziale przedszkolnym w szkole podstawowej, innej formie wychowania przedszkolnego lub szkole, </a:t>
            </a:r>
            <a:r>
              <a:rPr lang="pl-PL" sz="2400" b="1" dirty="0">
                <a:highlight>
                  <a:srgbClr val="FFFF00"/>
                </a:highlight>
              </a:rPr>
              <a:t>najbliższych miejsca zamieszkania ucznia niepełnosprawnego.</a:t>
            </a:r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FED05816-8DA0-4966-BDC5-44CB1498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9756BC-AB44-4ECE-9A75-4E8FA223281E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pl-PL" altLang="pl-PL" sz="1400"/>
          </a:p>
        </p:txBody>
      </p:sp>
    </p:spTree>
    <p:extLst>
      <p:ext uri="{BB962C8B-B14F-4D97-AF65-F5344CB8AC3E}">
        <p14:creationId xmlns:p14="http://schemas.microsoft.com/office/powerpoint/2010/main" val="428623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ytuł 1">
            <a:extLst>
              <a:ext uri="{FF2B5EF4-FFF2-40B4-BE49-F238E27FC236}">
                <a16:creationId xmlns:a16="http://schemas.microsoft.com/office/drawing/2014/main" id="{C3C50EA9-72EF-455A-A9E2-43514A3FF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80400" cy="1143000"/>
          </a:xfrm>
        </p:spPr>
        <p:txBody>
          <a:bodyPr/>
          <a:lstStyle/>
          <a:p>
            <a:r>
              <a:rPr lang="pl-PL" altLang="pl-PL" sz="2800" b="1" dirty="0">
                <a:solidFill>
                  <a:srgbClr val="C00000"/>
                </a:solidFill>
                <a:latin typeface="Calibri" panose="020F0502020204030204" pitchFamily="34" charset="0"/>
              </a:rPr>
              <a:t>Konwencja o Prawach Osób Niepełnosprawnych  </a:t>
            </a:r>
            <a:r>
              <a:rPr lang="pl-PL" altLang="pl-PL" sz="2400" b="1" dirty="0">
                <a:solidFill>
                  <a:srgbClr val="0000FF"/>
                </a:solidFill>
                <a:latin typeface="Calibri" panose="020F0502020204030204" pitchFamily="34" charset="0"/>
              </a:rPr>
              <a:t>ratyfikowana przez Polskę w 2012 r.</a:t>
            </a:r>
            <a:r>
              <a:rPr lang="pl-PL" altLang="pl-PL" sz="40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endParaRPr lang="pl-PL" altLang="pl-PL" sz="3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BA3EAF-A119-46B6-9F4B-0F4288B3B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354050"/>
            <a:ext cx="8856662" cy="5039890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pl-PL" altLang="pl-PL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Art. 24 Edukacja</a:t>
            </a:r>
            <a:endParaRPr lang="pl-PL" altLang="pl-PL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pl-PL" altLang="pl-PL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Państwa Strony uznają </a:t>
            </a:r>
            <a:r>
              <a:rPr lang="pl-PL" altLang="pl-PL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prawo osób niepełnosprawnych </a:t>
            </a:r>
            <a:r>
              <a:rPr lang="pl-PL" altLang="pl-PL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altLang="pl-PL" sz="2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pl-PL" altLang="pl-PL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. W celu realizacji tego prawa bez dyskryminacji i </a:t>
            </a:r>
            <a:r>
              <a:rPr lang="pl-PL" altLang="pl-PL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zasadach równych szans</a:t>
            </a:r>
            <a:r>
              <a:rPr lang="pl-PL" altLang="pl-PL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, Państwa Strony zapewnią </a:t>
            </a:r>
            <a:r>
              <a:rPr lang="pl-PL" altLang="pl-PL" sz="2800" b="1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włączający system kształcenia</a:t>
            </a:r>
            <a:r>
              <a:rPr lang="pl-PL" altLang="pl-PL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umożliwiający integrację na </a:t>
            </a:r>
            <a:r>
              <a:rPr lang="pl-PL" altLang="pl-PL" sz="2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wszystkich poziomach edukacji</a:t>
            </a:r>
            <a:r>
              <a:rPr lang="pl-PL" altLang="pl-PL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i w kształceniu ustawicznym.</a:t>
            </a:r>
          </a:p>
          <a:p>
            <a:pPr marL="0" indent="0">
              <a:buFontTx/>
              <a:buNone/>
              <a:defRPr/>
            </a:pPr>
            <a:r>
              <a:rPr lang="pl-PL" altLang="pl-PL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Osoby niepełnosprawne będą korzystać z </a:t>
            </a:r>
            <a:r>
              <a:rPr lang="pl-PL" altLang="pl-PL" sz="2800" b="1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włączającego, bezpłatnego nauczania obowiązkowego wysokiej jakości</a:t>
            </a:r>
            <a:r>
              <a:rPr lang="pl-PL" altLang="pl-PL" sz="28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altLang="pl-PL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na poziomie podstawowym i średnim, na zasadzie równości z innymi osobami, </a:t>
            </a:r>
            <a:r>
              <a:rPr lang="pl-PL" altLang="pl-PL" sz="2800" b="1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 społecznościach, w których żyją.</a:t>
            </a:r>
          </a:p>
          <a:p>
            <a:pPr marL="0" indent="0">
              <a:buNone/>
              <a:defRPr/>
            </a:pPr>
            <a:r>
              <a:rPr lang="pl-PL" altLang="pl-PL" b="1" dirty="0"/>
              <a:t>Osoby niepełnosprawne</a:t>
            </a:r>
            <a:r>
              <a:rPr lang="pl-PL" altLang="pl-PL" dirty="0"/>
              <a:t> </a:t>
            </a:r>
            <a:r>
              <a:rPr lang="pl-PL" altLang="pl-PL" b="1" u="sng" dirty="0"/>
              <a:t>mają prawo do niezależnego, samodzielnego i aktywnego życia </a:t>
            </a:r>
            <a:r>
              <a:rPr lang="pl-PL" altLang="pl-PL" dirty="0"/>
              <a:t>oraz </a:t>
            </a:r>
            <a:r>
              <a:rPr lang="pl-PL" altLang="pl-PL" b="1" dirty="0"/>
              <a:t>nie mogą podlegać  dyskryminacji.</a:t>
            </a:r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21330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1863</Words>
  <Application>Microsoft Office PowerPoint</Application>
  <PresentationFormat>Pokaz na ekranie (4:3)</PresentationFormat>
  <Paragraphs>251</Paragraphs>
  <Slides>49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Motyw pakietu Office</vt:lpstr>
      <vt:lpstr>Uczeń ze specjalnymi potrzebami edukacyjnymi w systemie oświaty.</vt:lpstr>
      <vt:lpstr>Szacuje się, że w Polsce ok. 30% całej populacji uczniowskiej to dzieci i młodzież ze specjalnymi potrzebami edukacyjnymi (w przedszkolach 40%)</vt:lpstr>
      <vt:lpstr>Prezentacja programu PowerPoint</vt:lpstr>
      <vt:lpstr>Edukacja włączająca</vt:lpstr>
      <vt:lpstr>Co to oznacza?</vt:lpstr>
      <vt:lpstr>Edukacja włączająca jest przeciwieństwem wykluczenia, przemocy…</vt:lpstr>
      <vt:lpstr>Prezentacja programu PowerPoint</vt:lpstr>
      <vt:lpstr>Rozporządzenie Ministra Edukacji Narodowej z dnia 9 sierpnia 2017 r.  w sprawie warunków organizowania kształcenia, wychowania i opieki dla dzieci i młodzieży niepełnosprawnych, niedostosowanych społecznie i zagrożonych niedostosowaniem społecznym  (Dz. U. z 2017 r. poz. 1578 i z 2018 r. poz. 1485)</vt:lpstr>
      <vt:lpstr>Konwencja o Prawach Osób Niepełnosprawnych  ratyfikowana przez Polskę w 2012 r. </vt:lpstr>
      <vt:lpstr>Ustawa z dnia 14 grudnia 2016 r.  Prawo oświatowe (Dz. U. z 2018 r. poz. 996, 1000 i 1290)</vt:lpstr>
      <vt:lpstr>Ustawa z dnia 14 grudnia 2016 r.  Prawo oświatowe (Dz. U. z 2018 r. poz. 996, 1000 i 1290)</vt:lpstr>
      <vt:lpstr>PODSTAWA PROGRAMOWA KSZTAŁCENIA OGÓLNEGO DLA SZKOŁY PODSTAWOWEJ, SZKOŁY BRANŻOWEJ I STOPNIA  (Dz. U. z 2017 poz. 356)</vt:lpstr>
      <vt:lpstr>Prezentacja programu PowerPoint</vt:lpstr>
      <vt:lpstr>Prezentacja programu PowerPoint</vt:lpstr>
      <vt:lpstr>Prezentacja programu PowerPoint</vt:lpstr>
      <vt:lpstr>Prezentacja programu PowerPoint</vt:lpstr>
      <vt:lpstr>Nowe myślenie na temat specjalnych potrzeb edukacyjnych </vt:lpstr>
      <vt:lpstr>specjalne potrzeby edukacyjne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Ważne! - wsparcie udzielane jest również:</vt:lpstr>
      <vt:lpstr>Różne źródła pomocy</vt:lpstr>
      <vt:lpstr>Wsparcie dla szkół w województwie łódzkim Liderzy Edukacji Włączającej (ze strony ORE)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Rozporządzenie Ministra Edukacji Narodowej z dnia 25 sierpnia 2017 r. w sprawie sposobu prowadzenia przez publiczne przedszkola, szkoły i placówki dokumentacji przebiegu nauczania, działalności wychowawczej i opiekuńczej oraz rodzajów tej dokumentacji (Dz. U. z 2017 r. poz. 1646)</vt:lpstr>
      <vt:lpstr>Rozp. MEN w sprawie prowadzenia przez szkołę dokumentacji przebiegu nauczania …</vt:lpstr>
      <vt:lpstr>Rozp. MEN w sprawie prowadzenia przez szkołę dokumentacji przebiegu nauczania …</vt:lpstr>
      <vt:lpstr>zajęcia rewalidacyjne</vt:lpstr>
      <vt:lpstr>§ 7 ust. 10 rozporządzenia MEN z dnia 9 sierpnia 2017 r. w sprawie warunków organizowania kształcenia, wychowania i opieki dla dzieci i młodzieży niepełnosprawnych, niedostosowanych społecznie i zagrożonych niedostosowaniem społecznym </vt:lpstr>
      <vt:lpstr>zajęcia rewalidacyjne</vt:lpstr>
      <vt:lpstr>Rozporządzenie Ministra Edukacji Narodowej z dnia 9 sierpnia 2017 r.  w sprawie warunków organizowania kształcenia, wychowania i opieki dla dzieci i młodzieży niepełnosprawnych, niedostosowanych społecznie i zagrożonych niedostosowaniem społecznym</vt:lpstr>
      <vt:lpstr>Rozporządzenie Ministra Edukacji Narodowej z dnia 9 sierpnia 2017 r.  w sprawie warunków organizowania kształcenia, wychowania i opieki dla dzieci i młodzieży niepełnosprawnych, niedostosowanych społecznie i zagrożonych niedostosowaniem społecznym  Indywidualny program edukacyjno-terapeutyczny określa: </vt:lpstr>
      <vt:lpstr>Art. 44b ust. 6 ustawy z dnia 7 września 1991 r. o systemie oświaty</vt:lpstr>
      <vt:lpstr>Wymagania edukacyjne – matematyka IV</vt:lpstr>
      <vt:lpstr>Indywidualny program edukacyjno-terapeutyczny określa: </vt:lpstr>
      <vt:lpstr>Indywidualny program edukacyjno-terapeutyczny określa: </vt:lpstr>
      <vt:lpstr>Indywidualny program edukacyjno-terapeutyczny określa: </vt:lpstr>
      <vt:lpstr> 1. realizację zaleceń zawartych w orzeczeniu o potrzebie kształcenia specjalnego; 2. odpowiednie, ze względu na indywidualne potrzeby rozwojowe i edukacyjne oraz możliwości psychofizyczne uczniów, warunki do nauki, sprzęt specjalistyczny i środki dydaktyczne; 3. zajęcia specjalistyczne, o których mowa w przepisach w sprawie zasad udzielania i organizacji pomocy psychologiczno-pedagogicznej w publicznych przedszkolach, szkołach i placówkach; 4. inne zajęcia odpowiednie ze względu na indywidualne potrzeby rozwojowe i edukacyjne oraz możliwości psychofizyczne uczniów, w szczególności zajęcia rewalidacyjne i resocjalizacyjne; 5. integrację uczniów ze środowiskiem rówieśniczym; 6. przygotowanie uczniów do samodzielności w życiu dorosłym.</vt:lpstr>
      <vt:lpstr>Indywidualny program edukacyjno-terapeutyczny określa: </vt:lpstr>
      <vt:lpstr>Dziękujemy za uwagę    Barbara Łaska i Romana Cybulska</vt:lpstr>
    </vt:vector>
  </TitlesOfParts>
  <Company>CODN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Barbara Jechalska</dc:creator>
  <cp:lastModifiedBy>Barbara Łaska</cp:lastModifiedBy>
  <cp:revision>474</cp:revision>
  <cp:lastPrinted>2018-08-26T11:07:04Z</cp:lastPrinted>
  <dcterms:created xsi:type="dcterms:W3CDTF">2010-02-05T13:50:32Z</dcterms:created>
  <dcterms:modified xsi:type="dcterms:W3CDTF">2018-08-28T06:57:02Z</dcterms:modified>
</cp:coreProperties>
</file>