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1" r:id="rId5"/>
    <p:sldId id="262" r:id="rId6"/>
    <p:sldId id="263" r:id="rId7"/>
    <p:sldId id="266" r:id="rId8"/>
    <p:sldId id="267" r:id="rId9"/>
    <p:sldId id="271" r:id="rId10"/>
    <p:sldId id="268" r:id="rId11"/>
    <p:sldId id="272" r:id="rId12"/>
    <p:sldId id="269" r:id="rId13"/>
    <p:sldId id="277" r:id="rId14"/>
    <p:sldId id="273" r:id="rId15"/>
    <p:sldId id="270" r:id="rId16"/>
    <p:sldId id="274" r:id="rId17"/>
    <p:sldId id="264" r:id="rId18"/>
    <p:sldId id="275" r:id="rId19"/>
    <p:sldId id="276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13B55-14C5-4D59-AFA9-F3B55A117B00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A27DB-1DFA-4879-85A2-0363C71196D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9678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A27DB-1DFA-4879-85A2-0363C71196DB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50328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465471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01419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61840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741235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7628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36974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3492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4573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309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94721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17930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3753-3EE0-471A-A8F1-787B34EAC026}" type="datetimeFigureOut">
              <a:rPr lang="pl-PL" smtClean="0"/>
              <a:pPr/>
              <a:t>2017-12-06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49E1F-6A2E-4319-84A5-AA9FDD1D90E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99655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346607"/>
          </a:xfrm>
        </p:spPr>
        <p:txBody>
          <a:bodyPr>
            <a:normAutofit/>
          </a:bodyPr>
          <a:lstStyle/>
          <a:p>
            <a:r>
              <a:rPr lang="pl-PL" sz="7200" b="1" dirty="0">
                <a:solidFill>
                  <a:srgbClr val="CC3399"/>
                </a:solidFill>
              </a:rPr>
              <a:t>EDUKACJA </a:t>
            </a:r>
            <a:r>
              <a:rPr lang="pl-PL" b="1" dirty="0" smtClean="0">
                <a:solidFill>
                  <a:srgbClr val="CC3399"/>
                </a:solidFill>
              </a:rPr>
              <a:t>WŁĄCZAJĄCA/INKLUZYJNA</a:t>
            </a:r>
            <a:r>
              <a:rPr lang="pl-PL" b="1" dirty="0">
                <a:solidFill>
                  <a:srgbClr val="CC3399"/>
                </a:solidFill>
              </a:rPr>
              <a:t/>
            </a:r>
            <a:br>
              <a:rPr lang="pl-PL" b="1" dirty="0">
                <a:solidFill>
                  <a:srgbClr val="CC3399"/>
                </a:solidFill>
              </a:rPr>
            </a:br>
            <a:endParaRPr lang="pl-PL" b="1" dirty="0">
              <a:solidFill>
                <a:srgbClr val="CC3399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825025"/>
            <a:ext cx="9144000" cy="2730321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  <a:p>
            <a:pPr algn="l"/>
            <a:r>
              <a:rPr lang="pl-PL" sz="2000" b="1" dirty="0">
                <a:solidFill>
                  <a:srgbClr val="009900"/>
                </a:solidFill>
              </a:rPr>
              <a:t>PRZEDSZKOLE MIEJSKIE NR 152 W </a:t>
            </a:r>
            <a:r>
              <a:rPr lang="pl-PL" sz="2000" b="1" dirty="0" smtClean="0">
                <a:solidFill>
                  <a:srgbClr val="009900"/>
                </a:solidFill>
              </a:rPr>
              <a:t>ŁODZI                                             </a:t>
            </a:r>
            <a:r>
              <a:rPr lang="pl-PL" sz="1800" dirty="0" smtClean="0"/>
              <a:t>Grażyna </a:t>
            </a:r>
            <a:r>
              <a:rPr lang="pl-PL" sz="1800" dirty="0"/>
              <a:t>Małachowska</a:t>
            </a:r>
          </a:p>
          <a:p>
            <a:pPr algn="r"/>
            <a:r>
              <a:rPr lang="pl-PL" sz="1800" dirty="0" smtClean="0"/>
              <a:t>Krystyna </a:t>
            </a:r>
            <a:r>
              <a:rPr lang="pl-PL" sz="1800" dirty="0" err="1" smtClean="0"/>
              <a:t>Milcarz</a:t>
            </a:r>
            <a:endParaRPr lang="pl-PL" sz="1800" dirty="0"/>
          </a:p>
        </p:txBody>
      </p:sp>
    </p:spTree>
    <p:extLst>
      <p:ext uri="{BB962C8B-B14F-4D97-AF65-F5344CB8AC3E}">
        <p14:creationId xmlns="" xmlns:p14="http://schemas.microsoft.com/office/powerpoint/2010/main" val="11608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0927" y="782435"/>
            <a:ext cx="10515600" cy="5734274"/>
          </a:xfrm>
        </p:spPr>
        <p:txBody>
          <a:bodyPr/>
          <a:lstStyle/>
          <a:p>
            <a:pPr marL="0" lvl="0" indent="0">
              <a:buNone/>
            </a:pPr>
            <a:r>
              <a:rPr lang="pl-PL" dirty="0" smtClean="0"/>
              <a:t>3. </a:t>
            </a:r>
            <a:r>
              <a:rPr lang="pl-PL" sz="2600" dirty="0" smtClean="0"/>
              <a:t>Włączenie </a:t>
            </a:r>
            <a:r>
              <a:rPr lang="pl-PL" sz="2600" dirty="0"/>
              <a:t>w proces inkluzji całego personelu i rodziców:</a:t>
            </a:r>
          </a:p>
          <a:p>
            <a:pPr lvl="0"/>
            <a:r>
              <a:rPr lang="pl-PL" sz="2200" dirty="0"/>
              <a:t>wspólnie wypracowana koncepcja pracy Przedszkola – jednym z celów: Edukacja Włączająca</a:t>
            </a:r>
            <a:r>
              <a:rPr lang="pl-PL" sz="2200" dirty="0" smtClean="0"/>
              <a:t>;</a:t>
            </a:r>
            <a:r>
              <a:rPr lang="pl-PL" sz="2200" dirty="0"/>
              <a:t> </a:t>
            </a:r>
          </a:p>
          <a:p>
            <a:pPr lvl="0"/>
            <a:r>
              <a:rPr lang="pl-PL" sz="2200" dirty="0"/>
              <a:t>współpraca z rodzicami  oparta  o model demokratyczny wypracowany w trakcie realizacji projektu Szkoła Współpracy</a:t>
            </a:r>
            <a:r>
              <a:rPr lang="pl-PL" sz="2200" dirty="0" smtClean="0"/>
              <a:t>.</a:t>
            </a:r>
          </a:p>
          <a:p>
            <a:pPr lvl="0"/>
            <a:endParaRPr lang="pl-PL" sz="1000" dirty="0"/>
          </a:p>
          <a:p>
            <a:pPr marL="0" lvl="0" indent="0">
              <a:buNone/>
            </a:pPr>
            <a:r>
              <a:rPr lang="pl-PL" dirty="0" smtClean="0"/>
              <a:t>4.  </a:t>
            </a:r>
            <a:r>
              <a:rPr lang="pl-PL" sz="2600" dirty="0" smtClean="0"/>
              <a:t>Budowanie </a:t>
            </a:r>
            <a:r>
              <a:rPr lang="pl-PL" sz="2600" dirty="0"/>
              <a:t>zespołu zaangażowanego i utożsamiającego się z wizją Przedszkola:  </a:t>
            </a:r>
          </a:p>
          <a:p>
            <a:pPr lvl="0"/>
            <a:r>
              <a:rPr lang="pl-PL" sz="2200" dirty="0"/>
              <a:t>zatrudnienie  logopedy i terapeuty;</a:t>
            </a:r>
          </a:p>
          <a:p>
            <a:pPr lvl="0"/>
            <a:r>
              <a:rPr lang="pl-PL" sz="2200" dirty="0"/>
              <a:t>włączenie w proces dydaktyczny personelu obsługi;</a:t>
            </a:r>
          </a:p>
          <a:p>
            <a:r>
              <a:rPr lang="pl-PL" sz="2200" dirty="0"/>
              <a:t>postawienie na pracę </a:t>
            </a:r>
            <a:r>
              <a:rPr lang="pl-PL" sz="2200" dirty="0" smtClean="0"/>
              <a:t>zespołową</a:t>
            </a:r>
          </a:p>
          <a:p>
            <a:endParaRPr lang="pl-PL" sz="1000" dirty="0"/>
          </a:p>
          <a:p>
            <a:pPr marL="0" lvl="0" indent="0">
              <a:buNone/>
            </a:pPr>
            <a:r>
              <a:rPr lang="pl-PL" dirty="0" smtClean="0"/>
              <a:t>5.  </a:t>
            </a:r>
            <a:r>
              <a:rPr lang="pl-PL" sz="2600" dirty="0" smtClean="0"/>
              <a:t>Objecie </a:t>
            </a:r>
            <a:r>
              <a:rPr lang="pl-PL" sz="2600" dirty="0"/>
              <a:t>wsparciem rodziny dzieci o SPE.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35" y="3649572"/>
            <a:ext cx="3944292" cy="29618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394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38" y="664921"/>
            <a:ext cx="5181600" cy="3890910"/>
          </a:xfrm>
        </p:spPr>
      </p:pic>
      <p:pic>
        <p:nvPicPr>
          <p:cNvPr id="3" name="Symbol zastępczy zawartości 2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5839"/>
            <a:ext cx="5181600" cy="3890910"/>
          </a:xfrm>
        </p:spPr>
      </p:pic>
    </p:spTree>
    <p:extLst>
      <p:ext uri="{BB962C8B-B14F-4D97-AF65-F5344CB8AC3E}">
        <p14:creationId xmlns="" xmlns:p14="http://schemas.microsoft.com/office/powerpoint/2010/main" val="330697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09411" y="396068"/>
            <a:ext cx="10515600" cy="621079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l-PL" sz="2600" dirty="0" smtClean="0"/>
              <a:t>6. Zapewnienie </a:t>
            </a:r>
            <a:r>
              <a:rPr lang="pl-PL" sz="2600" dirty="0"/>
              <a:t>dzieciom o SPE profesjonalnej pomocy psychologiczno pedagogicznej – na terenie </a:t>
            </a:r>
            <a:r>
              <a:rPr lang="pl-PL" sz="2600" dirty="0" smtClean="0"/>
              <a:t>Przedszkola (przez </a:t>
            </a:r>
            <a:r>
              <a:rPr lang="pl-PL" sz="2600" dirty="0"/>
              <a:t>wychowawców, specjalistów zatrudnionych w przedszkolu i z zewnątrz</a:t>
            </a:r>
            <a:r>
              <a:rPr lang="pl-PL" sz="2600" dirty="0" smtClean="0"/>
              <a:t>)</a:t>
            </a:r>
          </a:p>
          <a:p>
            <a:pPr marL="0" lvl="0" indent="0">
              <a:buNone/>
            </a:pPr>
            <a:endParaRPr lang="pl-PL" sz="1000" dirty="0"/>
          </a:p>
          <a:p>
            <a:pPr marL="0" lvl="0" indent="0">
              <a:buNone/>
            </a:pPr>
            <a:r>
              <a:rPr lang="pl-PL" sz="2600" dirty="0" smtClean="0"/>
              <a:t>7. Pozyskanie </a:t>
            </a:r>
            <a:r>
              <a:rPr lang="pl-PL" sz="2600" dirty="0"/>
              <a:t>środków na rozwijanie/doskonalenie działań inkluzyjnych:</a:t>
            </a:r>
          </a:p>
          <a:p>
            <a:pPr lvl="0"/>
            <a:r>
              <a:rPr lang="pl-PL" sz="2200" dirty="0"/>
              <a:t>„Statek </a:t>
            </a:r>
            <a:r>
              <a:rPr lang="pl-PL" sz="2200" dirty="0" err="1"/>
              <a:t>Zewika</a:t>
            </a:r>
            <a:r>
              <a:rPr lang="pl-PL" sz="2200" dirty="0"/>
              <a:t> - zabawa, edukacja włączająca, integracja, kompensacja, akceptacja – projekt przedszkolnej edukacji włączającej” </a:t>
            </a:r>
            <a:r>
              <a:rPr lang="pl-PL" sz="2200" dirty="0" smtClean="0"/>
              <a:t>dofinansowany w </a:t>
            </a:r>
            <a:r>
              <a:rPr lang="pl-PL" sz="2200" dirty="0"/>
              <a:t>ramach </a:t>
            </a:r>
            <a:r>
              <a:rPr lang="pl-PL" sz="2200" dirty="0" smtClean="0"/>
              <a:t>POKL </a:t>
            </a:r>
            <a:r>
              <a:rPr lang="pl-PL" sz="2200" dirty="0"/>
              <a:t>2007-2013;</a:t>
            </a:r>
          </a:p>
          <a:p>
            <a:pPr lvl="0"/>
            <a:r>
              <a:rPr lang="pl-PL" sz="2200" dirty="0"/>
              <a:t>TRAMPOLINA </a:t>
            </a:r>
            <a:r>
              <a:rPr lang="pl-PL" sz="2200" dirty="0" smtClean="0"/>
              <a:t>– „Przedszkole </a:t>
            </a:r>
            <a:r>
              <a:rPr lang="pl-PL" sz="2200" dirty="0"/>
              <a:t>drogą do </a:t>
            </a:r>
            <a:r>
              <a:rPr lang="pl-PL" sz="2200" dirty="0" smtClean="0"/>
              <a:t>sukcesu” </a:t>
            </a:r>
            <a:r>
              <a:rPr lang="pl-PL" sz="2200" dirty="0"/>
              <a:t>dofinansowany  </a:t>
            </a:r>
            <a:r>
              <a:rPr lang="pl-PL" sz="2200" dirty="0" smtClean="0"/>
              <a:t>w </a:t>
            </a:r>
            <a:r>
              <a:rPr lang="pl-PL" sz="2200" dirty="0"/>
              <a:t>ramach </a:t>
            </a:r>
            <a:r>
              <a:rPr lang="pl-PL" sz="2200" dirty="0" smtClean="0"/>
              <a:t>POKL               2007-2013.</a:t>
            </a:r>
          </a:p>
          <a:p>
            <a:pPr lvl="0"/>
            <a:endParaRPr lang="pl-PL" sz="1000" dirty="0"/>
          </a:p>
          <a:p>
            <a:pPr marL="0" lvl="0" indent="0">
              <a:buNone/>
            </a:pPr>
            <a:r>
              <a:rPr lang="pl-PL" sz="2600" dirty="0" smtClean="0"/>
              <a:t>8. Nawiązanie </a:t>
            </a:r>
            <a:r>
              <a:rPr lang="pl-PL" sz="2600" dirty="0"/>
              <a:t>współpracy z partnerami zagranicznymi mającymi doświadczenie w obszarze edukacji włączającej w ramach programów Sokrates – Comenius, Comenius LLP i Erasmus+, lata 2004-2009, </a:t>
            </a:r>
            <a:r>
              <a:rPr lang="pl-PL" sz="2600" dirty="0" smtClean="0"/>
              <a:t>2014-2015</a:t>
            </a:r>
          </a:p>
          <a:p>
            <a:pPr marL="0" lvl="0" indent="0">
              <a:buNone/>
            </a:pPr>
            <a:endParaRPr lang="pl-PL" sz="1000" dirty="0" smtClean="0"/>
          </a:p>
          <a:p>
            <a:pPr marL="0" indent="0">
              <a:buNone/>
            </a:pPr>
            <a:endParaRPr lang="pl-PL" sz="2600" dirty="0"/>
          </a:p>
          <a:p>
            <a:pPr marL="0" lvl="0" indent="0">
              <a:buNone/>
            </a:pPr>
            <a:endParaRPr lang="pl-PL" sz="2600" dirty="0"/>
          </a:p>
          <a:p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5918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302578" y="1587199"/>
            <a:ext cx="3200267" cy="5472029"/>
          </a:xfr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704775" y="112208"/>
            <a:ext cx="3053890" cy="52217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07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383" y="2055839"/>
            <a:ext cx="5181600" cy="3890910"/>
          </a:xfrm>
        </p:spPr>
      </p:pic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6" y="2055839"/>
            <a:ext cx="5181600" cy="3890910"/>
          </a:xfrm>
        </p:spPr>
      </p:pic>
      <p:sp>
        <p:nvSpPr>
          <p:cNvPr id="2" name="Prostokąt 1"/>
          <p:cNvSpPr/>
          <p:nvPr/>
        </p:nvSpPr>
        <p:spPr>
          <a:xfrm>
            <a:off x="888641" y="736122"/>
            <a:ext cx="10328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9. Wdrożenie </a:t>
            </a:r>
            <a:r>
              <a:rPr lang="pl-PL" sz="2800" dirty="0"/>
              <a:t>koncepcji Planu Daltońskiego - jesteśmy certyfikowanym Przedszkolem Daltońskim.</a:t>
            </a:r>
          </a:p>
        </p:txBody>
      </p:sp>
    </p:spTree>
    <p:extLst>
      <p:ext uri="{BB962C8B-B14F-4D97-AF65-F5344CB8AC3E}">
        <p14:creationId xmlns="" xmlns:p14="http://schemas.microsoft.com/office/powerpoint/2010/main" val="44632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6836" y="0"/>
            <a:ext cx="10515600" cy="4043965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pl-PL" sz="2600" dirty="0"/>
          </a:p>
          <a:p>
            <a:pPr marL="0" indent="0">
              <a:buNone/>
            </a:pPr>
            <a:endParaRPr lang="pl-PL" sz="2600" dirty="0"/>
          </a:p>
          <a:p>
            <a:pPr marL="0" indent="0">
              <a:buNone/>
            </a:pPr>
            <a:r>
              <a:rPr lang="en-US" sz="2600" dirty="0" err="1" smtClean="0"/>
              <a:t>Aktualnie</a:t>
            </a:r>
            <a:r>
              <a:rPr lang="en-US" sz="2600" dirty="0" smtClean="0"/>
              <a:t> </a:t>
            </a:r>
            <a:r>
              <a:rPr lang="en-US" sz="2600" dirty="0" err="1"/>
              <a:t>realizujemy</a:t>
            </a:r>
            <a:r>
              <a:rPr lang="en-US" sz="2600" dirty="0"/>
              <a:t> </a:t>
            </a:r>
            <a:r>
              <a:rPr lang="en-US" sz="2600" dirty="0" err="1" smtClean="0"/>
              <a:t>projekt</a:t>
            </a:r>
            <a:r>
              <a:rPr lang="pl-PL" sz="2600" dirty="0" smtClean="0"/>
              <a:t> „I</a:t>
            </a:r>
            <a:r>
              <a:rPr lang="en-US" sz="2600" dirty="0" err="1" smtClean="0"/>
              <a:t>nEDU</a:t>
            </a:r>
            <a:r>
              <a:rPr lang="en-US" sz="2600" dirty="0" smtClean="0"/>
              <a:t> </a:t>
            </a:r>
            <a:r>
              <a:rPr lang="en-US" sz="2600" dirty="0"/>
              <a:t>inclusive education model for children with migrant background in pre-schools"  </a:t>
            </a:r>
            <a:endParaRPr lang="pl-PL" sz="2600" dirty="0" smtClean="0"/>
          </a:p>
          <a:p>
            <a:pPr marL="0" indent="0">
              <a:buNone/>
            </a:pPr>
            <a:r>
              <a:rPr lang="en-US" sz="2600" dirty="0" err="1" smtClean="0"/>
              <a:t>Partnerzy</a:t>
            </a:r>
            <a:r>
              <a:rPr lang="en-US" sz="2600" dirty="0"/>
              <a:t>: </a:t>
            </a:r>
            <a:r>
              <a:rPr lang="en-US" sz="2600" dirty="0" err="1"/>
              <a:t>Rumunia</a:t>
            </a:r>
            <a:r>
              <a:rPr lang="en-US" sz="2600" dirty="0"/>
              <a:t>, Estonia, </a:t>
            </a:r>
            <a:r>
              <a:rPr lang="en-US" sz="2600" dirty="0" err="1"/>
              <a:t>Czechy</a:t>
            </a:r>
            <a:r>
              <a:rPr lang="en-US" sz="2600" dirty="0"/>
              <a:t>, Macedonia, </a:t>
            </a:r>
            <a:r>
              <a:rPr lang="en-US" sz="2600" dirty="0" err="1"/>
              <a:t>Zjednoczone</a:t>
            </a:r>
            <a:r>
              <a:rPr lang="en-US" sz="2600" dirty="0"/>
              <a:t> </a:t>
            </a:r>
            <a:r>
              <a:rPr lang="en-US" sz="2600" dirty="0" err="1"/>
              <a:t>Królestwo</a:t>
            </a:r>
            <a:r>
              <a:rPr lang="en-US" sz="2600" dirty="0"/>
              <a:t>, </a:t>
            </a:r>
            <a:r>
              <a:rPr lang="en-US" sz="2600" dirty="0" err="1"/>
              <a:t>Włochy</a:t>
            </a:r>
            <a:r>
              <a:rPr lang="en-US" sz="2600" dirty="0"/>
              <a:t>, </a:t>
            </a:r>
            <a:r>
              <a:rPr lang="en-US" sz="2600" dirty="0" err="1"/>
              <a:t>Szwecja</a:t>
            </a:r>
            <a:r>
              <a:rPr lang="en-US" sz="2600" dirty="0"/>
              <a:t>. </a:t>
            </a:r>
            <a:endParaRPr lang="pl-PL" sz="2600" dirty="0" smtClean="0"/>
          </a:p>
          <a:p>
            <a:pPr marL="0" indent="0">
              <a:buNone/>
            </a:pPr>
            <a:r>
              <a:rPr lang="pl-PL" sz="2600" dirty="0" smtClean="0"/>
              <a:t>Projekt </a:t>
            </a:r>
            <a:r>
              <a:rPr lang="pl-PL" sz="2600" dirty="0"/>
              <a:t>jest realizowany w ramach Programu ERASMUS+, Akcja 3: Inicjatywy na rzecz innowacyjnych polityk – Włączenie poprzez edukację, szkolenia </a:t>
            </a:r>
            <a:r>
              <a:rPr lang="pl-PL" sz="2600" dirty="0" smtClean="0"/>
              <a:t>                   i </a:t>
            </a:r>
            <a:r>
              <a:rPr lang="pl-PL" sz="2600" dirty="0"/>
              <a:t>młodzież, finansowany ze środków Komisji Europejskiej.</a:t>
            </a:r>
          </a:p>
          <a:p>
            <a:pPr marL="0" lvl="0" indent="0">
              <a:buNone/>
            </a:pPr>
            <a:endParaRPr lang="pl-PL" sz="2600" dirty="0"/>
          </a:p>
          <a:p>
            <a:endParaRPr lang="pl-PL" sz="26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78" y="4008864"/>
            <a:ext cx="3447915" cy="258907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90" y="3999413"/>
            <a:ext cx="3477296" cy="260797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54" y="4008864"/>
            <a:ext cx="3452094" cy="2589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03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58308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9900"/>
                </a:solidFill>
              </a:rPr>
              <a:t>Dla kogo włączanie?</a:t>
            </a:r>
            <a:r>
              <a:rPr lang="pl-PL" b="1" dirty="0">
                <a:solidFill>
                  <a:srgbClr val="009900"/>
                </a:solidFill>
              </a:rPr>
              <a:t/>
            </a:r>
            <a:br>
              <a:rPr lang="pl-PL" b="1" dirty="0">
                <a:solidFill>
                  <a:srgbClr val="009900"/>
                </a:solidFill>
              </a:rPr>
            </a:b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77895"/>
            <a:ext cx="10515600" cy="49615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dirty="0" smtClean="0"/>
              <a:t>   Dla dzieci: </a:t>
            </a:r>
          </a:p>
          <a:p>
            <a:r>
              <a:rPr lang="pl-PL" dirty="0" smtClean="0"/>
              <a:t> niepełnosprawnych </a:t>
            </a:r>
            <a:r>
              <a:rPr lang="pl-PL" dirty="0"/>
              <a:t>min: ruchowo, z porażeniem mózgowym, autyzmem, zespołem Aspergera. zespołem NBS1, niesłyszących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endParaRPr lang="pl-PL" sz="500" dirty="0"/>
          </a:p>
          <a:p>
            <a:pPr lvl="0"/>
            <a:r>
              <a:rPr lang="pl-PL" dirty="0"/>
              <a:t>dla przewlekle chorych min z.: cukrzycą, padaczką, encefalopatią, zaburzeniem wchłaniania, astmą lekooporną, alergią pokarmową, chorobami serca, nowotworami; </a:t>
            </a:r>
            <a:endParaRPr lang="pl-PL" dirty="0" smtClean="0"/>
          </a:p>
          <a:p>
            <a:pPr lvl="0"/>
            <a:endParaRPr lang="pl-PL" sz="500" dirty="0"/>
          </a:p>
          <a:p>
            <a:pPr lvl="0"/>
            <a:r>
              <a:rPr lang="pl-PL" dirty="0"/>
              <a:t>z Alkoholowym Zespołem Płodowym (FAS</a:t>
            </a:r>
            <a:r>
              <a:rPr lang="pl-PL" dirty="0" smtClean="0"/>
              <a:t>);</a:t>
            </a:r>
          </a:p>
          <a:p>
            <a:pPr lvl="0"/>
            <a:endParaRPr lang="pl-PL" sz="500" dirty="0"/>
          </a:p>
          <a:p>
            <a:pPr lvl="0"/>
            <a:r>
              <a:rPr lang="pl-PL" dirty="0"/>
              <a:t>z zaburzeniami mowy, mutyzmem selektywnym; z trudnościami w uczeniu się/ z  grupy ryzyka dysleksji/ dzieci zdolne</a:t>
            </a:r>
            <a:r>
              <a:rPr lang="pl-PL" dirty="0" smtClean="0"/>
              <a:t>;</a:t>
            </a:r>
          </a:p>
          <a:p>
            <a:pPr lvl="0"/>
            <a:endParaRPr lang="pl-PL" sz="500" dirty="0"/>
          </a:p>
          <a:p>
            <a:pPr lvl="0"/>
            <a:r>
              <a:rPr lang="pl-PL" dirty="0"/>
              <a:t>z rodzin zagrożonych ubóstwem/niewydolnych wychowawczo, niepełnych, doświadczających przemocy w tym wykorzystywane seksualnie </a:t>
            </a:r>
            <a:r>
              <a:rPr lang="pl-PL" dirty="0" smtClean="0"/>
              <a:t>;</a:t>
            </a:r>
          </a:p>
          <a:p>
            <a:pPr lvl="0"/>
            <a:endParaRPr lang="pl-PL" sz="500" dirty="0"/>
          </a:p>
          <a:p>
            <a:pPr lvl="0"/>
            <a:r>
              <a:rPr lang="pl-PL" dirty="0"/>
              <a:t>dla każdego dziecka wymagającego wsparcia.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75000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8845" y="697360"/>
            <a:ext cx="9144000" cy="1723868"/>
          </a:xfrm>
        </p:spPr>
        <p:txBody>
          <a:bodyPr>
            <a:normAutofit/>
          </a:bodyPr>
          <a:lstStyle/>
          <a:p>
            <a:r>
              <a:rPr lang="pl-PL" sz="4400" b="1" dirty="0" smtClean="0">
                <a:solidFill>
                  <a:srgbClr val="009900"/>
                </a:solidFill>
              </a:rPr>
              <a:t>Nasze spojrzenie na włączanie</a:t>
            </a:r>
            <a:r>
              <a:rPr lang="pl-PL" sz="4400" b="1" dirty="0">
                <a:solidFill>
                  <a:srgbClr val="CC3399"/>
                </a:solidFill>
              </a:rPr>
              <a:t/>
            </a:r>
            <a:br>
              <a:rPr lang="pl-PL" sz="4400" b="1" dirty="0">
                <a:solidFill>
                  <a:srgbClr val="CC3399"/>
                </a:solidFill>
              </a:rPr>
            </a:br>
            <a:endParaRPr lang="pl-PL" sz="4400" b="1" dirty="0">
              <a:solidFill>
                <a:srgbClr val="CC3399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08845" y="2305317"/>
            <a:ext cx="9144000" cy="3812147"/>
          </a:xfrm>
        </p:spPr>
        <p:txBody>
          <a:bodyPr>
            <a:normAutofit lnSpcReduction="10000"/>
          </a:bodyPr>
          <a:lstStyle/>
          <a:p>
            <a:r>
              <a:rPr lang="pl-PL" sz="3200" dirty="0"/>
              <a:t>„Włączanie jest nieustannie trwającym procesem ukierunkowanym na oferowanie wysokiej jakości </a:t>
            </a:r>
            <a:r>
              <a:rPr lang="pl-PL" sz="3200" u="sng" dirty="0"/>
              <a:t>edukacji dla </a:t>
            </a:r>
            <a:r>
              <a:rPr lang="pl-PL" sz="3200" b="1" dirty="0">
                <a:solidFill>
                  <a:srgbClr val="CC3399"/>
                </a:solidFill>
              </a:rPr>
              <a:t>wszystkich</a:t>
            </a:r>
            <a:r>
              <a:rPr lang="pl-PL" sz="3200" dirty="0"/>
              <a:t> oraz poszanowanie różnorodności, różnych potrzeb i zdolności, właściwości i oczekiwań  uczniów i społeczności , eliminującym wszelkie formy dyskryminacji”  </a:t>
            </a:r>
            <a:endParaRPr lang="pl-PL" sz="3200" dirty="0" smtClean="0"/>
          </a:p>
          <a:p>
            <a:endParaRPr lang="pl-PL" sz="3200" dirty="0"/>
          </a:p>
          <a:p>
            <a:r>
              <a:rPr lang="pl-PL" sz="1600" i="1" dirty="0" smtClean="0"/>
              <a:t>                                                                 Definicja </a:t>
            </a:r>
            <a:r>
              <a:rPr lang="pl-PL" sz="1600" i="1" dirty="0"/>
              <a:t>zaproponowana przez UNESCO – cyt. za B. </a:t>
            </a:r>
            <a:r>
              <a:rPr lang="pl-PL" sz="1600" i="1" dirty="0" err="1"/>
              <a:t>Papudą</a:t>
            </a:r>
            <a:r>
              <a:rPr lang="pl-PL" sz="1600" i="1" dirty="0"/>
              <a:t> – Dolińską </a:t>
            </a:r>
            <a:endParaRPr lang="pl-PL" sz="1600" i="1" dirty="0" smtClean="0"/>
          </a:p>
          <a:p>
            <a:r>
              <a:rPr lang="pl-PL" sz="1600" i="1" dirty="0" smtClean="0"/>
              <a:t>                                                                                                             z </a:t>
            </a:r>
            <a:r>
              <a:rPr lang="pl-PL" sz="1600" i="1" dirty="0"/>
              <a:t>„Realizacja koncepcji inkluzji </a:t>
            </a:r>
            <a:r>
              <a:rPr lang="pl-PL" sz="1600" i="1" dirty="0" smtClean="0"/>
              <a:t>edukacyjnej…...</a:t>
            </a:r>
            <a:endParaRPr lang="pl-PL" sz="1600" dirty="0"/>
          </a:p>
        </p:txBody>
      </p:sp>
    </p:spTree>
    <p:extLst>
      <p:ext uri="{BB962C8B-B14F-4D97-AF65-F5344CB8AC3E}">
        <p14:creationId xmlns="" xmlns:p14="http://schemas.microsoft.com/office/powerpoint/2010/main" val="1588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b="1" i="1" dirty="0">
                <a:solidFill>
                  <a:srgbClr val="009900"/>
                </a:solidFill>
              </a:rPr>
              <a:t> </a:t>
            </a:r>
            <a:r>
              <a:rPr lang="pl-PL" b="1" dirty="0">
                <a:solidFill>
                  <a:srgbClr val="009900"/>
                </a:solidFill>
              </a:rPr>
              <a:t/>
            </a:r>
            <a:br>
              <a:rPr lang="pl-PL" b="1" dirty="0">
                <a:solidFill>
                  <a:srgbClr val="009900"/>
                </a:solidFill>
              </a:rPr>
            </a:br>
            <a:r>
              <a:rPr lang="pl-PL" b="1" dirty="0" smtClean="0">
                <a:solidFill>
                  <a:srgbClr val="009900"/>
                </a:solidFill>
              </a:rPr>
              <a:t>Na zakończenie</a:t>
            </a:r>
            <a:r>
              <a:rPr lang="pl-PL" b="1" dirty="0">
                <a:solidFill>
                  <a:srgbClr val="009900"/>
                </a:solidFill>
              </a:rPr>
              <a:t/>
            </a:r>
            <a:br>
              <a:rPr lang="pl-PL" b="1" dirty="0">
                <a:solidFill>
                  <a:srgbClr val="009900"/>
                </a:solidFill>
              </a:rPr>
            </a:b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1065" y="1606685"/>
            <a:ext cx="11037194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600" i="1" dirty="0" smtClean="0"/>
              <a:t>   Na </a:t>
            </a:r>
            <a:r>
              <a:rPr lang="pl-PL" sz="2600" i="1" dirty="0"/>
              <a:t>prośbę </a:t>
            </a:r>
            <a:r>
              <a:rPr lang="pl-PL" sz="2600" dirty="0"/>
              <a:t>prof. Iwony Chrzanowskiej</a:t>
            </a:r>
            <a:r>
              <a:rPr lang="pl-PL" sz="2600" i="1" dirty="0"/>
              <a:t> podzieliliśmy się swoimi doświadczeniami </a:t>
            </a:r>
            <a:r>
              <a:rPr lang="pl-PL" sz="2600" i="1" dirty="0" smtClean="0"/>
              <a:t>z </a:t>
            </a:r>
            <a:r>
              <a:rPr lang="pl-PL" sz="2600" i="1" dirty="0"/>
              <a:t>uczestnikami projektu</a:t>
            </a:r>
            <a:r>
              <a:rPr lang="pl-PL" sz="2600" dirty="0"/>
              <a:t> </a:t>
            </a:r>
            <a:r>
              <a:rPr lang="pl-PL" sz="2600" dirty="0" smtClean="0"/>
              <a:t>„Inclusive </a:t>
            </a:r>
            <a:r>
              <a:rPr lang="pl-PL" sz="2600" dirty="0" err="1"/>
              <a:t>Early</a:t>
            </a:r>
            <a:r>
              <a:rPr lang="pl-PL" sz="2600" dirty="0"/>
              <a:t> </a:t>
            </a:r>
            <a:r>
              <a:rPr lang="pl-PL" sz="2600" dirty="0" err="1"/>
              <a:t>Childhood</a:t>
            </a:r>
            <a:r>
              <a:rPr lang="pl-PL" sz="2600" dirty="0"/>
              <a:t> </a:t>
            </a:r>
            <a:r>
              <a:rPr lang="pl-PL" sz="2600" dirty="0" err="1"/>
              <a:t>Education</a:t>
            </a:r>
            <a:r>
              <a:rPr lang="pl-PL" sz="2600" dirty="0"/>
              <a:t> realizowanego przez </a:t>
            </a:r>
            <a:r>
              <a:rPr lang="pl-PL" sz="2600" dirty="0" err="1"/>
              <a:t>European</a:t>
            </a:r>
            <a:r>
              <a:rPr lang="pl-PL" sz="2600" dirty="0"/>
              <a:t> </a:t>
            </a:r>
            <a:r>
              <a:rPr lang="pl-PL" sz="2600" dirty="0" err="1"/>
              <a:t>Agency</a:t>
            </a:r>
            <a:r>
              <a:rPr lang="pl-PL" sz="2600" dirty="0"/>
              <a:t> for Special </a:t>
            </a:r>
            <a:r>
              <a:rPr lang="pl-PL" sz="2600" dirty="0" err="1"/>
              <a:t>Needs</a:t>
            </a:r>
            <a:r>
              <a:rPr lang="pl-PL" sz="2600" dirty="0"/>
              <a:t> and Inclusive </a:t>
            </a:r>
            <a:r>
              <a:rPr lang="pl-PL" sz="2600" dirty="0" err="1"/>
              <a:t>Education</a:t>
            </a:r>
            <a:r>
              <a:rPr lang="pl-PL" sz="2600" dirty="0" smtClean="0"/>
              <a:t>”.</a:t>
            </a:r>
          </a:p>
          <a:p>
            <a:pPr marL="0" indent="0">
              <a:buNone/>
            </a:pPr>
            <a:r>
              <a:rPr lang="pl-PL" sz="2600" dirty="0"/>
              <a:t> </a:t>
            </a:r>
            <a:r>
              <a:rPr lang="pl-PL" sz="2600" dirty="0" smtClean="0"/>
              <a:t>  Nasza </a:t>
            </a:r>
            <a:r>
              <a:rPr lang="pl-PL" sz="2600" dirty="0"/>
              <a:t>prezentacja była jedną z dwóch jakie Polska przygotowała dla </a:t>
            </a:r>
            <a:r>
              <a:rPr lang="pl-PL" sz="2600" dirty="0" smtClean="0"/>
              <a:t>agencji.</a:t>
            </a:r>
            <a:endParaRPr lang="pl-PL" sz="2600" dirty="0"/>
          </a:p>
          <a:p>
            <a:pPr marL="0" indent="0">
              <a:buNone/>
            </a:pPr>
            <a:endParaRPr lang="pl-PL" sz="2600" b="1" dirty="0" smtClean="0"/>
          </a:p>
          <a:p>
            <a:pPr marL="0" indent="0">
              <a:buNone/>
            </a:pPr>
            <a:r>
              <a:rPr lang="pl-PL" sz="2600" b="1" dirty="0">
                <a:solidFill>
                  <a:srgbClr val="CC3399"/>
                </a:solidFill>
              </a:rPr>
              <a:t> </a:t>
            </a:r>
            <a:r>
              <a:rPr lang="pl-PL" sz="2600" b="1" dirty="0" smtClean="0">
                <a:solidFill>
                  <a:srgbClr val="CC3399"/>
                </a:solidFill>
              </a:rPr>
              <a:t>                                                            Mimo</a:t>
            </a:r>
            <a:r>
              <a:rPr lang="pl-PL" sz="2600" b="1" dirty="0">
                <a:solidFill>
                  <a:srgbClr val="CC3399"/>
                </a:solidFill>
              </a:rPr>
              <a:t>, iż od 14 lat  edukacja inkluzyjna jest </a:t>
            </a:r>
            <a:endParaRPr lang="pl-PL" sz="2600" b="1" dirty="0" smtClean="0">
              <a:solidFill>
                <a:srgbClr val="CC3399"/>
              </a:solidFill>
            </a:endParaRPr>
          </a:p>
          <a:p>
            <a:pPr marL="0" indent="0">
              <a:buNone/>
            </a:pPr>
            <a:r>
              <a:rPr lang="pl-PL" sz="2600" b="1" dirty="0" smtClean="0">
                <a:solidFill>
                  <a:srgbClr val="CC3399"/>
                </a:solidFill>
              </a:rPr>
              <a:t>                                                             dla </a:t>
            </a:r>
            <a:r>
              <a:rPr lang="pl-PL" sz="2600" b="1" dirty="0">
                <a:solidFill>
                  <a:srgbClr val="CC3399"/>
                </a:solidFill>
              </a:rPr>
              <a:t>nas </a:t>
            </a:r>
            <a:r>
              <a:rPr lang="pl-PL" sz="2600" b="1" dirty="0" smtClean="0">
                <a:solidFill>
                  <a:srgbClr val="CC3399"/>
                </a:solidFill>
              </a:rPr>
              <a:t>priorytetem</a:t>
            </a:r>
            <a:r>
              <a:rPr lang="pl-PL" sz="2600" b="1" dirty="0">
                <a:solidFill>
                  <a:srgbClr val="CC3399"/>
                </a:solidFill>
              </a:rPr>
              <a:t>, </a:t>
            </a:r>
            <a:r>
              <a:rPr lang="pl-PL" sz="2600" b="1" dirty="0" smtClean="0">
                <a:solidFill>
                  <a:srgbClr val="CC3399"/>
                </a:solidFill>
              </a:rPr>
              <a:t>nadal ku </a:t>
            </a:r>
            <a:r>
              <a:rPr lang="pl-PL" sz="2600" b="1" dirty="0">
                <a:solidFill>
                  <a:srgbClr val="CC3399"/>
                </a:solidFill>
              </a:rPr>
              <a:t>niej zmierzamy. </a:t>
            </a:r>
            <a:endParaRPr lang="pl-PL" sz="2600" b="1" dirty="0" smtClean="0">
              <a:solidFill>
                <a:srgbClr val="CC3399"/>
              </a:solidFill>
            </a:endParaRPr>
          </a:p>
          <a:p>
            <a:pPr marL="0" indent="0">
              <a:buNone/>
            </a:pPr>
            <a:r>
              <a:rPr lang="pl-PL" sz="2600" b="1" dirty="0" smtClean="0">
                <a:solidFill>
                  <a:srgbClr val="CC3399"/>
                </a:solidFill>
              </a:rPr>
              <a:t>                                                                    I </a:t>
            </a:r>
            <a:r>
              <a:rPr lang="pl-PL" sz="2600" b="1" dirty="0">
                <a:solidFill>
                  <a:srgbClr val="CC3399"/>
                </a:solidFill>
              </a:rPr>
              <a:t>będzie to jeszcze bardzo </a:t>
            </a:r>
            <a:r>
              <a:rPr lang="pl-PL" sz="2600" b="1" dirty="0" smtClean="0">
                <a:solidFill>
                  <a:srgbClr val="CC3399"/>
                </a:solidFill>
              </a:rPr>
              <a:t>długa droga… </a:t>
            </a:r>
            <a:r>
              <a:rPr lang="pl-PL" sz="2600" b="1" dirty="0">
                <a:solidFill>
                  <a:srgbClr val="CC3399"/>
                </a:solidFill>
              </a:rPr>
              <a:t>.</a:t>
            </a:r>
            <a:endParaRPr lang="pl-PL" sz="2600" dirty="0">
              <a:solidFill>
                <a:srgbClr val="CC3399"/>
              </a:solidFill>
            </a:endParaRPr>
          </a:p>
          <a:p>
            <a:endParaRPr lang="pl-PL" sz="26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87143"/>
            <a:ext cx="4194208" cy="31494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73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830701"/>
            <a:ext cx="9144000" cy="2387600"/>
          </a:xfrm>
        </p:spPr>
        <p:txBody>
          <a:bodyPr/>
          <a:lstStyle/>
          <a:p>
            <a:r>
              <a:rPr lang="pl-PL" b="1" dirty="0">
                <a:solidFill>
                  <a:srgbClr val="CC3399"/>
                </a:solidFill>
              </a:rPr>
              <a:t>DZIĘKUJEMY ZA UWAGĘ</a:t>
            </a:r>
            <a:br>
              <a:rPr lang="pl-PL" b="1" dirty="0">
                <a:solidFill>
                  <a:srgbClr val="CC3399"/>
                </a:solidFill>
              </a:rPr>
            </a:br>
            <a:endParaRPr lang="pl-PL" b="1" dirty="0">
              <a:solidFill>
                <a:srgbClr val="CC33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3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55396" y="593712"/>
            <a:ext cx="9878095" cy="4286765"/>
          </a:xfrm>
        </p:spPr>
        <p:txBody>
          <a:bodyPr>
            <a:normAutofit fontScale="90000"/>
          </a:bodyPr>
          <a:lstStyle/>
          <a:p>
            <a:pPr algn="l"/>
            <a:r>
              <a:rPr lang="pl-PL" sz="3200" b="1" dirty="0" smtClean="0"/>
              <a:t>NASZE  MOTTO:</a:t>
            </a:r>
            <a:br>
              <a:rPr lang="pl-PL" sz="3200" b="1" dirty="0" smtClean="0"/>
            </a:b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600" b="1" dirty="0" smtClean="0">
                <a:solidFill>
                  <a:srgbClr val="009900"/>
                </a:solidFill>
              </a:rPr>
              <a:t>                  </a:t>
            </a:r>
            <a:r>
              <a:rPr lang="pl-PL" sz="3600" b="1" i="1" dirty="0" smtClean="0">
                <a:solidFill>
                  <a:srgbClr val="009900"/>
                </a:solidFill>
              </a:rPr>
              <a:t>„Szkoła jako całość musi się zmienić w taki sposób,</a:t>
            </a:r>
            <a:r>
              <a:rPr lang="pl-PL" sz="3600" b="1" dirty="0" smtClean="0">
                <a:solidFill>
                  <a:srgbClr val="009900"/>
                </a:solidFill>
              </a:rPr>
              <a:t/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sz="3600" b="1" dirty="0" smtClean="0">
                <a:solidFill>
                  <a:srgbClr val="009900"/>
                </a:solidFill>
              </a:rPr>
              <a:t>                                  </a:t>
            </a:r>
            <a:r>
              <a:rPr lang="pl-PL" sz="3600" b="1" i="1" dirty="0" smtClean="0">
                <a:solidFill>
                  <a:srgbClr val="009900"/>
                </a:solidFill>
              </a:rPr>
              <a:t>by zapewniała dostęp do pełnego zakresu</a:t>
            </a:r>
            <a:r>
              <a:rPr lang="pl-PL" sz="3600" b="1" dirty="0" smtClean="0">
                <a:solidFill>
                  <a:srgbClr val="009900"/>
                </a:solidFill>
              </a:rPr>
              <a:t/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sz="3600" b="1" dirty="0" smtClean="0">
                <a:solidFill>
                  <a:srgbClr val="009900"/>
                </a:solidFill>
              </a:rPr>
              <a:t>                                               </a:t>
            </a:r>
            <a:r>
              <a:rPr lang="pl-PL" sz="3600" b="1" i="1" dirty="0" smtClean="0">
                <a:solidFill>
                  <a:srgbClr val="009900"/>
                </a:solidFill>
              </a:rPr>
              <a:t>szans edukacyjnych i społecznych  </a:t>
            </a:r>
            <a:br>
              <a:rPr lang="pl-PL" sz="3600" b="1" i="1" dirty="0" smtClean="0">
                <a:solidFill>
                  <a:srgbClr val="009900"/>
                </a:solidFill>
              </a:rPr>
            </a:br>
            <a:r>
              <a:rPr lang="pl-PL" sz="3600" b="1" i="1" dirty="0">
                <a:solidFill>
                  <a:srgbClr val="009900"/>
                </a:solidFill>
              </a:rPr>
              <a:t> </a:t>
            </a:r>
            <a:r>
              <a:rPr lang="pl-PL" sz="3600" b="1" i="1" dirty="0" smtClean="0">
                <a:solidFill>
                  <a:srgbClr val="009900"/>
                </a:solidFill>
              </a:rPr>
              <a:t>                                                                     wszystkim uczniom”.</a:t>
            </a:r>
            <a:r>
              <a:rPr lang="pl-PL" sz="3600" b="1" dirty="0" smtClean="0">
                <a:solidFill>
                  <a:srgbClr val="009900"/>
                </a:solidFill>
              </a:rPr>
              <a:t/>
            </a:r>
            <a:br>
              <a:rPr lang="pl-PL" sz="3600" b="1" dirty="0" smtClean="0">
                <a:solidFill>
                  <a:srgbClr val="009900"/>
                </a:solidFill>
              </a:rPr>
            </a:br>
            <a:r>
              <a:rPr lang="pl-PL" sz="3200" b="1" dirty="0" smtClean="0"/>
              <a:t>                       </a:t>
            </a:r>
            <a:br>
              <a:rPr lang="pl-PL" sz="3200" b="1" dirty="0" smtClean="0"/>
            </a:br>
            <a:r>
              <a:rPr lang="pl-PL" sz="2700" b="1" dirty="0"/>
              <a:t> </a:t>
            </a:r>
            <a:r>
              <a:rPr lang="pl-PL" sz="2700" b="1" dirty="0" smtClean="0"/>
              <a:t>                                                                                                           prof. Peter </a:t>
            </a:r>
            <a:r>
              <a:rPr lang="pl-PL" sz="2700" b="1" dirty="0" err="1" smtClean="0"/>
              <a:t>Mittler</a:t>
            </a:r>
            <a:r>
              <a:rPr lang="pl-PL" sz="3200" b="1" dirty="0"/>
              <a:t/>
            </a:r>
            <a:br>
              <a:rPr lang="pl-PL" sz="3200" b="1" dirty="0"/>
            </a:br>
            <a:r>
              <a:rPr lang="pl-PL" sz="3200" b="1" dirty="0" smtClean="0"/>
              <a:t/>
            </a:r>
            <a:br>
              <a:rPr lang="pl-PL" sz="3200" b="1" dirty="0" smtClean="0"/>
            </a:br>
            <a:endParaRPr lang="pl-PL" sz="3200" b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09" y="3077373"/>
            <a:ext cx="4579784" cy="3439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323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290" y="5016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009900"/>
                </a:solidFill>
              </a:rPr>
              <a:t>Nasze przedszkole</a:t>
            </a:r>
            <a:endParaRPr lang="pl-PL" sz="4800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7257"/>
            <a:ext cx="10515600" cy="3936039"/>
          </a:xfrm>
        </p:spPr>
        <p:txBody>
          <a:bodyPr>
            <a:normAutofit/>
          </a:bodyPr>
          <a:lstStyle/>
          <a:p>
            <a:r>
              <a:rPr lang="pl-PL" sz="2600" dirty="0" smtClean="0"/>
              <a:t>znajduje </a:t>
            </a:r>
            <a:r>
              <a:rPr lang="pl-PL" sz="2600" dirty="0"/>
              <a:t>się </a:t>
            </a:r>
            <a:r>
              <a:rPr lang="pl-PL" sz="2600" dirty="0" smtClean="0"/>
              <a:t>w </a:t>
            </a:r>
            <a:r>
              <a:rPr lang="pl-PL" sz="2600" dirty="0"/>
              <a:t>zielonej części Łodzi na osiedlu </a:t>
            </a:r>
            <a:r>
              <a:rPr lang="pl-PL" sz="2600" dirty="0" err="1"/>
              <a:t>Retkinia</a:t>
            </a:r>
            <a:r>
              <a:rPr lang="pl-PL" sz="2600" dirty="0"/>
              <a:t> </a:t>
            </a:r>
            <a:r>
              <a:rPr lang="pl-PL" sz="2600" dirty="0" smtClean="0"/>
              <a:t>– Piaski </a:t>
            </a:r>
            <a:r>
              <a:rPr lang="pl-PL" sz="2600" dirty="0"/>
              <a:t>przy zbiegu ulic Retkińskiej i </a:t>
            </a:r>
            <a:r>
              <a:rPr lang="pl-PL" sz="2600" dirty="0" smtClean="0"/>
              <a:t>Wyszyńskiego </a:t>
            </a:r>
            <a:endParaRPr lang="pl-PL" sz="2600" dirty="0"/>
          </a:p>
          <a:p>
            <a:r>
              <a:rPr lang="pl-PL" sz="2600" dirty="0"/>
              <a:t> </a:t>
            </a:r>
            <a:r>
              <a:rPr lang="pl-PL" sz="2600" dirty="0" smtClean="0"/>
              <a:t>do </a:t>
            </a:r>
            <a:r>
              <a:rPr lang="pl-PL" sz="2600" dirty="0"/>
              <a:t>5 zróżnicowanych wiekowo grup uczęszcza 125 dzieci.</a:t>
            </a:r>
          </a:p>
          <a:p>
            <a:r>
              <a:rPr lang="pl-PL" sz="2600" dirty="0"/>
              <a:t>4 grupy – to dzieci w wieku 3-6 lat</a:t>
            </a:r>
          </a:p>
          <a:p>
            <a:r>
              <a:rPr lang="pl-PL" sz="2600" dirty="0"/>
              <a:t>1 grupa to dzieci 3-4 letnie</a:t>
            </a:r>
          </a:p>
          <a:p>
            <a:endParaRPr lang="pl-PL" sz="2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187" y="3320245"/>
            <a:ext cx="4857703" cy="32608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76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0982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009900"/>
                </a:solidFill>
              </a:rPr>
              <a:t>Misja przedszkola</a:t>
            </a:r>
            <a:endParaRPr lang="pl-PL" sz="4800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5735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„Misją Przedszkola jest wszechstronny, harmonijny rozwój dziecka, zgodny z jego własnym potencjałem, możliwościami i potrzebami, jego dążeniem do autokreacji, samorealizacji i autonomii.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 smtClean="0"/>
              <a:t>Przedszkole </a:t>
            </a:r>
            <a:r>
              <a:rPr lang="pl-PL" dirty="0"/>
              <a:t>dąży do zapewnienia dzieciom  optymalnych  warunków do świadomego uczestnictwa dziecka w procesie edukacyjnym, umożliwiającym satysfakcjonujące przekraczanie progów na drodze jego emocjonalnego, społecznego i intelektualnego rozwoju.”</a:t>
            </a:r>
          </a:p>
          <a:p>
            <a:pPr algn="ctr"/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87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674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009900"/>
                </a:solidFill>
              </a:rPr>
              <a:t>Działania wychowawczo dydaktyczne i opiekuńcze Przedszkola oparte są na </a:t>
            </a:r>
            <a:r>
              <a:rPr lang="pl-PL" sz="3600" b="1" u="sng" dirty="0">
                <a:solidFill>
                  <a:srgbClr val="009900"/>
                </a:solidFill>
              </a:rPr>
              <a:t>czterech filarach edukacji</a:t>
            </a:r>
            <a:r>
              <a:rPr lang="pl-PL" sz="3600" b="1" dirty="0">
                <a:solidFill>
                  <a:srgbClr val="009900"/>
                </a:solidFill>
              </a:rPr>
              <a:t>:</a:t>
            </a:r>
            <a:br>
              <a:rPr lang="pl-PL" sz="3600" b="1" dirty="0">
                <a:solidFill>
                  <a:srgbClr val="009900"/>
                </a:solidFill>
              </a:rPr>
            </a:br>
            <a:endParaRPr lang="pl-PL" sz="3600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28789" y="2366538"/>
            <a:ext cx="11482589" cy="4351338"/>
          </a:xfrm>
        </p:spPr>
        <p:txBody>
          <a:bodyPr>
            <a:normAutofit/>
          </a:bodyPr>
          <a:lstStyle/>
          <a:p>
            <a:pPr lvl="2"/>
            <a:r>
              <a:rPr lang="pl-PL" sz="2600" u="sng" dirty="0"/>
              <a:t>uczyć się, aby wiedzieć </a:t>
            </a:r>
            <a:r>
              <a:rPr lang="pl-PL" sz="2600" dirty="0"/>
              <a:t>– zdobyć  narzędzia rozumienia świata;</a:t>
            </a:r>
          </a:p>
          <a:p>
            <a:pPr lvl="2"/>
            <a:r>
              <a:rPr lang="pl-PL" sz="2600" u="sng" dirty="0"/>
              <a:t>uczyć się, aby działać </a:t>
            </a:r>
            <a:r>
              <a:rPr lang="pl-PL" sz="2600" dirty="0"/>
              <a:t>– móc oddziaływać na swoje środowisko;</a:t>
            </a:r>
          </a:p>
          <a:p>
            <a:pPr lvl="2"/>
            <a:r>
              <a:rPr lang="pl-PL" sz="2600" u="sng" dirty="0"/>
              <a:t>uczyć się, aby żyć wspólnie </a:t>
            </a:r>
            <a:r>
              <a:rPr lang="pl-PL" sz="2600" dirty="0"/>
              <a:t>– uczestniczyć i współpracować z innymi na wszystkich płaszczyznach  działalności ludzkiej z poszanowaniem wszelkiej różnorodności; pełniejsze rozumienie Innego  i dostrzeganie współzależności;</a:t>
            </a:r>
          </a:p>
          <a:p>
            <a:pPr lvl="2"/>
            <a:r>
              <a:rPr lang="pl-PL" sz="2600" u="sng" dirty="0"/>
              <a:t>uczyć się, aby być </a:t>
            </a:r>
            <a:r>
              <a:rPr lang="pl-PL" sz="2600" dirty="0"/>
              <a:t>– dążyć do pełnego rozwoju swojej osobowości- rozwijać/kształtować  umysł i ciało, inteligencję, wrażliwość, poczucie estetyki, osobistej odpowiedzialności </a:t>
            </a:r>
            <a:r>
              <a:rPr lang="pl-PL" sz="2600" dirty="0" smtClean="0"/>
              <a:t>i </a:t>
            </a:r>
            <a:r>
              <a:rPr lang="pl-PL" sz="2600" dirty="0"/>
              <a:t>duchowości.</a:t>
            </a:r>
          </a:p>
          <a:p>
            <a:pPr marL="0" indent="0">
              <a:buNone/>
            </a:pPr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304786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3218" y="0"/>
            <a:ext cx="11105947" cy="1929930"/>
          </a:xfrm>
        </p:spPr>
        <p:txBody>
          <a:bodyPr>
            <a:normAutofit/>
          </a:bodyPr>
          <a:lstStyle/>
          <a:p>
            <a:r>
              <a:rPr lang="pl-PL" sz="3200" b="1" dirty="0">
                <a:solidFill>
                  <a:srgbClr val="009900"/>
                </a:solidFill>
              </a:rPr>
              <a:t>Priorytetem  edukacyjnym Przedszkola </a:t>
            </a:r>
            <a:r>
              <a:rPr lang="pl-PL" sz="3200" b="1" dirty="0" smtClean="0">
                <a:solidFill>
                  <a:srgbClr val="009900"/>
                </a:solidFill>
              </a:rPr>
              <a:t>jest</a:t>
            </a:r>
            <a:br>
              <a:rPr lang="pl-PL" sz="3200" b="1" dirty="0" smtClean="0">
                <a:solidFill>
                  <a:srgbClr val="009900"/>
                </a:solidFill>
              </a:rPr>
            </a:br>
            <a:r>
              <a:rPr lang="pl-PL" sz="3200" b="1" u="sng" dirty="0" smtClean="0">
                <a:solidFill>
                  <a:srgbClr val="009900"/>
                </a:solidFill>
              </a:rPr>
              <a:t>EDUKACJA </a:t>
            </a:r>
            <a:r>
              <a:rPr lang="pl-PL" sz="3200" b="1" u="sng" dirty="0">
                <a:solidFill>
                  <a:srgbClr val="009900"/>
                </a:solidFill>
              </a:rPr>
              <a:t>NA </a:t>
            </a:r>
            <a:r>
              <a:rPr lang="pl-PL" sz="3200" b="1" u="sng" dirty="0" smtClean="0">
                <a:solidFill>
                  <a:srgbClr val="009900"/>
                </a:solidFill>
              </a:rPr>
              <a:t> RZECZ  ZRÓWNOWAŻONEGO  ROZWOJU,</a:t>
            </a:r>
            <a:r>
              <a:rPr lang="pl-PL" sz="3200" b="1" dirty="0" smtClean="0">
                <a:solidFill>
                  <a:srgbClr val="009900"/>
                </a:solidFill>
              </a:rPr>
              <a:t>                       w szczególności:</a:t>
            </a:r>
            <a:endParaRPr lang="pl-PL" sz="3200" dirty="0">
              <a:solidFill>
                <a:srgbClr val="0099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2176529"/>
            <a:ext cx="10921285" cy="2086378"/>
          </a:xfrm>
        </p:spPr>
        <p:txBody>
          <a:bodyPr>
            <a:normAutofit/>
          </a:bodyPr>
          <a:lstStyle/>
          <a:p>
            <a:pPr marL="1428750" lvl="2" indent="-514350" algn="l">
              <a:buAutoNum type="arabicPeriod"/>
            </a:pPr>
            <a:r>
              <a:rPr lang="pl-PL" sz="2600" dirty="0" smtClean="0"/>
              <a:t>edukacja włączająca;</a:t>
            </a:r>
          </a:p>
          <a:p>
            <a:pPr marL="1428750" lvl="2" indent="-514350" algn="l">
              <a:buAutoNum type="arabicPeriod"/>
            </a:pPr>
            <a:r>
              <a:rPr lang="pl-PL" sz="2600" dirty="0" smtClean="0"/>
              <a:t>edukacja promująca </a:t>
            </a:r>
            <a:r>
              <a:rPr lang="pl-PL" sz="2600" dirty="0"/>
              <a:t>rozwój – rozwijanie samodzielności, aktywności twórczej  – świadomej i odpowiedzialnej </a:t>
            </a:r>
            <a:r>
              <a:rPr lang="pl-PL" sz="2600" dirty="0" smtClean="0"/>
              <a:t>osobowości;</a:t>
            </a:r>
          </a:p>
          <a:p>
            <a:pPr marL="1428750" lvl="2" indent="-514350" algn="l">
              <a:buAutoNum type="arabicPeriod"/>
            </a:pPr>
            <a:r>
              <a:rPr lang="pl-PL" sz="2600" dirty="0" smtClean="0"/>
              <a:t>edukacja </a:t>
            </a:r>
            <a:r>
              <a:rPr lang="pl-PL" sz="2600" dirty="0"/>
              <a:t>równych szans  - nie!!! jednakowego rozwoju.</a:t>
            </a:r>
          </a:p>
          <a:p>
            <a:pPr algn="l"/>
            <a:endParaRPr lang="pl-PL" sz="2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446" y="3938906"/>
            <a:ext cx="3528811" cy="264981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31" y="3980310"/>
            <a:ext cx="3473672" cy="260841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16" y="3938906"/>
            <a:ext cx="3473672" cy="2608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752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9489" y="225083"/>
            <a:ext cx="11591777" cy="1181686"/>
          </a:xfrm>
        </p:spPr>
        <p:txBody>
          <a:bodyPr>
            <a:noAutofit/>
          </a:bodyPr>
          <a:lstStyle/>
          <a:p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/>
            </a:r>
            <a:br>
              <a:rPr lang="pl-PL" sz="4400" b="1" dirty="0" smtClean="0">
                <a:solidFill>
                  <a:srgbClr val="009900"/>
                </a:solidFill>
              </a:rPr>
            </a:br>
            <a:r>
              <a:rPr lang="pl-PL" sz="4400" b="1" dirty="0">
                <a:solidFill>
                  <a:srgbClr val="009900"/>
                </a:solidFill>
              </a:rPr>
              <a:t/>
            </a:r>
            <a:br>
              <a:rPr lang="pl-PL" sz="4400" b="1" dirty="0">
                <a:solidFill>
                  <a:srgbClr val="009900"/>
                </a:solidFill>
              </a:rPr>
            </a:br>
            <a:r>
              <a:rPr lang="pl-PL" sz="4400" b="1" dirty="0" smtClean="0">
                <a:solidFill>
                  <a:srgbClr val="009900"/>
                </a:solidFill>
              </a:rPr>
              <a:t> Od kiedy i dlaczego edukacja włączającą?</a:t>
            </a:r>
            <a:endParaRPr lang="pl-PL" sz="4400" b="1" dirty="0">
              <a:solidFill>
                <a:srgbClr val="0099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87505" y="1914216"/>
            <a:ext cx="10367683" cy="4424083"/>
          </a:xfrm>
        </p:spPr>
        <p:txBody>
          <a:bodyPr>
            <a:noAutofit/>
          </a:bodyPr>
          <a:lstStyle/>
          <a:p>
            <a:pPr marL="342900" indent="-342900" algn="l"/>
            <a:r>
              <a:rPr lang="pl-PL" sz="2600" dirty="0" smtClean="0"/>
              <a:t> Wszystko </a:t>
            </a:r>
            <a:r>
              <a:rPr lang="pl-PL" sz="2600" dirty="0"/>
              <a:t>zaczęło się we wrześniu  2003r., z chwilą objęcia </a:t>
            </a:r>
            <a:r>
              <a:rPr lang="pl-PL" sz="2600" dirty="0" smtClean="0"/>
              <a:t>stanowiska</a:t>
            </a:r>
          </a:p>
          <a:p>
            <a:pPr marL="342900" indent="-342900" algn="l"/>
            <a:r>
              <a:rPr lang="pl-PL" sz="2600" dirty="0" smtClean="0"/>
              <a:t>dyrektora </a:t>
            </a:r>
            <a:r>
              <a:rPr lang="pl-PL" sz="2600" dirty="0"/>
              <a:t>Przedszkola  przez Grażynę Małachowską.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smtClean="0"/>
              <a:t>osobiste </a:t>
            </a:r>
            <a:r>
              <a:rPr lang="pl-PL" sz="2600" dirty="0"/>
              <a:t>doświadczenie z edukacją integracyjną – nie zawsze </a:t>
            </a:r>
            <a:r>
              <a:rPr lang="pl-PL" sz="2600" dirty="0" smtClean="0"/>
              <a:t>satysfakcjonujące;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smtClean="0"/>
              <a:t>większa </a:t>
            </a:r>
            <a:r>
              <a:rPr lang="pl-PL" sz="2600" dirty="0"/>
              <a:t>świadomość potrzeb i oczekiwań środowiska </a:t>
            </a:r>
            <a:r>
              <a:rPr lang="pl-PL" sz="2600" dirty="0" smtClean="0"/>
              <a:t>(na </a:t>
            </a:r>
            <a:r>
              <a:rPr lang="pl-PL" sz="2600" dirty="0"/>
              <a:t>początku utożsamialiśmy  inkluzję  jako proces włączania dzieci niepełnosprawnych</a:t>
            </a:r>
            <a:r>
              <a:rPr lang="pl-PL" sz="2600" dirty="0" smtClean="0"/>
              <a:t>);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smtClean="0"/>
              <a:t>otwartość </a:t>
            </a:r>
            <a:r>
              <a:rPr lang="pl-PL" sz="2600" dirty="0"/>
              <a:t>nauczycieli na zmiany, chęć doskonalenia się w tym </a:t>
            </a:r>
            <a:r>
              <a:rPr lang="pl-PL" sz="2600" dirty="0" smtClean="0"/>
              <a:t>temacie;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600" dirty="0" smtClean="0"/>
              <a:t>wysoki </a:t>
            </a:r>
            <a:r>
              <a:rPr lang="pl-PL" sz="2600" dirty="0"/>
              <a:t>poziom refleksyjności zespołu </a:t>
            </a:r>
            <a:r>
              <a:rPr lang="pl-PL" sz="2600" dirty="0" smtClean="0"/>
              <a:t>pedagogów.</a:t>
            </a:r>
            <a:endParaRPr lang="pl-PL" sz="2600" dirty="0"/>
          </a:p>
          <a:p>
            <a:r>
              <a:rPr lang="pl-PL" sz="2600" dirty="0"/>
              <a:t> 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600" dirty="0"/>
          </a:p>
          <a:p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403222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725733"/>
            <a:ext cx="10515600" cy="1325563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9900"/>
                </a:solidFill>
              </a:rPr>
              <a:t>Droga ku włączaniu:</a:t>
            </a:r>
            <a:r>
              <a:rPr lang="pl-PL" b="1" dirty="0">
                <a:solidFill>
                  <a:srgbClr val="009900"/>
                </a:solidFill>
              </a:rPr>
              <a:t/>
            </a:r>
            <a:br>
              <a:rPr lang="pl-PL" b="1" dirty="0">
                <a:solidFill>
                  <a:srgbClr val="009900"/>
                </a:solidFill>
              </a:rPr>
            </a:br>
            <a:endParaRPr lang="pl-PL" b="1" dirty="0">
              <a:solidFill>
                <a:srgbClr val="0099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70702"/>
            <a:ext cx="10515600" cy="46073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1. </a:t>
            </a:r>
            <a:r>
              <a:rPr lang="pl-PL" sz="2600" dirty="0" smtClean="0"/>
              <a:t>Zmiana </a:t>
            </a:r>
            <a:r>
              <a:rPr lang="pl-PL" sz="2600" dirty="0"/>
              <a:t>struktury organizacyjnej Przedszkola:</a:t>
            </a:r>
          </a:p>
          <a:p>
            <a:pPr lvl="0"/>
            <a:r>
              <a:rPr lang="pl-PL" sz="2200" dirty="0"/>
              <a:t>grupy mieszane wiekowo ( 3-6 lat);</a:t>
            </a:r>
          </a:p>
          <a:p>
            <a:pPr lvl="0"/>
            <a:r>
              <a:rPr lang="pl-PL" sz="2200" dirty="0"/>
              <a:t>nauczyciele nie zmieniają </a:t>
            </a:r>
            <a:r>
              <a:rPr lang="pl-PL" sz="2200" dirty="0" err="1"/>
              <a:t>sal</a:t>
            </a:r>
            <a:r>
              <a:rPr lang="pl-PL" sz="2200" dirty="0"/>
              <a:t>;</a:t>
            </a:r>
          </a:p>
          <a:p>
            <a:pPr lvl="0"/>
            <a:r>
              <a:rPr lang="pl-PL" sz="2200" dirty="0"/>
              <a:t>personel obsługi przypisany do danej grupy na stałe;</a:t>
            </a:r>
          </a:p>
          <a:p>
            <a:pPr lvl="0"/>
            <a:r>
              <a:rPr lang="pl-PL" sz="2200" dirty="0"/>
              <a:t>różnorodność kącików aktywności – ich wymienność;</a:t>
            </a:r>
          </a:p>
          <a:p>
            <a:pPr lvl="0"/>
            <a:r>
              <a:rPr lang="pl-PL" sz="2200" dirty="0"/>
              <a:t>zagospodarowanie wolnych przestrzeni na gabinety terapii </a:t>
            </a:r>
            <a:r>
              <a:rPr lang="pl-PL" sz="2200" dirty="0" smtClean="0"/>
              <a:t>i </a:t>
            </a:r>
            <a:r>
              <a:rPr lang="pl-PL" sz="2200" dirty="0"/>
              <a:t>logopedyczny</a:t>
            </a:r>
            <a:r>
              <a:rPr lang="pl-PL" sz="2200" dirty="0" smtClean="0"/>
              <a:t>.</a:t>
            </a:r>
          </a:p>
          <a:p>
            <a:pPr marL="0" lvl="0" indent="0">
              <a:buNone/>
            </a:pPr>
            <a:endParaRPr lang="pl-PL" sz="1000" dirty="0"/>
          </a:p>
          <a:p>
            <a:pPr marL="0" lvl="0" indent="0">
              <a:buNone/>
            </a:pPr>
            <a:r>
              <a:rPr lang="pl-PL" dirty="0" smtClean="0"/>
              <a:t>2</a:t>
            </a:r>
            <a:r>
              <a:rPr lang="pl-PL" sz="2600" dirty="0" smtClean="0"/>
              <a:t>. Zmiana </a:t>
            </a:r>
            <a:r>
              <a:rPr lang="pl-PL" sz="2600" dirty="0"/>
              <a:t>podejścia pedagogicznego : od nauczania do uczenia się/ czerpanie inspiracji z różnorodności/indywidualne podejście do dziecka.</a:t>
            </a:r>
          </a:p>
          <a:p>
            <a:endParaRPr lang="pl-PL" sz="2600" dirty="0"/>
          </a:p>
        </p:txBody>
      </p:sp>
    </p:spTree>
    <p:extLst>
      <p:ext uri="{BB962C8B-B14F-4D97-AF65-F5344CB8AC3E}">
        <p14:creationId xmlns="" xmlns:p14="http://schemas.microsoft.com/office/powerpoint/2010/main" val="38568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64" y="651296"/>
            <a:ext cx="5181600" cy="3890910"/>
          </a:xfr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31" y="2222519"/>
            <a:ext cx="5181600" cy="3890910"/>
          </a:xfrm>
        </p:spPr>
      </p:pic>
    </p:spTree>
    <p:extLst>
      <p:ext uri="{BB962C8B-B14F-4D97-AF65-F5344CB8AC3E}">
        <p14:creationId xmlns="" xmlns:p14="http://schemas.microsoft.com/office/powerpoint/2010/main" val="2145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780</Words>
  <Application>Microsoft Office PowerPoint</Application>
  <PresentationFormat>Niestandardowy</PresentationFormat>
  <Paragraphs>94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EDUKACJA WŁĄCZAJĄCA/INKLUZYJNA </vt:lpstr>
      <vt:lpstr>NASZE  MOTTO:                    „Szkoła jako całość musi się zmienić w taki sposób,                                   by zapewniała dostęp do pełnego zakresu                                                szans edukacyjnych i społecznych                                                                         wszystkim uczniom”.                                                                                                                                     prof. Peter Mittler  </vt:lpstr>
      <vt:lpstr>Nasze przedszkole</vt:lpstr>
      <vt:lpstr>Misja przedszkola</vt:lpstr>
      <vt:lpstr>Działania wychowawczo dydaktyczne i opiekuńcze Przedszkola oparte są na czterech filarach edukacji: </vt:lpstr>
      <vt:lpstr>Priorytetem  edukacyjnym Przedszkola jest EDUKACJA NA  RZECZ  ZRÓWNOWAŻONEGO  ROZWOJU,                       w szczególności:</vt:lpstr>
      <vt:lpstr>        Od kiedy i dlaczego edukacja włączającą?</vt:lpstr>
      <vt:lpstr>Droga ku włączaniu: </vt:lpstr>
      <vt:lpstr>Slajd 9</vt:lpstr>
      <vt:lpstr>Slajd 10</vt:lpstr>
      <vt:lpstr>Slajd 11</vt:lpstr>
      <vt:lpstr>Slajd 12</vt:lpstr>
      <vt:lpstr>Slajd 13</vt:lpstr>
      <vt:lpstr>Slajd 14</vt:lpstr>
      <vt:lpstr>Slajd 15</vt:lpstr>
      <vt:lpstr>Dla kogo włączanie? </vt:lpstr>
      <vt:lpstr>Nasze spojrzenie na włączanie </vt:lpstr>
      <vt:lpstr>  Na zakończenie </vt:lpstr>
      <vt:lpstr>DZIĘKUJEMY ZA UWAGĘ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EDUKACJA WŁĄCZAJACA/INKLUZYJNA </dc:title>
  <dc:creator>admin</dc:creator>
  <cp:lastModifiedBy>user1</cp:lastModifiedBy>
  <cp:revision>53</cp:revision>
  <dcterms:created xsi:type="dcterms:W3CDTF">2017-11-28T08:21:01Z</dcterms:created>
  <dcterms:modified xsi:type="dcterms:W3CDTF">2017-12-06T11:00:00Z</dcterms:modified>
</cp:coreProperties>
</file>