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24"/>
  </p:notesMasterIdLst>
  <p:sldIdLst>
    <p:sldId id="260" r:id="rId2"/>
    <p:sldId id="261" r:id="rId3"/>
    <p:sldId id="281" r:id="rId4"/>
    <p:sldId id="283" r:id="rId5"/>
    <p:sldId id="284" r:id="rId6"/>
    <p:sldId id="268" r:id="rId7"/>
    <p:sldId id="267" r:id="rId8"/>
    <p:sldId id="273" r:id="rId9"/>
    <p:sldId id="282" r:id="rId10"/>
    <p:sldId id="256" r:id="rId11"/>
    <p:sldId id="275" r:id="rId12"/>
    <p:sldId id="272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2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2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2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2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itchFamily="3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itchFamily="3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itchFamily="3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itchFamily="32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279" autoAdjust="0"/>
    <p:restoredTop sz="94660"/>
  </p:normalViewPr>
  <p:slideViewPr>
    <p:cSldViewPr>
      <p:cViewPr varScale="1">
        <p:scale>
          <a:sx n="87" d="100"/>
          <a:sy n="87" d="100"/>
        </p:scale>
        <p:origin x="-7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/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59B411B-9928-4637-94AF-6CAB5311389F}" type="datetimeFigureOut">
              <a:rPr lang="pl-PL"/>
              <a:pPr>
                <a:defRPr/>
              </a:pPr>
              <a:t>2017-12-06</a:t>
            </a:fld>
            <a:endParaRPr lang="pl-PL"/>
          </a:p>
        </p:txBody>
      </p:sp>
      <p:sp>
        <p:nvSpPr>
          <p:cNvPr id="4" name="Symbol zastępczy obrazu slajdu 3">
            <a:extLst/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>
            <a:extLst/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/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D80E9E7-5FA4-4478-9746-1F116DAB630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="" xmlns:p14="http://schemas.microsoft.com/office/powerpoint/2010/main" val="473330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17412" name="Symbol zastępczy numeru slajd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itchFamily="3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2" charset="0"/>
              </a:defRPr>
            </a:lvl9pPr>
          </a:lstStyle>
          <a:p>
            <a:fld id="{8502F0F7-B14B-4269-9DA1-2FB8C68063A0}" type="slidenum">
              <a:rPr lang="pl-PL" altLang="pl-PL" smtClean="0">
                <a:latin typeface="Calibri" pitchFamily="32" charset="0"/>
              </a:rPr>
              <a:pPr/>
              <a:t>10</a:t>
            </a:fld>
            <a:endParaRPr lang="pl-PL" altLang="pl-PL" smtClean="0">
              <a:latin typeface="Calibri" pitchFamily="32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5pPr>
            <a:lvl6pPr marL="2514600" indent="-228600" algn="just" defTabSz="44926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6pPr>
            <a:lvl7pPr marL="2971800" indent="-228600" algn="just" defTabSz="44926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7pPr>
            <a:lvl8pPr marL="3429000" indent="-228600" algn="just" defTabSz="44926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8pPr>
            <a:lvl9pPr marL="3886200" indent="-228600" algn="just" defTabSz="44926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9pPr>
          </a:lstStyle>
          <a:p>
            <a:fld id="{8B28DF18-4DBE-465F-86FA-8BE5E1F61AFA}" type="slidenum">
              <a:rPr lang="pl-PL" altLang="pl-PL" sz="1200" smtClean="0">
                <a:solidFill>
                  <a:srgbClr val="000000"/>
                </a:solidFill>
                <a:latin typeface="Calibri" pitchFamily="32" charset="0"/>
              </a:rPr>
              <a:pPr/>
              <a:t>21</a:t>
            </a:fld>
            <a:endParaRPr lang="pl-PL" altLang="pl-PL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5pPr>
            <a:lvl6pPr marL="2514600" indent="-228600" algn="just" defTabSz="44926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6pPr>
            <a:lvl7pPr marL="2971800" indent="-228600" algn="just" defTabSz="44926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7pPr>
            <a:lvl8pPr marL="3429000" indent="-228600" algn="just" defTabSz="44926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8pPr>
            <a:lvl9pPr marL="3886200" indent="-228600" algn="just" defTabSz="44926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9pPr>
          </a:lstStyle>
          <a:p>
            <a:fld id="{F65E1067-2798-4FED-9FD6-15F0F973DC27}" type="slidenum">
              <a:rPr lang="pl-PL" altLang="pl-PL" sz="1200" smtClean="0">
                <a:solidFill>
                  <a:srgbClr val="000000"/>
                </a:solidFill>
                <a:latin typeface="Calibri" pitchFamily="32" charset="0"/>
              </a:rPr>
              <a:pPr/>
              <a:t>22</a:t>
            </a:fld>
            <a:endParaRPr lang="pl-PL" altLang="pl-PL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5pPr>
            <a:lvl6pPr marL="2514600" indent="-228600" algn="just" defTabSz="44926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6pPr>
            <a:lvl7pPr marL="2971800" indent="-228600" algn="just" defTabSz="44926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7pPr>
            <a:lvl8pPr marL="3429000" indent="-228600" algn="just" defTabSz="44926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8pPr>
            <a:lvl9pPr marL="3886200" indent="-228600" algn="just" defTabSz="44926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9pPr>
          </a:lstStyle>
          <a:p>
            <a:fld id="{5BAF5024-DAFD-432A-97CD-1C3002CCA72D}" type="slidenum">
              <a:rPr lang="pl-PL" altLang="pl-PL" sz="1200" smtClean="0">
                <a:solidFill>
                  <a:srgbClr val="000000"/>
                </a:solidFill>
                <a:latin typeface="Calibri" pitchFamily="32" charset="0"/>
              </a:rPr>
              <a:pPr/>
              <a:t>13</a:t>
            </a:fld>
            <a:endParaRPr lang="pl-PL" altLang="pl-PL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5pPr>
            <a:lvl6pPr marL="2514600" indent="-228600" algn="just" defTabSz="44926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6pPr>
            <a:lvl7pPr marL="2971800" indent="-228600" algn="just" defTabSz="44926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7pPr>
            <a:lvl8pPr marL="3429000" indent="-228600" algn="just" defTabSz="44926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8pPr>
            <a:lvl9pPr marL="3886200" indent="-228600" algn="just" defTabSz="44926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9pPr>
          </a:lstStyle>
          <a:p>
            <a:fld id="{69579D4F-7844-4827-B350-F34C00A26ACD}" type="slidenum">
              <a:rPr lang="pl-PL" altLang="pl-PL" sz="1200" smtClean="0">
                <a:solidFill>
                  <a:srgbClr val="000000"/>
                </a:solidFill>
                <a:latin typeface="Calibri" pitchFamily="32" charset="0"/>
              </a:rPr>
              <a:pPr/>
              <a:t>14</a:t>
            </a:fld>
            <a:endParaRPr lang="pl-PL" altLang="pl-PL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5pPr>
            <a:lvl6pPr marL="2514600" indent="-228600" algn="just" defTabSz="44926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6pPr>
            <a:lvl7pPr marL="2971800" indent="-228600" algn="just" defTabSz="44926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7pPr>
            <a:lvl8pPr marL="3429000" indent="-228600" algn="just" defTabSz="44926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8pPr>
            <a:lvl9pPr marL="3886200" indent="-228600" algn="just" defTabSz="44926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9pPr>
          </a:lstStyle>
          <a:p>
            <a:fld id="{FFC6C1FB-31DD-4F36-B246-33577DACBB5A}" type="slidenum">
              <a:rPr lang="pl-PL" altLang="pl-PL" sz="1200" smtClean="0">
                <a:solidFill>
                  <a:srgbClr val="000000"/>
                </a:solidFill>
                <a:latin typeface="Calibri" pitchFamily="32" charset="0"/>
              </a:rPr>
              <a:pPr/>
              <a:t>15</a:t>
            </a:fld>
            <a:endParaRPr lang="pl-PL" altLang="pl-PL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5pPr>
            <a:lvl6pPr marL="2514600" indent="-228600" algn="just" defTabSz="44926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6pPr>
            <a:lvl7pPr marL="2971800" indent="-228600" algn="just" defTabSz="44926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7pPr>
            <a:lvl8pPr marL="3429000" indent="-228600" algn="just" defTabSz="44926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8pPr>
            <a:lvl9pPr marL="3886200" indent="-228600" algn="just" defTabSz="44926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9pPr>
          </a:lstStyle>
          <a:p>
            <a:fld id="{6DF04DA6-D68A-4AB7-AC29-7636B0C332FB}" type="slidenum">
              <a:rPr lang="pl-PL" altLang="pl-PL" sz="1200" smtClean="0">
                <a:solidFill>
                  <a:srgbClr val="000000"/>
                </a:solidFill>
                <a:latin typeface="Calibri" pitchFamily="32" charset="0"/>
              </a:rPr>
              <a:pPr/>
              <a:t>16</a:t>
            </a:fld>
            <a:endParaRPr lang="pl-PL" altLang="pl-PL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5pPr>
            <a:lvl6pPr marL="2514600" indent="-228600" algn="just" defTabSz="44926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6pPr>
            <a:lvl7pPr marL="2971800" indent="-228600" algn="just" defTabSz="44926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7pPr>
            <a:lvl8pPr marL="3429000" indent="-228600" algn="just" defTabSz="44926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8pPr>
            <a:lvl9pPr marL="3886200" indent="-228600" algn="just" defTabSz="44926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9pPr>
          </a:lstStyle>
          <a:p>
            <a:fld id="{AB3BC398-F015-4899-AF32-EA4761AB2B95}" type="slidenum">
              <a:rPr lang="pl-PL" altLang="pl-PL" sz="1200" smtClean="0">
                <a:solidFill>
                  <a:srgbClr val="000000"/>
                </a:solidFill>
                <a:latin typeface="Calibri" pitchFamily="32" charset="0"/>
              </a:rPr>
              <a:pPr/>
              <a:t>17</a:t>
            </a:fld>
            <a:endParaRPr lang="pl-PL" altLang="pl-PL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5pPr>
            <a:lvl6pPr marL="2514600" indent="-228600" algn="just" defTabSz="44926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6pPr>
            <a:lvl7pPr marL="2971800" indent="-228600" algn="just" defTabSz="44926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7pPr>
            <a:lvl8pPr marL="3429000" indent="-228600" algn="just" defTabSz="44926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8pPr>
            <a:lvl9pPr marL="3886200" indent="-228600" algn="just" defTabSz="44926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9pPr>
          </a:lstStyle>
          <a:p>
            <a:fld id="{260FAEFC-B97E-4417-B157-3239222A031F}" type="slidenum">
              <a:rPr lang="pl-PL" altLang="pl-PL" sz="1200" smtClean="0">
                <a:solidFill>
                  <a:srgbClr val="000000"/>
                </a:solidFill>
                <a:latin typeface="Calibri" pitchFamily="32" charset="0"/>
              </a:rPr>
              <a:pPr/>
              <a:t>18</a:t>
            </a:fld>
            <a:endParaRPr lang="pl-PL" altLang="pl-PL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5pPr>
            <a:lvl6pPr marL="2514600" indent="-228600" algn="just" defTabSz="44926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6pPr>
            <a:lvl7pPr marL="2971800" indent="-228600" algn="just" defTabSz="44926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7pPr>
            <a:lvl8pPr marL="3429000" indent="-228600" algn="just" defTabSz="44926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8pPr>
            <a:lvl9pPr marL="3886200" indent="-228600" algn="just" defTabSz="44926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9pPr>
          </a:lstStyle>
          <a:p>
            <a:fld id="{9B8A5A3E-12EE-4780-BDDF-CEBB7A9734F1}" type="slidenum">
              <a:rPr lang="pl-PL" altLang="pl-PL" sz="1200" smtClean="0">
                <a:solidFill>
                  <a:srgbClr val="000000"/>
                </a:solidFill>
                <a:latin typeface="Calibri" pitchFamily="32" charset="0"/>
              </a:rPr>
              <a:pPr/>
              <a:t>19</a:t>
            </a:fld>
            <a:endParaRPr lang="pl-PL" altLang="pl-PL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5pPr>
            <a:lvl6pPr marL="2514600" indent="-228600" algn="just" defTabSz="44926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6pPr>
            <a:lvl7pPr marL="2971800" indent="-228600" algn="just" defTabSz="44926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7pPr>
            <a:lvl8pPr marL="3429000" indent="-228600" algn="just" defTabSz="44926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8pPr>
            <a:lvl9pPr marL="3886200" indent="-228600" algn="just" defTabSz="44926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9pPr>
          </a:lstStyle>
          <a:p>
            <a:fld id="{0B6E26B6-32B5-4472-82A4-BE505508779D}" type="slidenum">
              <a:rPr lang="pl-PL" altLang="pl-PL" sz="1200" smtClean="0">
                <a:solidFill>
                  <a:srgbClr val="000000"/>
                </a:solidFill>
                <a:latin typeface="Calibri" pitchFamily="32" charset="0"/>
              </a:rPr>
              <a:pPr/>
              <a:t>20</a:t>
            </a:fld>
            <a:endParaRPr lang="pl-PL" altLang="pl-PL" sz="1200" smtClean="0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/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7">
            <a:extLst/>
          </p:cNvPr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6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354BE97-D798-44B9-8DA7-2F82426758A2}" type="datetimeFigureOut">
              <a:rPr lang="pl-PL"/>
              <a:pPr>
                <a:defRPr/>
              </a:pPr>
              <a:t>2017-12-06</a:t>
            </a:fld>
            <a:endParaRPr lang="pl-PL"/>
          </a:p>
        </p:txBody>
      </p:sp>
      <p:sp>
        <p:nvSpPr>
          <p:cNvPr id="7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996A853-7F05-4937-AAE7-0947F83061F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="" xmlns:p14="http://schemas.microsoft.com/office/powerpoint/2010/main" val="7013602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F279A-D775-4840-917B-59F524C9314E}" type="datetimeFigureOut">
              <a:rPr lang="pl-PL"/>
              <a:pPr>
                <a:defRPr/>
              </a:pPr>
              <a:t>2017-12-06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31576-DC7E-4D65-9659-B7F1488C2C5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="" xmlns:p14="http://schemas.microsoft.com/office/powerpoint/2010/main" val="3150275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DFFD7-1893-43C8-BAC6-ECAEFA039463}" type="datetimeFigureOut">
              <a:rPr lang="pl-PL"/>
              <a:pPr>
                <a:defRPr/>
              </a:pPr>
              <a:t>2017-12-06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B8C7F-DDF4-486B-A741-E03EDBB98AF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="" xmlns:p14="http://schemas.microsoft.com/office/powerpoint/2010/main" val="18293696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9AD1D-41B4-4BCA-BCC9-F13A558F4A82}" type="datetimeFigureOut">
              <a:rPr lang="pl-PL"/>
              <a:pPr>
                <a:defRPr/>
              </a:pPr>
              <a:t>2017-12-06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35E29-FEA3-42CD-BB32-EB60B74E6B8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="" xmlns:p14="http://schemas.microsoft.com/office/powerpoint/2010/main" val="21875660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>
            <a:extLst/>
          </p:cNvPr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3B4A1-DC3E-43D4-BCDC-2F6E396909E8}" type="datetimeFigureOut">
              <a:rPr lang="pl-PL"/>
              <a:pPr>
                <a:defRPr/>
              </a:pPr>
              <a:t>2017-12-06</a:t>
            </a:fld>
            <a:endParaRPr lang="pl-PL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E16B2-FB82-4431-8BDD-6C9794719EA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="" xmlns:p14="http://schemas.microsoft.com/office/powerpoint/2010/main" val="8873513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A7279-0754-465D-B79D-F890A31126B2}" type="datetimeFigureOut">
              <a:rPr lang="pl-PL"/>
              <a:pPr>
                <a:defRPr/>
              </a:pPr>
              <a:t>2017-12-06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19DEA-50C4-4484-B2FD-4BD8E30EB91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="" xmlns:p14="http://schemas.microsoft.com/office/powerpoint/2010/main" val="16503162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38BBE-86EB-4355-BDB0-56FF2876E35C}" type="datetimeFigureOut">
              <a:rPr lang="pl-PL"/>
              <a:pPr>
                <a:defRPr/>
              </a:pPr>
              <a:t>2017-12-06</a:t>
            </a:fld>
            <a:endParaRPr lang="pl-P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412EB-DA85-475B-8A1C-D89E3AEDD95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="" xmlns:p14="http://schemas.microsoft.com/office/powerpoint/2010/main" val="21479997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36E1E-FA60-4E5E-8807-5127FADECFB3}" type="datetimeFigureOut">
              <a:rPr lang="pl-PL"/>
              <a:pPr>
                <a:defRPr/>
              </a:pPr>
              <a:t>2017-12-06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56347-5E41-4842-B07D-3E93C8A3B43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="" xmlns:p14="http://schemas.microsoft.com/office/powerpoint/2010/main" val="37003186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F0A9C-487B-441B-BE49-5471AB6545DC}" type="datetimeFigureOut">
              <a:rPr lang="pl-PL"/>
              <a:pPr>
                <a:defRPr/>
              </a:pPr>
              <a:t>2017-12-06</a:t>
            </a:fld>
            <a:endParaRPr lang="pl-P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E8CFF-7A2B-44E4-8ADB-A8C019B0A3F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="" xmlns:p14="http://schemas.microsoft.com/office/powerpoint/2010/main" val="36286675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AAA35-331D-421B-BAC6-AE8BC9030ED7}" type="datetimeFigureOut">
              <a:rPr lang="pl-PL"/>
              <a:pPr>
                <a:defRPr/>
              </a:pPr>
              <a:t>2017-12-06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139E3-7F01-425D-B0F2-491662D6160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="" xmlns:p14="http://schemas.microsoft.com/office/powerpoint/2010/main" val="39099734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pl-PL" noProof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E8A4E-E323-4584-AF7F-0A53A66FFAEA}" type="datetimeFigureOut">
              <a:rPr lang="pl-PL"/>
              <a:pPr>
                <a:defRPr/>
              </a:pPr>
              <a:t>2017-12-06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F7C01-D3A0-42E3-AEA7-D557EC5A1DB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="" xmlns:p14="http://schemas.microsoft.com/office/powerpoint/2010/main" val="35845983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7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8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Edytuj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42AD9845-F033-477C-A47B-9849AE5B4FEA}" type="datetimeFigureOut">
              <a:rPr lang="pl-PL"/>
              <a:pPr>
                <a:defRPr/>
              </a:pPr>
              <a:t>2017-12-06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accent1"/>
                </a:solidFill>
                <a:latin typeface="Corbel" pitchFamily="34" charset="0"/>
              </a:defRPr>
            </a:lvl1pPr>
          </a:lstStyle>
          <a:p>
            <a:pPr>
              <a:defRPr/>
            </a:pPr>
            <a:fld id="{CD112D52-B00E-4E2A-AB4B-0E46808DECA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73" r:id="rId2"/>
    <p:sldLayoutId id="214748388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Corbel" pitchFamily="32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2" charset="0"/>
        <a:buChar char="•"/>
        <a:defRPr kern="1200">
          <a:solidFill>
            <a:schemeClr val="accent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2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2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2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l-PL" altLang="pl-PL" sz="3200" b="1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Szkoła Podstawowa w Starej Wojskiej </a:t>
            </a:r>
          </a:p>
        </p:txBody>
      </p:sp>
      <p:pic>
        <p:nvPicPr>
          <p:cNvPr id="4099" name="Symbol zastępczy zawartości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900238"/>
            <a:ext cx="6985000" cy="4414837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 noChangeArrowheads="1"/>
          </p:cNvSpPr>
          <p:nvPr>
            <p:ph type="ctrTitle" idx="4294967295"/>
          </p:nvPr>
        </p:nvSpPr>
        <p:spPr>
          <a:xfrm>
            <a:off x="900113" y="260350"/>
            <a:ext cx="7127875" cy="1081088"/>
          </a:xfrm>
        </p:spPr>
        <p:txBody>
          <a:bodyPr/>
          <a:lstStyle/>
          <a:p>
            <a:pPr algn="ctr" eaLnBrk="1" hangingPunct="1"/>
            <a:r>
              <a:rPr lang="pl-PL" altLang="pl-PL" sz="3200" b="1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Rodzaje niepełnosprawności dzieci </a:t>
            </a:r>
            <a:br>
              <a:rPr lang="pl-PL" altLang="pl-PL" sz="3200" b="1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pl-PL" altLang="pl-PL" sz="3200" b="1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uczących się w naszej szkole </a:t>
            </a:r>
          </a:p>
        </p:txBody>
      </p:sp>
      <p:sp>
        <p:nvSpPr>
          <p:cNvPr id="4" name="Podtytuł 2">
            <a:extLst/>
          </p:cNvPr>
          <p:cNvSpPr>
            <a:spLocks noGrp="1"/>
          </p:cNvSpPr>
          <p:nvPr>
            <p:ph type="subTitle" idx="4294967295"/>
          </p:nvPr>
        </p:nvSpPr>
        <p:spPr>
          <a:xfrm>
            <a:off x="250825" y="1412875"/>
            <a:ext cx="8642350" cy="4824437"/>
          </a:xfrm>
        </p:spPr>
        <p:txBody>
          <a:bodyPr rtlCol="0">
            <a:noAutofit/>
          </a:bodyPr>
          <a:lstStyle/>
          <a:p>
            <a:pPr marL="377190" indent="-342900" eaLnBrk="1" fontAlgn="auto" hangingPunct="1"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defRPr/>
            </a:pPr>
            <a:r>
              <a:rPr lang="pl-PL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uczniowie z rozpoznanym </a:t>
            </a:r>
            <a:r>
              <a:rPr lang="pl-PL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autyzmem;</a:t>
            </a:r>
            <a:endParaRPr lang="pl-PL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77190" indent="-342900" eaLnBrk="1" fontAlgn="auto" hangingPunct="1"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defRPr/>
            </a:pPr>
            <a:r>
              <a:rPr lang="pl-PL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uczniowie z </a:t>
            </a:r>
            <a:r>
              <a:rPr lang="pl-PL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niepełnosprawnością ruchową, w tym: </a:t>
            </a:r>
            <a:r>
              <a:rPr lang="pl-PL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z mózgowym </a:t>
            </a:r>
            <a:r>
              <a:rPr lang="pl-PL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porażeniem dziecięcym, stanem po zabiegu neurologicznym w obrębie OUN</a:t>
            </a:r>
            <a:r>
              <a:rPr lang="pl-PL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afazją;</a:t>
            </a:r>
          </a:p>
          <a:p>
            <a:pPr marL="377190" indent="-342900" eaLnBrk="1" fontAlgn="auto" hangingPunct="1"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defRPr/>
            </a:pPr>
            <a:r>
              <a:rPr lang="pl-PL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uczniowie </a:t>
            </a:r>
            <a:r>
              <a:rPr lang="pl-PL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 niepełnosprawnościami  </a:t>
            </a:r>
            <a:r>
              <a:rPr lang="pl-PL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sprzężonymi, w </a:t>
            </a:r>
            <a:r>
              <a:rPr lang="pl-PL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tym:  uczeń </a:t>
            </a:r>
            <a:r>
              <a:rPr lang="pl-PL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słabowidzący, uczeń z </a:t>
            </a:r>
            <a:r>
              <a:rPr lang="pl-PL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niepełnosprawnością </a:t>
            </a:r>
            <a:r>
              <a:rPr lang="pl-PL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ruchową, </a:t>
            </a:r>
            <a:r>
              <a:rPr lang="pl-PL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uczeń z autyzmem i niepełnosprawnością </a:t>
            </a:r>
            <a:r>
              <a:rPr lang="pl-PL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intelektualną        w stopniu umiarkowanym, </a:t>
            </a:r>
            <a:r>
              <a:rPr lang="pl-PL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uczeń </a:t>
            </a:r>
            <a:r>
              <a:rPr lang="pl-PL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 orzeczonym </a:t>
            </a:r>
            <a:r>
              <a:rPr lang="pl-PL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autyzmem </a:t>
            </a:r>
            <a:r>
              <a:rPr lang="pl-PL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i </a:t>
            </a:r>
            <a:r>
              <a:rPr lang="pl-PL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niepełnosprawnością intelektualną w </a:t>
            </a:r>
            <a:r>
              <a:rPr lang="pl-PL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stopniu lekkim, </a:t>
            </a:r>
            <a:r>
              <a:rPr lang="pl-PL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uczeń z </a:t>
            </a:r>
            <a:r>
              <a:rPr lang="pl-PL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autyzmem i niemówiący;</a:t>
            </a:r>
          </a:p>
          <a:p>
            <a:pPr marL="377190" indent="-342900" eaLnBrk="1" fontAlgn="auto" hangingPunct="1"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defRPr/>
            </a:pPr>
            <a:r>
              <a:rPr lang="pl-PL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uczniowie  </a:t>
            </a:r>
            <a:r>
              <a:rPr lang="pl-PL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 niepełnosprawnością intelektualną </a:t>
            </a:r>
            <a:r>
              <a:rPr lang="pl-PL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 stopniu lekkim; </a:t>
            </a:r>
            <a:endParaRPr lang="pl-PL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77190" indent="-342900" eaLnBrk="1" fontAlgn="auto" hangingPunct="1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endParaRPr lang="pl-PL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77190" indent="-342900" eaLnBrk="1" fontAlgn="auto" hangingPunct="1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endParaRPr lang="pl-PL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77190" indent="-342900" eaLnBrk="1" fontAlgn="auto" hangingPunct="1">
              <a:spcAft>
                <a:spcPts val="0"/>
              </a:spcAft>
              <a:buClrTx/>
              <a:buFont typeface="Arial" pitchFamily="34" charset="0"/>
              <a:buChar char="•"/>
              <a:defRPr/>
            </a:pP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/>
          </p:cNvPr>
          <p:cNvSpPr/>
          <p:nvPr/>
        </p:nvSpPr>
        <p:spPr>
          <a:xfrm>
            <a:off x="395288" y="476250"/>
            <a:ext cx="8569325" cy="60324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Oferta szkoły dla uczniów ze specjalnym potrzebami edukacyjnymi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Zajęcia rewalidacyjne dla uczniów z orzeczeniami do kształcenia  </a:t>
            </a:r>
            <a:r>
              <a:rPr lang="pl-PL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specjalnego.</a:t>
            </a:r>
            <a:endParaRPr lang="pl-PL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Zajęcia specjalistyczne indywidualne i grupowe  wynikające z konieczności udzielania  pomocy </a:t>
            </a:r>
            <a:r>
              <a:rPr lang="pl-PL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psychologiczno-pedagogicznej.</a:t>
            </a:r>
            <a:endParaRPr lang="pl-PL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Zajęcia rozwijające zainteresowania i uzdolnienia uczniów:</a:t>
            </a:r>
          </a:p>
          <a:p>
            <a:pPr marL="1200150" lvl="2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koło plastyczne, </a:t>
            </a:r>
          </a:p>
          <a:p>
            <a:pPr marL="1200150" lvl="2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ekologiczne, </a:t>
            </a:r>
          </a:p>
          <a:p>
            <a:pPr marL="1200150" lvl="2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pl-PL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otograficzne,</a:t>
            </a:r>
            <a:endParaRPr lang="pl-PL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l-PL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portowe,</a:t>
            </a:r>
            <a:endParaRPr lang="pl-PL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Szkolny Zespół Ludowy ,,</a:t>
            </a:r>
            <a:r>
              <a:rPr lang="pl-PL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Podchlebnicki</a:t>
            </a:r>
            <a:r>
              <a:rPr lang="pl-PL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pl-PL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latin typeface="Arial" charset="0"/>
              </a:rPr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lightbox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335" r="9013"/>
          <a:stretch>
            <a:fillRect/>
          </a:stretch>
        </p:blipFill>
        <p:spPr>
          <a:xfrm>
            <a:off x="323850" y="260350"/>
            <a:ext cx="8564563" cy="6264275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62051" y="260648"/>
            <a:ext cx="8640960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338">
              <a:tabLst>
                <a:tab pos="546100" algn="l"/>
                <a:tab pos="1231900" algn="l"/>
                <a:tab pos="1917700" algn="l"/>
                <a:tab pos="2603500" algn="l"/>
                <a:tab pos="3289300" algn="l"/>
                <a:tab pos="3975100" algn="l"/>
                <a:tab pos="4660900" algn="l"/>
                <a:tab pos="5346700" algn="l"/>
                <a:tab pos="6032500" algn="l"/>
                <a:tab pos="6718300" algn="l"/>
                <a:tab pos="7404100" algn="l"/>
                <a:tab pos="8089900" algn="l"/>
                <a:tab pos="8775700" algn="l"/>
                <a:tab pos="9461500" algn="l"/>
                <a:tab pos="10147300" algn="l"/>
              </a:tabLst>
              <a:defRPr sz="2100">
                <a:solidFill>
                  <a:srgbClr val="000000"/>
                </a:solidFill>
                <a:latin typeface="Corbel" pitchFamily="32" charset="0"/>
                <a:ea typeface="Microsoft YaHei" charset="-122"/>
              </a:defRPr>
            </a:lvl1pPr>
            <a:lvl2pPr>
              <a:tabLst>
                <a:tab pos="546100" algn="l"/>
                <a:tab pos="1231900" algn="l"/>
                <a:tab pos="1917700" algn="l"/>
                <a:tab pos="2603500" algn="l"/>
                <a:tab pos="3289300" algn="l"/>
                <a:tab pos="3975100" algn="l"/>
                <a:tab pos="4660900" algn="l"/>
                <a:tab pos="5346700" algn="l"/>
                <a:tab pos="6032500" algn="l"/>
                <a:tab pos="6718300" algn="l"/>
                <a:tab pos="7404100" algn="l"/>
                <a:tab pos="8089900" algn="l"/>
                <a:tab pos="8775700" algn="l"/>
                <a:tab pos="9461500" algn="l"/>
                <a:tab pos="10147300" algn="l"/>
              </a:tabLst>
              <a:defRPr sz="2100">
                <a:solidFill>
                  <a:srgbClr val="000000"/>
                </a:solidFill>
                <a:latin typeface="Corbel" pitchFamily="32" charset="0"/>
                <a:ea typeface="Microsoft YaHei" charset="-122"/>
              </a:defRPr>
            </a:lvl2pPr>
            <a:lvl3pPr>
              <a:tabLst>
                <a:tab pos="546100" algn="l"/>
                <a:tab pos="1231900" algn="l"/>
                <a:tab pos="1917700" algn="l"/>
                <a:tab pos="2603500" algn="l"/>
                <a:tab pos="3289300" algn="l"/>
                <a:tab pos="3975100" algn="l"/>
                <a:tab pos="4660900" algn="l"/>
                <a:tab pos="5346700" algn="l"/>
                <a:tab pos="6032500" algn="l"/>
                <a:tab pos="6718300" algn="l"/>
                <a:tab pos="7404100" algn="l"/>
                <a:tab pos="8089900" algn="l"/>
                <a:tab pos="8775700" algn="l"/>
                <a:tab pos="9461500" algn="l"/>
                <a:tab pos="10147300" algn="l"/>
              </a:tabLst>
              <a:defRPr sz="2100">
                <a:solidFill>
                  <a:srgbClr val="000000"/>
                </a:solidFill>
                <a:latin typeface="Corbel" pitchFamily="32" charset="0"/>
                <a:ea typeface="Microsoft YaHei" charset="-122"/>
              </a:defRPr>
            </a:lvl3pPr>
            <a:lvl4pPr>
              <a:tabLst>
                <a:tab pos="546100" algn="l"/>
                <a:tab pos="1231900" algn="l"/>
                <a:tab pos="1917700" algn="l"/>
                <a:tab pos="2603500" algn="l"/>
                <a:tab pos="3289300" algn="l"/>
                <a:tab pos="3975100" algn="l"/>
                <a:tab pos="4660900" algn="l"/>
                <a:tab pos="5346700" algn="l"/>
                <a:tab pos="6032500" algn="l"/>
                <a:tab pos="6718300" algn="l"/>
                <a:tab pos="7404100" algn="l"/>
                <a:tab pos="8089900" algn="l"/>
                <a:tab pos="8775700" algn="l"/>
                <a:tab pos="9461500" algn="l"/>
                <a:tab pos="10147300" algn="l"/>
              </a:tabLst>
              <a:defRPr sz="2100">
                <a:solidFill>
                  <a:srgbClr val="000000"/>
                </a:solidFill>
                <a:latin typeface="Corbel" pitchFamily="32" charset="0"/>
                <a:ea typeface="Microsoft YaHei" charset="-122"/>
              </a:defRPr>
            </a:lvl4pPr>
            <a:lvl5pPr>
              <a:tabLst>
                <a:tab pos="546100" algn="l"/>
                <a:tab pos="1231900" algn="l"/>
                <a:tab pos="1917700" algn="l"/>
                <a:tab pos="2603500" algn="l"/>
                <a:tab pos="3289300" algn="l"/>
                <a:tab pos="3975100" algn="l"/>
                <a:tab pos="4660900" algn="l"/>
                <a:tab pos="5346700" algn="l"/>
                <a:tab pos="6032500" algn="l"/>
                <a:tab pos="6718300" algn="l"/>
                <a:tab pos="7404100" algn="l"/>
                <a:tab pos="8089900" algn="l"/>
                <a:tab pos="8775700" algn="l"/>
                <a:tab pos="9461500" algn="l"/>
                <a:tab pos="10147300" algn="l"/>
              </a:tabLst>
              <a:defRPr sz="2100">
                <a:solidFill>
                  <a:srgbClr val="000000"/>
                </a:solidFill>
                <a:latin typeface="Corbel" pitchFamily="32" charset="0"/>
                <a:ea typeface="Microsoft YaHei" charset="-122"/>
              </a:defRPr>
            </a:lvl5pPr>
            <a:lvl6pPr marL="2514600" indent="-228600" algn="just" defTabSz="44926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46100" algn="l"/>
                <a:tab pos="1231900" algn="l"/>
                <a:tab pos="1917700" algn="l"/>
                <a:tab pos="2603500" algn="l"/>
                <a:tab pos="3289300" algn="l"/>
                <a:tab pos="3975100" algn="l"/>
                <a:tab pos="4660900" algn="l"/>
                <a:tab pos="5346700" algn="l"/>
                <a:tab pos="6032500" algn="l"/>
                <a:tab pos="6718300" algn="l"/>
                <a:tab pos="7404100" algn="l"/>
                <a:tab pos="8089900" algn="l"/>
                <a:tab pos="8775700" algn="l"/>
                <a:tab pos="9461500" algn="l"/>
                <a:tab pos="10147300" algn="l"/>
              </a:tabLst>
              <a:defRPr sz="2100">
                <a:solidFill>
                  <a:srgbClr val="000000"/>
                </a:solidFill>
                <a:latin typeface="Corbel" pitchFamily="32" charset="0"/>
                <a:ea typeface="Microsoft YaHei" charset="-122"/>
              </a:defRPr>
            </a:lvl6pPr>
            <a:lvl7pPr marL="2971800" indent="-228600" algn="just" defTabSz="44926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46100" algn="l"/>
                <a:tab pos="1231900" algn="l"/>
                <a:tab pos="1917700" algn="l"/>
                <a:tab pos="2603500" algn="l"/>
                <a:tab pos="3289300" algn="l"/>
                <a:tab pos="3975100" algn="l"/>
                <a:tab pos="4660900" algn="l"/>
                <a:tab pos="5346700" algn="l"/>
                <a:tab pos="6032500" algn="l"/>
                <a:tab pos="6718300" algn="l"/>
                <a:tab pos="7404100" algn="l"/>
                <a:tab pos="8089900" algn="l"/>
                <a:tab pos="8775700" algn="l"/>
                <a:tab pos="9461500" algn="l"/>
                <a:tab pos="10147300" algn="l"/>
              </a:tabLst>
              <a:defRPr sz="2100">
                <a:solidFill>
                  <a:srgbClr val="000000"/>
                </a:solidFill>
                <a:latin typeface="Corbel" pitchFamily="32" charset="0"/>
                <a:ea typeface="Microsoft YaHei" charset="-122"/>
              </a:defRPr>
            </a:lvl7pPr>
            <a:lvl8pPr marL="3429000" indent="-228600" algn="just" defTabSz="44926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46100" algn="l"/>
                <a:tab pos="1231900" algn="l"/>
                <a:tab pos="1917700" algn="l"/>
                <a:tab pos="2603500" algn="l"/>
                <a:tab pos="3289300" algn="l"/>
                <a:tab pos="3975100" algn="l"/>
                <a:tab pos="4660900" algn="l"/>
                <a:tab pos="5346700" algn="l"/>
                <a:tab pos="6032500" algn="l"/>
                <a:tab pos="6718300" algn="l"/>
                <a:tab pos="7404100" algn="l"/>
                <a:tab pos="8089900" algn="l"/>
                <a:tab pos="8775700" algn="l"/>
                <a:tab pos="9461500" algn="l"/>
                <a:tab pos="10147300" algn="l"/>
              </a:tabLst>
              <a:defRPr sz="2100">
                <a:solidFill>
                  <a:srgbClr val="000000"/>
                </a:solidFill>
                <a:latin typeface="Corbel" pitchFamily="32" charset="0"/>
                <a:ea typeface="Microsoft YaHei" charset="-122"/>
              </a:defRPr>
            </a:lvl8pPr>
            <a:lvl9pPr marL="3886200" indent="-228600" algn="just" defTabSz="44926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46100" algn="l"/>
                <a:tab pos="1231900" algn="l"/>
                <a:tab pos="1917700" algn="l"/>
                <a:tab pos="2603500" algn="l"/>
                <a:tab pos="3289300" algn="l"/>
                <a:tab pos="3975100" algn="l"/>
                <a:tab pos="4660900" algn="l"/>
                <a:tab pos="5346700" algn="l"/>
                <a:tab pos="6032500" algn="l"/>
                <a:tab pos="6718300" algn="l"/>
                <a:tab pos="7404100" algn="l"/>
                <a:tab pos="8089900" algn="l"/>
                <a:tab pos="8775700" algn="l"/>
                <a:tab pos="9461500" algn="l"/>
                <a:tab pos="10147300" algn="l"/>
              </a:tabLst>
              <a:defRPr sz="2100">
                <a:solidFill>
                  <a:srgbClr val="000000"/>
                </a:solidFill>
                <a:latin typeface="Corbel" pitchFamily="32" charset="0"/>
                <a:ea typeface="Microsoft YaHei" charset="-122"/>
              </a:defRPr>
            </a:lvl9pPr>
          </a:lstStyle>
          <a:p>
            <a:pPr algn="ctr" eaLnBrk="1" hangingPunct="1">
              <a:defRPr/>
            </a:pPr>
            <a:r>
              <a:rPr lang="pl-PL" altLang="pl-PL" sz="2400" b="1" dirty="0">
                <a:solidFill>
                  <a:srgbClr val="373737"/>
                </a:solidFill>
                <a:latin typeface="Times New Roman" pitchFamily="16" charset="0"/>
                <a:cs typeface="Times New Roman" pitchFamily="16" charset="0"/>
              </a:rPr>
              <a:t>Sposoby dostosowania  i </a:t>
            </a:r>
            <a:r>
              <a:rPr lang="pl-PL" altLang="pl-PL" sz="2400" b="1" dirty="0" smtClean="0">
                <a:solidFill>
                  <a:srgbClr val="373737"/>
                </a:solidFill>
                <a:latin typeface="Times New Roman" pitchFamily="16" charset="0"/>
                <a:cs typeface="Times New Roman" pitchFamily="16" charset="0"/>
              </a:rPr>
              <a:t>indywidualizacji</a:t>
            </a:r>
            <a:br>
              <a:rPr lang="pl-PL" altLang="pl-PL" sz="2400" b="1" dirty="0" smtClean="0">
                <a:solidFill>
                  <a:srgbClr val="373737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pl-PL" altLang="pl-PL" sz="2400" b="1" dirty="0" smtClean="0">
                <a:solidFill>
                  <a:srgbClr val="373737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pl-PL" altLang="pl-PL" sz="2400" b="1" dirty="0">
                <a:solidFill>
                  <a:srgbClr val="373737"/>
                </a:solidFill>
                <a:latin typeface="Times New Roman" pitchFamily="16" charset="0"/>
                <a:cs typeface="Times New Roman" pitchFamily="16" charset="0"/>
              </a:rPr>
              <a:t>metod, form </a:t>
            </a:r>
            <a:r>
              <a:rPr lang="pl-PL" altLang="pl-PL" sz="2400" b="1" dirty="0" smtClean="0">
                <a:solidFill>
                  <a:srgbClr val="373737"/>
                </a:solidFill>
                <a:latin typeface="Times New Roman" pitchFamily="16" charset="0"/>
                <a:cs typeface="Times New Roman" pitchFamily="16" charset="0"/>
              </a:rPr>
              <a:t>oraz </a:t>
            </a:r>
            <a:r>
              <a:rPr lang="pl-PL" altLang="pl-PL" sz="2400" b="1" dirty="0">
                <a:solidFill>
                  <a:srgbClr val="373737"/>
                </a:solidFill>
                <a:latin typeface="Times New Roman" pitchFamily="16" charset="0"/>
                <a:cs typeface="Times New Roman" pitchFamily="16" charset="0"/>
              </a:rPr>
              <a:t>warunków  edukacji dla uczniów niepełnosprawnych w naszej </a:t>
            </a:r>
            <a:r>
              <a:rPr lang="pl-PL" altLang="pl-PL" sz="2400" b="1" dirty="0" smtClean="0">
                <a:solidFill>
                  <a:srgbClr val="373737"/>
                </a:solidFill>
                <a:latin typeface="Times New Roman" pitchFamily="16" charset="0"/>
                <a:cs typeface="Times New Roman" pitchFamily="16" charset="0"/>
              </a:rPr>
              <a:t>szkole</a:t>
            </a:r>
            <a:endParaRPr lang="pl-PL" altLang="pl-PL" sz="2400" dirty="0" smtClean="0">
              <a:latin typeface="Times New Roman" pitchFamily="16" charset="0"/>
            </a:endParaRPr>
          </a:p>
          <a:p>
            <a:pPr marL="490538" indent="-457200" algn="just" eaLnBrk="1" hangingPunct="1">
              <a:buClrTx/>
              <a:buFont typeface="+mj-lt"/>
              <a:buAutoNum type="arabicPeriod"/>
              <a:defRPr/>
            </a:pPr>
            <a:r>
              <a:rPr lang="pl-PL" altLang="pl-PL" sz="2400" dirty="0" smtClean="0">
                <a:latin typeface="Times New Roman" pitchFamily="16" charset="0"/>
              </a:rPr>
              <a:t>Uczniowie mają na każdej lekcji wsparcie ze strony „nauczyciela wspomagającego”, a w oddziale przedszkolnym dodatkowo jest zatrudniona pomoc nauczyciela.</a:t>
            </a:r>
          </a:p>
          <a:p>
            <a:pPr marL="490538" indent="-457200" algn="just" eaLnBrk="1" hangingPunct="1">
              <a:buClrTx/>
              <a:buFont typeface="+mj-lt"/>
              <a:buAutoNum type="arabicPeriod"/>
              <a:defRPr/>
            </a:pPr>
            <a:r>
              <a:rPr lang="pl-PL" altLang="pl-PL" sz="2400" dirty="0" smtClean="0">
                <a:latin typeface="Times New Roman" pitchFamily="16" charset="0"/>
              </a:rPr>
              <a:t>Nauczyciele poszczególnych przedmiotów współpracują</a:t>
            </a:r>
            <a:br>
              <a:rPr lang="pl-PL" altLang="pl-PL" sz="2400" dirty="0" smtClean="0">
                <a:latin typeface="Times New Roman" pitchFamily="16" charset="0"/>
              </a:rPr>
            </a:br>
            <a:r>
              <a:rPr lang="pl-PL" altLang="pl-PL" sz="2400" dirty="0" smtClean="0">
                <a:latin typeface="Times New Roman" pitchFamily="16" charset="0"/>
              </a:rPr>
              <a:t> z „nauczycielem wspomagającym” w zakresie doboru metod        i form pracy w celu optymalnego nabywania wiedzy przez uczniów niepełnosprawnych i stosują:</a:t>
            </a:r>
          </a:p>
          <a:p>
            <a:pPr marL="1085850" lvl="1" indent="-342900" eaLnBrk="1" hangingPunct="1">
              <a:buClrTx/>
              <a:buSzPct val="80000"/>
              <a:buFont typeface="Arial" pitchFamily="34" charset="0"/>
              <a:buChar char="•"/>
              <a:defRPr/>
            </a:pPr>
            <a:r>
              <a:rPr lang="pl-PL" altLang="pl-PL" sz="2400" dirty="0" smtClean="0">
                <a:latin typeface="Times New Roman" pitchFamily="16" charset="0"/>
              </a:rPr>
              <a:t>dodatkowe karty pracy dostosowane do potrzeb danego ucznia;</a:t>
            </a:r>
          </a:p>
          <a:p>
            <a:pPr marL="1085850" lvl="1" indent="-342900" eaLnBrk="1" hangingPunct="1">
              <a:buClrTx/>
              <a:buSzPct val="80000"/>
              <a:buFont typeface="Arial" pitchFamily="34" charset="0"/>
              <a:buChar char="•"/>
              <a:defRPr/>
            </a:pPr>
            <a:r>
              <a:rPr lang="pl-PL" altLang="pl-PL" sz="2400" dirty="0" smtClean="0">
                <a:latin typeface="Times New Roman" pitchFamily="16" charset="0"/>
              </a:rPr>
              <a:t>sztywne i matowe kartki, zwiększoną liniaturę; </a:t>
            </a:r>
          </a:p>
          <a:p>
            <a:pPr marL="1085850" lvl="1" indent="-342900" eaLnBrk="1" hangingPunct="1">
              <a:buClrTx/>
              <a:buSzPct val="80000"/>
              <a:buFont typeface="Arial" pitchFamily="34" charset="0"/>
              <a:buChar char="•"/>
              <a:defRPr/>
            </a:pPr>
            <a:r>
              <a:rPr lang="pl-PL" altLang="pl-PL" sz="2400" dirty="0" smtClean="0">
                <a:latin typeface="Times New Roman" pitchFamily="16" charset="0"/>
              </a:rPr>
              <a:t>wspomaganie tekstu i liczb obrazkami, schematami; wykresami, makietami itp., tak, aby praca ucznia była oparta  o materiał </a:t>
            </a:r>
            <a:r>
              <a:rPr lang="pl-PL" altLang="pl-PL" sz="2400" dirty="0" err="1" smtClean="0">
                <a:latin typeface="Times New Roman" pitchFamily="16" charset="0"/>
              </a:rPr>
              <a:t>konkretno</a:t>
            </a:r>
            <a:r>
              <a:rPr lang="pl-PL" altLang="pl-PL" sz="2400" dirty="0" smtClean="0">
                <a:latin typeface="Times New Roman" pitchFamily="16" charset="0"/>
              </a:rPr>
              <a:t> - obrazowy w sposób dostosowany do jego możliwości i potrzeb;</a:t>
            </a:r>
          </a:p>
          <a:p>
            <a:pPr marL="1085850" lvl="1" indent="-342900" eaLnBrk="1" hangingPunct="1">
              <a:buClrTx/>
              <a:buSzPct val="80000"/>
              <a:buFont typeface="Arial" pitchFamily="34" charset="0"/>
              <a:buChar char="•"/>
              <a:defRPr/>
            </a:pPr>
            <a:r>
              <a:rPr lang="pl-PL" altLang="pl-PL" sz="2400" dirty="0">
                <a:solidFill>
                  <a:srgbClr val="A6B727"/>
                </a:solidFill>
                <a:latin typeface="Times New Roman" pitchFamily="16" charset="0"/>
              </a:rPr>
              <a:t> </a:t>
            </a:r>
            <a:endParaRPr lang="pl-PL" altLang="pl-PL" sz="2000" dirty="0" smtClean="0">
              <a:solidFill>
                <a:srgbClr val="A6B727"/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74448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323528" y="188640"/>
            <a:ext cx="8424936" cy="5973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buClrTx/>
              <a:buSzPct val="8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pl-PL" altLang="pl-PL" dirty="0">
              <a:solidFill>
                <a:srgbClr val="A6B727"/>
              </a:solidFill>
            </a:endParaRPr>
          </a:p>
          <a:p>
            <a:pPr marL="342900" indent="-342900" algn="just">
              <a:buClrTx/>
              <a:buSzPct val="80000"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l-PL" altLang="pl-PL" sz="2800" dirty="0" smtClean="0">
                <a:solidFill>
                  <a:srgbClr val="000000"/>
                </a:solidFill>
                <a:latin typeface="Times New Roman" pitchFamily="16" charset="0"/>
              </a:rPr>
              <a:t>zamianę </a:t>
            </a:r>
            <a:r>
              <a:rPr lang="pl-PL" altLang="pl-PL" sz="2800" dirty="0">
                <a:solidFill>
                  <a:srgbClr val="000000"/>
                </a:solidFill>
                <a:latin typeface="Times New Roman" pitchFamily="16" charset="0"/>
              </a:rPr>
              <a:t>polecenia: „opowiedz…” na formę: zapisanie tekstu i pytań, </a:t>
            </a:r>
            <a:r>
              <a:rPr lang="pl-PL" altLang="pl-PL" sz="2800" dirty="0" smtClean="0">
                <a:solidFill>
                  <a:srgbClr val="000000"/>
                </a:solidFill>
                <a:latin typeface="Times New Roman" pitchFamily="16" charset="0"/>
              </a:rPr>
              <a:t>na </a:t>
            </a:r>
            <a:r>
              <a:rPr lang="pl-PL" altLang="pl-PL" sz="2800" dirty="0">
                <a:solidFill>
                  <a:srgbClr val="000000"/>
                </a:solidFill>
                <a:latin typeface="Times New Roman" pitchFamily="16" charset="0"/>
              </a:rPr>
              <a:t>które uczeń ma </a:t>
            </a:r>
            <a:r>
              <a:rPr lang="pl-PL" altLang="pl-PL" sz="2800" dirty="0" smtClean="0">
                <a:solidFill>
                  <a:srgbClr val="000000"/>
                </a:solidFill>
                <a:latin typeface="Times New Roman" pitchFamily="16" charset="0"/>
              </a:rPr>
              <a:t>odpowiedzieć;</a:t>
            </a:r>
            <a:endParaRPr lang="pl-PL" altLang="pl-PL" sz="2800" dirty="0">
              <a:solidFill>
                <a:srgbClr val="000000"/>
              </a:solidFill>
              <a:latin typeface="Times New Roman" pitchFamily="16" charset="0"/>
            </a:endParaRPr>
          </a:p>
          <a:p>
            <a:pPr marL="342900" indent="-342900" algn="just">
              <a:buClrTx/>
              <a:buSzPct val="80000"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l-PL" altLang="pl-PL" sz="2800" dirty="0" smtClean="0">
                <a:solidFill>
                  <a:srgbClr val="000000"/>
                </a:solidFill>
                <a:latin typeface="Times New Roman" pitchFamily="16" charset="0"/>
              </a:rPr>
              <a:t>stosują </a:t>
            </a:r>
            <a:r>
              <a:rPr lang="pl-PL" altLang="pl-PL" sz="2800" dirty="0">
                <a:solidFill>
                  <a:srgbClr val="000000"/>
                </a:solidFill>
                <a:latin typeface="Times New Roman" pitchFamily="16" charset="0"/>
              </a:rPr>
              <a:t>testy wyboru </a:t>
            </a:r>
            <a:r>
              <a:rPr lang="pl-PL" altLang="pl-PL" sz="2800" u="sng" dirty="0">
                <a:solidFill>
                  <a:srgbClr val="000000"/>
                </a:solidFill>
                <a:latin typeface="Times New Roman" pitchFamily="16" charset="0"/>
              </a:rPr>
              <a:t>z dwóch propozycji </a:t>
            </a:r>
            <a:r>
              <a:rPr lang="pl-PL" altLang="pl-PL" sz="2800" dirty="0">
                <a:solidFill>
                  <a:srgbClr val="000000"/>
                </a:solidFill>
                <a:latin typeface="Times New Roman" pitchFamily="16" charset="0"/>
              </a:rPr>
              <a:t>odpowiedzi na zadane pytanie lub w zadaniach „z lukami</a:t>
            </a:r>
            <a:r>
              <a:rPr lang="pl-PL" altLang="pl-PL" sz="2800" dirty="0" smtClean="0">
                <a:solidFill>
                  <a:srgbClr val="000000"/>
                </a:solidFill>
                <a:latin typeface="Times New Roman" pitchFamily="16" charset="0"/>
              </a:rPr>
              <a:t>”; </a:t>
            </a:r>
            <a:endParaRPr lang="pl-PL" altLang="pl-PL" sz="2800" dirty="0">
              <a:solidFill>
                <a:srgbClr val="000000"/>
              </a:solidFill>
              <a:latin typeface="Times New Roman" pitchFamily="16" charset="0"/>
            </a:endParaRPr>
          </a:p>
          <a:p>
            <a:pPr marL="342900" indent="-342900" algn="just">
              <a:buClrTx/>
              <a:buSzPct val="80000"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l-PL" altLang="pl-PL" sz="2800" dirty="0" smtClean="0">
                <a:solidFill>
                  <a:srgbClr val="000000"/>
                </a:solidFill>
                <a:latin typeface="Times New Roman" pitchFamily="16" charset="0"/>
              </a:rPr>
              <a:t>wprowadzają </a:t>
            </a:r>
            <a:r>
              <a:rPr lang="pl-PL" altLang="pl-PL" sz="2800" dirty="0">
                <a:solidFill>
                  <a:srgbClr val="000000"/>
                </a:solidFill>
                <a:latin typeface="Times New Roman" pitchFamily="16" charset="0"/>
              </a:rPr>
              <a:t>uczenie wielozmysłowe, tam, gdzie to </a:t>
            </a:r>
            <a:r>
              <a:rPr lang="pl-PL" altLang="pl-PL" sz="2800" dirty="0" smtClean="0">
                <a:solidFill>
                  <a:srgbClr val="000000"/>
                </a:solidFill>
                <a:latin typeface="Times New Roman" pitchFamily="16" charset="0"/>
              </a:rPr>
              <a:t>możliwe;  </a:t>
            </a:r>
            <a:endParaRPr lang="pl-PL" altLang="pl-PL" sz="2800" dirty="0">
              <a:solidFill>
                <a:srgbClr val="000000"/>
              </a:solidFill>
              <a:latin typeface="Times New Roman" pitchFamily="16" charset="0"/>
            </a:endParaRPr>
          </a:p>
          <a:p>
            <a:pPr marL="342900" indent="-342900" algn="just">
              <a:buClrTx/>
              <a:buSzPct val="80000"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l-PL" altLang="pl-PL" sz="2800" dirty="0" smtClean="0">
                <a:solidFill>
                  <a:srgbClr val="000000"/>
                </a:solidFill>
                <a:latin typeface="Times New Roman" pitchFamily="16" charset="0"/>
              </a:rPr>
              <a:t>stopniują </a:t>
            </a:r>
            <a:r>
              <a:rPr lang="pl-PL" altLang="pl-PL" sz="2800" dirty="0">
                <a:solidFill>
                  <a:srgbClr val="000000"/>
                </a:solidFill>
                <a:latin typeface="Times New Roman" pitchFamily="16" charset="0"/>
              </a:rPr>
              <a:t>trudność </a:t>
            </a:r>
            <a:r>
              <a:rPr lang="pl-PL" altLang="pl-PL" sz="2800" dirty="0" smtClean="0">
                <a:solidFill>
                  <a:srgbClr val="000000"/>
                </a:solidFill>
                <a:latin typeface="Times New Roman" pitchFamily="16" charset="0"/>
              </a:rPr>
              <a:t>zadań</a:t>
            </a:r>
            <a:r>
              <a:rPr lang="pl-PL" altLang="pl-PL" sz="2800" dirty="0">
                <a:solidFill>
                  <a:srgbClr val="000000"/>
                </a:solidFill>
                <a:latin typeface="Times New Roman" pitchFamily="16" charset="0"/>
              </a:rPr>
              <a:t>;</a:t>
            </a:r>
          </a:p>
          <a:p>
            <a:pPr marL="342900" indent="-342900" algn="just">
              <a:buClrTx/>
              <a:buSzPct val="80000"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l-PL" altLang="pl-PL" sz="2800" dirty="0" smtClean="0">
                <a:solidFill>
                  <a:srgbClr val="000000"/>
                </a:solidFill>
                <a:latin typeface="Times New Roman" pitchFamily="16" charset="0"/>
              </a:rPr>
              <a:t>często </a:t>
            </a:r>
            <a:r>
              <a:rPr lang="pl-PL" altLang="pl-PL" sz="2800" dirty="0">
                <a:solidFill>
                  <a:srgbClr val="000000"/>
                </a:solidFill>
                <a:latin typeface="Times New Roman" pitchFamily="16" charset="0"/>
              </a:rPr>
              <a:t>utrwalają z uczniem  nabytą wcześniej </a:t>
            </a:r>
            <a:r>
              <a:rPr lang="pl-PL" altLang="pl-PL" sz="2800" dirty="0" smtClean="0">
                <a:solidFill>
                  <a:srgbClr val="000000"/>
                </a:solidFill>
                <a:latin typeface="Times New Roman" pitchFamily="16" charset="0"/>
              </a:rPr>
              <a:t>wiedzę; </a:t>
            </a:r>
            <a:endParaRPr lang="pl-PL" altLang="pl-PL" sz="2800" dirty="0">
              <a:solidFill>
                <a:srgbClr val="000000"/>
              </a:solidFill>
              <a:latin typeface="Times New Roman" pitchFamily="16" charset="0"/>
            </a:endParaRPr>
          </a:p>
          <a:p>
            <a:pPr marL="342900" indent="-342900" algn="just">
              <a:buClrTx/>
              <a:buSzPct val="80000"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l-PL" altLang="pl-PL" sz="2800" dirty="0" smtClean="0">
                <a:solidFill>
                  <a:srgbClr val="000000"/>
                </a:solidFill>
                <a:latin typeface="Times New Roman" pitchFamily="16" charset="0"/>
              </a:rPr>
              <a:t>uwzględniają </a:t>
            </a:r>
            <a:r>
              <a:rPr lang="pl-PL" altLang="pl-PL" sz="2800" dirty="0">
                <a:solidFill>
                  <a:srgbClr val="000000"/>
                </a:solidFill>
                <a:latin typeface="Times New Roman" pitchFamily="16" charset="0"/>
              </a:rPr>
              <a:t>trudności  uczniów w zakresie tempa pracy </a:t>
            </a:r>
            <a:r>
              <a:rPr lang="pl-PL" altLang="pl-PL" sz="2800" dirty="0" smtClean="0">
                <a:solidFill>
                  <a:srgbClr val="000000"/>
                </a:solidFill>
                <a:latin typeface="Times New Roman" pitchFamily="16" charset="0"/>
              </a:rPr>
              <a:t>i </a:t>
            </a:r>
            <a:r>
              <a:rPr lang="pl-PL" altLang="pl-PL" sz="2800" dirty="0">
                <a:solidFill>
                  <a:srgbClr val="000000"/>
                </a:solidFill>
                <a:latin typeface="Times New Roman" pitchFamily="16" charset="0"/>
              </a:rPr>
              <a:t>obniżonego zasięgu </a:t>
            </a:r>
            <a:r>
              <a:rPr lang="pl-PL" altLang="pl-PL" sz="2800" dirty="0" smtClean="0">
                <a:solidFill>
                  <a:srgbClr val="000000"/>
                </a:solidFill>
                <a:latin typeface="Times New Roman" pitchFamily="16" charset="0"/>
              </a:rPr>
              <a:t>pamięci;</a:t>
            </a:r>
          </a:p>
          <a:p>
            <a:pPr marL="342900" indent="-342900" algn="just">
              <a:buClrTx/>
              <a:buSzPct val="80000"/>
              <a:buFont typeface="Arial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l-PL" altLang="pl-PL" sz="2800" dirty="0" smtClean="0">
                <a:solidFill>
                  <a:srgbClr val="000000"/>
                </a:solidFill>
                <a:latin typeface="Times New Roman" pitchFamily="16" charset="0"/>
              </a:rPr>
              <a:t>stosują </a:t>
            </a:r>
            <a:r>
              <a:rPr lang="pl-PL" altLang="pl-PL" sz="2800" dirty="0">
                <a:solidFill>
                  <a:srgbClr val="000000"/>
                </a:solidFill>
                <a:latin typeface="Times New Roman" pitchFamily="16" charset="0"/>
              </a:rPr>
              <a:t>metodę alternatywnej komunikacji „</a:t>
            </a:r>
            <a:r>
              <a:rPr lang="pl-PL" altLang="pl-PL" sz="2800" dirty="0" err="1">
                <a:solidFill>
                  <a:srgbClr val="000000"/>
                </a:solidFill>
                <a:latin typeface="Times New Roman" pitchFamily="16" charset="0"/>
              </a:rPr>
              <a:t>Mówik</a:t>
            </a:r>
            <a:r>
              <a:rPr lang="pl-PL" altLang="pl-PL" sz="2800" dirty="0">
                <a:solidFill>
                  <a:srgbClr val="000000"/>
                </a:solidFill>
                <a:latin typeface="Times New Roman" pitchFamily="16" charset="0"/>
              </a:rPr>
              <a:t>” dla dziecka niemówiącego</a:t>
            </a:r>
            <a:r>
              <a:rPr lang="pl-PL" altLang="pl-PL" sz="2800" dirty="0" smtClean="0">
                <a:solidFill>
                  <a:srgbClr val="000000"/>
                </a:solidFill>
                <a:latin typeface="Times New Roman" pitchFamily="16" charset="0"/>
              </a:rPr>
              <a:t>;</a:t>
            </a:r>
          </a:p>
          <a:p>
            <a:pPr>
              <a:buClrTx/>
              <a:buSzPct val="8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l-PL" altLang="pl-PL" sz="2800" dirty="0" smtClean="0">
                <a:solidFill>
                  <a:srgbClr val="000000"/>
                </a:solidFill>
                <a:latin typeface="Times New Roman" pitchFamily="16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15124471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247057" y="332656"/>
            <a:ext cx="8573416" cy="6634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342900" indent="-342900" algn="just">
              <a:buClrTx/>
              <a:buSzPct val="80000"/>
              <a:buFont typeface="Arial" pitchFamily="34" charset="0"/>
              <a:buChar char="•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pl-PL" altLang="pl-PL" sz="2500" dirty="0" smtClean="0">
                <a:solidFill>
                  <a:srgbClr val="000000"/>
                </a:solidFill>
                <a:latin typeface="Times New Roman" pitchFamily="16" charset="0"/>
              </a:rPr>
              <a:t>dostosowują </a:t>
            </a:r>
            <a:r>
              <a:rPr lang="pl-PL" altLang="pl-PL" sz="2500" dirty="0">
                <a:solidFill>
                  <a:srgbClr val="000000"/>
                </a:solidFill>
                <a:latin typeface="Times New Roman" pitchFamily="16" charset="0"/>
              </a:rPr>
              <a:t>stanowisko pracy ucznia do jego wymagań </a:t>
            </a:r>
            <a:r>
              <a:rPr lang="pl-PL" altLang="pl-PL" sz="2500" dirty="0" smtClean="0">
                <a:solidFill>
                  <a:srgbClr val="000000"/>
                </a:solidFill>
                <a:latin typeface="Times New Roman" pitchFamily="16" charset="0"/>
              </a:rPr>
              <a:t>zdrowotnych;</a:t>
            </a:r>
            <a:endParaRPr lang="pl-PL" altLang="pl-PL" sz="2500" dirty="0">
              <a:solidFill>
                <a:srgbClr val="000000"/>
              </a:solidFill>
              <a:latin typeface="Times New Roman" pitchFamily="16" charset="0"/>
            </a:endParaRPr>
          </a:p>
          <a:p>
            <a:pPr marL="342900" indent="-342900" algn="just">
              <a:buClrTx/>
              <a:buSzPct val="80000"/>
              <a:buFont typeface="Arial" pitchFamily="34" charset="0"/>
              <a:buChar char="•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pl-PL" altLang="pl-PL" sz="2500" dirty="0" smtClean="0">
                <a:solidFill>
                  <a:srgbClr val="000000"/>
                </a:solidFill>
                <a:latin typeface="Times New Roman" pitchFamily="16" charset="0"/>
              </a:rPr>
              <a:t>w </a:t>
            </a:r>
            <a:r>
              <a:rPr lang="pl-PL" altLang="pl-PL" sz="2500" dirty="0">
                <a:solidFill>
                  <a:srgbClr val="000000"/>
                </a:solidFill>
                <a:latin typeface="Times New Roman" pitchFamily="16" charset="0"/>
              </a:rPr>
              <a:t>przypadku, gdy uczeń przestaje pracować na lekcji i okazuje trudne emocje : motywują go do pracy, wprowadzają  „nagrody” za wykonanie pracy oraz informują, jakie będą konsekwencje </a:t>
            </a:r>
            <a:r>
              <a:rPr lang="pl-PL" altLang="pl-PL" sz="2500" dirty="0" smtClean="0">
                <a:solidFill>
                  <a:srgbClr val="000000"/>
                </a:solidFill>
                <a:latin typeface="Times New Roman" pitchFamily="16" charset="0"/>
              </a:rPr>
              <a:t>za </a:t>
            </a:r>
            <a:r>
              <a:rPr lang="pl-PL" altLang="pl-PL" sz="2500" dirty="0">
                <a:solidFill>
                  <a:srgbClr val="000000"/>
                </a:solidFill>
                <a:latin typeface="Times New Roman" pitchFamily="16" charset="0"/>
              </a:rPr>
              <a:t>niepodjęcie pracy. Wprowadzają jasne reguły i dbają o ich przestrzeganie. Reguły w postaci nagród </a:t>
            </a:r>
            <a:r>
              <a:rPr lang="pl-PL" altLang="pl-PL" sz="2500" dirty="0" smtClean="0">
                <a:solidFill>
                  <a:srgbClr val="000000"/>
                </a:solidFill>
                <a:latin typeface="Times New Roman" pitchFamily="16" charset="0"/>
              </a:rPr>
              <a:t>               i </a:t>
            </a:r>
            <a:r>
              <a:rPr lang="pl-PL" altLang="pl-PL" sz="2500" dirty="0">
                <a:solidFill>
                  <a:srgbClr val="000000"/>
                </a:solidFill>
                <a:latin typeface="Times New Roman" pitchFamily="16" charset="0"/>
              </a:rPr>
              <a:t>konsekwencji są znane nauczycielom, uczniom i rodzicom, </a:t>
            </a:r>
            <a:r>
              <a:rPr lang="pl-PL" altLang="pl-PL" sz="2500" dirty="0" smtClean="0">
                <a:solidFill>
                  <a:srgbClr val="000000"/>
                </a:solidFill>
                <a:latin typeface="Times New Roman" pitchFamily="16" charset="0"/>
              </a:rPr>
              <a:t>     i </a:t>
            </a:r>
            <a:r>
              <a:rPr lang="pl-PL" altLang="pl-PL" sz="2500" dirty="0">
                <a:solidFill>
                  <a:srgbClr val="000000"/>
                </a:solidFill>
                <a:latin typeface="Times New Roman" pitchFamily="16" charset="0"/>
              </a:rPr>
              <a:t>wspólnie </a:t>
            </a:r>
            <a:r>
              <a:rPr lang="pl-PL" altLang="pl-PL" sz="2500" dirty="0" smtClean="0">
                <a:solidFill>
                  <a:srgbClr val="000000"/>
                </a:solidFill>
                <a:latin typeface="Times New Roman" pitchFamily="16" charset="0"/>
              </a:rPr>
              <a:t>ustalane; </a:t>
            </a:r>
            <a:endParaRPr lang="pl-PL" altLang="pl-PL" sz="2500" dirty="0">
              <a:solidFill>
                <a:srgbClr val="000000"/>
              </a:solidFill>
              <a:latin typeface="Times New Roman" pitchFamily="16" charset="0"/>
            </a:endParaRPr>
          </a:p>
          <a:p>
            <a:pPr marL="342900" indent="-342900" algn="just">
              <a:buClrTx/>
              <a:buSzTx/>
              <a:buFont typeface="Arial" pitchFamily="34" charset="0"/>
              <a:buChar char="•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pl-PL" altLang="pl-PL" sz="2500" dirty="0" smtClean="0">
                <a:solidFill>
                  <a:srgbClr val="000000"/>
                </a:solidFill>
                <a:latin typeface="Times New Roman" pitchFamily="16" charset="0"/>
              </a:rPr>
              <a:t>w </a:t>
            </a:r>
            <a:r>
              <a:rPr lang="pl-PL" altLang="pl-PL" sz="2500" dirty="0">
                <a:solidFill>
                  <a:srgbClr val="000000"/>
                </a:solidFill>
                <a:latin typeface="Times New Roman" pitchFamily="16" charset="0"/>
              </a:rPr>
              <a:t>sytuacjach nasilania się napięcia u dziecka stosują </a:t>
            </a:r>
            <a:r>
              <a:rPr lang="pl-PL" altLang="pl-PL" sz="2500" dirty="0" smtClean="0">
                <a:solidFill>
                  <a:srgbClr val="000000"/>
                </a:solidFill>
                <a:latin typeface="Times New Roman" pitchFamily="16" charset="0"/>
              </a:rPr>
              <a:t>metody wielozmysłowej </a:t>
            </a:r>
            <a:r>
              <a:rPr lang="pl-PL" altLang="pl-PL" sz="2500" dirty="0">
                <a:solidFill>
                  <a:srgbClr val="000000"/>
                </a:solidFill>
                <a:latin typeface="Times New Roman" pitchFamily="16" charset="0"/>
              </a:rPr>
              <a:t>stymulacji w celu zaspokojenia potrzeb </a:t>
            </a:r>
            <a:r>
              <a:rPr lang="pl-PL" altLang="pl-PL" sz="2500" dirty="0" smtClean="0">
                <a:solidFill>
                  <a:srgbClr val="000000"/>
                </a:solidFill>
                <a:latin typeface="Times New Roman" pitchFamily="16" charset="0"/>
              </a:rPr>
              <a:t>dziecka niepełnosprawnego </a:t>
            </a:r>
            <a:r>
              <a:rPr lang="pl-PL" altLang="pl-PL" sz="2500" dirty="0">
                <a:solidFill>
                  <a:srgbClr val="000000"/>
                </a:solidFill>
                <a:latin typeface="Times New Roman" pitchFamily="16" charset="0"/>
              </a:rPr>
              <a:t>typu: masaże, deska rotacyjna</a:t>
            </a:r>
            <a:r>
              <a:rPr lang="pl-PL" altLang="pl-PL" sz="2500" dirty="0" smtClean="0">
                <a:solidFill>
                  <a:srgbClr val="000000"/>
                </a:solidFill>
                <a:latin typeface="Times New Roman" pitchFamily="16" charset="0"/>
              </a:rPr>
              <a:t>, sakwa</a:t>
            </a:r>
            <a:r>
              <a:rPr lang="pl-PL" altLang="pl-PL" sz="2500" dirty="0">
                <a:solidFill>
                  <a:srgbClr val="000000"/>
                </a:solidFill>
                <a:latin typeface="Times New Roman" pitchFamily="16" charset="0"/>
              </a:rPr>
              <a:t>, beczka</a:t>
            </a:r>
            <a:r>
              <a:rPr lang="pl-PL" altLang="pl-PL" sz="2500" dirty="0" smtClean="0">
                <a:solidFill>
                  <a:srgbClr val="000000"/>
                </a:solidFill>
                <a:latin typeface="Times New Roman" pitchFamily="16" charset="0"/>
              </a:rPr>
              <a:t>, dociski</a:t>
            </a:r>
            <a:r>
              <a:rPr lang="pl-PL" altLang="pl-PL" sz="2500" dirty="0">
                <a:solidFill>
                  <a:srgbClr val="000000"/>
                </a:solidFill>
                <a:latin typeface="Times New Roman" pitchFamily="16" charset="0"/>
              </a:rPr>
              <a:t>, </a:t>
            </a:r>
            <a:r>
              <a:rPr lang="pl-PL" altLang="pl-PL" sz="2500" dirty="0" smtClean="0">
                <a:solidFill>
                  <a:srgbClr val="000000"/>
                </a:solidFill>
                <a:latin typeface="Times New Roman" pitchFamily="16" charset="0"/>
              </a:rPr>
              <a:t>otulanie;</a:t>
            </a:r>
          </a:p>
          <a:p>
            <a:pPr marL="342900" lvl="1" indent="-342900" algn="just">
              <a:buClrTx/>
              <a:buSzTx/>
              <a:buFont typeface="Arial" pitchFamily="34" charset="0"/>
              <a:buChar char="•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pl-PL" altLang="pl-PL" sz="2500" dirty="0">
                <a:solidFill>
                  <a:srgbClr val="000000"/>
                </a:solidFill>
                <a:latin typeface="Times New Roman" pitchFamily="16" charset="0"/>
              </a:rPr>
              <a:t>zachęcają uczniów zdrowych do pomagania dzieciom </a:t>
            </a:r>
            <a:r>
              <a:rPr lang="pl-PL" altLang="pl-PL" sz="2500" dirty="0" smtClean="0">
                <a:solidFill>
                  <a:srgbClr val="000000"/>
                </a:solidFill>
                <a:latin typeface="Times New Roman" pitchFamily="16" charset="0"/>
              </a:rPr>
              <a:t>niepełnosprawnym </a:t>
            </a:r>
            <a:r>
              <a:rPr lang="pl-PL" altLang="pl-PL" sz="2500" dirty="0">
                <a:solidFill>
                  <a:srgbClr val="000000"/>
                </a:solidFill>
                <a:latin typeface="Times New Roman" pitchFamily="16" charset="0"/>
              </a:rPr>
              <a:t>w celu poprawy poziomu ich pracy </a:t>
            </a:r>
            <a:r>
              <a:rPr lang="pl-PL" altLang="pl-PL" sz="2500" dirty="0" smtClean="0">
                <a:solidFill>
                  <a:srgbClr val="000000"/>
                </a:solidFill>
                <a:latin typeface="Times New Roman" pitchFamily="16" charset="0"/>
              </a:rPr>
              <a:t>             i </a:t>
            </a:r>
            <a:r>
              <a:rPr lang="pl-PL" altLang="pl-PL" sz="2500" dirty="0">
                <a:solidFill>
                  <a:srgbClr val="000000"/>
                </a:solidFill>
                <a:latin typeface="Times New Roman" pitchFamily="16" charset="0"/>
              </a:rPr>
              <a:t>zachowania. </a:t>
            </a:r>
            <a:endParaRPr lang="pl-PL" altLang="pl-PL" sz="2600" dirty="0">
              <a:solidFill>
                <a:srgbClr val="000000"/>
              </a:solidFill>
              <a:latin typeface="Times New Roman" pitchFamily="16" charset="0"/>
            </a:endParaRPr>
          </a:p>
          <a:p>
            <a:pPr marL="0" lvl="1">
              <a:buClrTx/>
              <a:buSzTx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endParaRPr lang="pl-PL" altLang="pl-PL" sz="2500" dirty="0" smtClean="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20656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395536" y="503238"/>
            <a:ext cx="8424935" cy="440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341313" indent="-341313">
              <a:buClr>
                <a:srgbClr val="A6B727"/>
              </a:buClr>
              <a:buSzPct val="80000"/>
              <a:buFont typeface="Arial" charset="0"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endParaRPr lang="pl-PL" altLang="pl-PL" sz="2800" dirty="0">
              <a:solidFill>
                <a:srgbClr val="000000"/>
              </a:solidFill>
              <a:latin typeface="Times New Roman" pitchFamily="16" charset="0"/>
            </a:endParaRPr>
          </a:p>
          <a:p>
            <a:pPr marL="457200" indent="-457200" algn="just">
              <a:buClrTx/>
              <a:buSzPct val="100000"/>
              <a:buFont typeface="+mj-lt"/>
              <a:buAutoNum type="arabicPeriod" startAt="3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pl-PL" altLang="pl-PL" sz="2800" dirty="0" smtClean="0">
                <a:solidFill>
                  <a:srgbClr val="000000"/>
                </a:solidFill>
                <a:latin typeface="Times New Roman" pitchFamily="16" charset="0"/>
              </a:rPr>
              <a:t>„Nauczyciele wspomagający” </a:t>
            </a:r>
            <a:r>
              <a:rPr lang="pl-PL" altLang="pl-PL" sz="2800" dirty="0">
                <a:solidFill>
                  <a:srgbClr val="000000"/>
                </a:solidFill>
                <a:latin typeface="Times New Roman" pitchFamily="16" charset="0"/>
              </a:rPr>
              <a:t>mają systematyczny kontakt </a:t>
            </a:r>
            <a:r>
              <a:rPr lang="pl-PL" altLang="pl-PL" sz="2800" dirty="0" smtClean="0">
                <a:solidFill>
                  <a:srgbClr val="000000"/>
                </a:solidFill>
                <a:latin typeface="Times New Roman" pitchFamily="16" charset="0"/>
              </a:rPr>
              <a:t>z </a:t>
            </a:r>
            <a:r>
              <a:rPr lang="pl-PL" altLang="pl-PL" sz="2800" dirty="0">
                <a:solidFill>
                  <a:srgbClr val="000000"/>
                </a:solidFill>
                <a:latin typeface="Times New Roman" pitchFamily="16" charset="0"/>
              </a:rPr>
              <a:t>rodzicami uczniów niepełnosprawnych poprzez zeszyt </a:t>
            </a:r>
            <a:r>
              <a:rPr lang="pl-PL" altLang="pl-PL" sz="2800" dirty="0" smtClean="0">
                <a:solidFill>
                  <a:srgbClr val="000000"/>
                </a:solidFill>
                <a:latin typeface="Times New Roman" pitchFamily="16" charset="0"/>
              </a:rPr>
              <a:t>kontaktów.</a:t>
            </a:r>
          </a:p>
          <a:p>
            <a:pPr algn="just">
              <a:buClrTx/>
              <a:buSzPct val="100000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endParaRPr lang="pl-PL" altLang="pl-PL" sz="2800" dirty="0" smtClean="0">
              <a:solidFill>
                <a:srgbClr val="000000"/>
              </a:solidFill>
              <a:latin typeface="Times New Roman" pitchFamily="16" charset="0"/>
            </a:endParaRPr>
          </a:p>
          <a:p>
            <a:pPr marL="514350" indent="-514350" algn="just">
              <a:buClrTx/>
              <a:buSzPct val="100000"/>
              <a:buFont typeface="+mj-lt"/>
              <a:buAutoNum type="arabicPeriod" startAt="4"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pl-PL" altLang="pl-PL" sz="2800" dirty="0" smtClean="0">
                <a:solidFill>
                  <a:srgbClr val="000000"/>
                </a:solidFill>
                <a:latin typeface="Times New Roman" pitchFamily="16" charset="0"/>
              </a:rPr>
              <a:t>Powołany </a:t>
            </a:r>
            <a:r>
              <a:rPr lang="pl-PL" altLang="pl-PL" sz="2800" dirty="0">
                <a:solidFill>
                  <a:srgbClr val="000000"/>
                </a:solidFill>
                <a:latin typeface="Times New Roman" pitchFamily="16" charset="0"/>
              </a:rPr>
              <a:t>w szkole koordynator współpracuje </a:t>
            </a:r>
            <a:r>
              <a:rPr lang="pl-PL" altLang="pl-PL" sz="2800" dirty="0" smtClean="0">
                <a:solidFill>
                  <a:srgbClr val="000000"/>
                </a:solidFill>
                <a:latin typeface="Times New Roman" pitchFamily="16" charset="0"/>
              </a:rPr>
              <a:t>            z </a:t>
            </a:r>
            <a:r>
              <a:rPr lang="pl-PL" altLang="pl-PL" sz="2800" dirty="0">
                <a:solidFill>
                  <a:srgbClr val="000000"/>
                </a:solidFill>
                <a:latin typeface="Times New Roman" pitchFamily="16" charset="0"/>
              </a:rPr>
              <a:t>chętnymi </a:t>
            </a:r>
            <a:r>
              <a:rPr lang="pl-PL" altLang="pl-PL" sz="2800" dirty="0" smtClean="0">
                <a:solidFill>
                  <a:srgbClr val="000000"/>
                </a:solidFill>
                <a:latin typeface="Times New Roman" pitchFamily="16" charset="0"/>
              </a:rPr>
              <a:t>rodzicami dzieci niepełnosprawnych        w </a:t>
            </a:r>
            <a:r>
              <a:rPr lang="pl-PL" altLang="pl-PL" sz="2800" dirty="0">
                <a:solidFill>
                  <a:srgbClr val="000000"/>
                </a:solidFill>
                <a:latin typeface="Times New Roman" pitchFamily="16" charset="0"/>
              </a:rPr>
              <a:t>obszarze głębszego poznania potrzeb dzieci, </a:t>
            </a:r>
            <a:r>
              <a:rPr lang="pl-PL" altLang="pl-PL" sz="2800" dirty="0" smtClean="0">
                <a:solidFill>
                  <a:srgbClr val="000000"/>
                </a:solidFill>
                <a:latin typeface="Times New Roman" pitchFamily="16" charset="0"/>
              </a:rPr>
              <a:t>co </a:t>
            </a:r>
            <a:r>
              <a:rPr lang="pl-PL" altLang="pl-PL" sz="2800" dirty="0">
                <a:solidFill>
                  <a:srgbClr val="000000"/>
                </a:solidFill>
                <a:latin typeface="Times New Roman" pitchFamily="16" charset="0"/>
              </a:rPr>
              <a:t>ma znaczenie dla stymulacji ich optymalnego rozwoju.</a:t>
            </a:r>
          </a:p>
          <a:p>
            <a:pPr marL="341313" indent="-341313">
              <a:buClrTx/>
              <a:buSzTx/>
              <a:buFontTx/>
              <a:buNone/>
              <a:tabLst>
                <a:tab pos="341313" algn="l"/>
                <a:tab pos="798513" algn="l"/>
                <a:tab pos="1255713" algn="l"/>
                <a:tab pos="1712913" algn="l"/>
                <a:tab pos="2170113" algn="l"/>
                <a:tab pos="2627313" algn="l"/>
                <a:tab pos="3084513" algn="l"/>
                <a:tab pos="3541713" algn="l"/>
                <a:tab pos="3998913" algn="l"/>
                <a:tab pos="4456113" algn="l"/>
                <a:tab pos="4913313" algn="l"/>
                <a:tab pos="5370513" algn="l"/>
                <a:tab pos="5827713" algn="l"/>
                <a:tab pos="6284913" algn="l"/>
                <a:tab pos="6742113" algn="l"/>
                <a:tab pos="7199313" algn="l"/>
                <a:tab pos="7656513" algn="l"/>
                <a:tab pos="8113713" algn="l"/>
                <a:tab pos="8570913" algn="l"/>
                <a:tab pos="9028113" algn="l"/>
                <a:tab pos="9485313" algn="l"/>
              </a:tabLst>
            </a:pPr>
            <a:r>
              <a:rPr lang="pl-PL" altLang="pl-PL" sz="2800" dirty="0">
                <a:solidFill>
                  <a:srgbClr val="000000"/>
                </a:solidFill>
                <a:latin typeface="Times New Roman" pitchFamily="16" charset="0"/>
              </a:rPr>
              <a:t>    </a:t>
            </a:r>
            <a:r>
              <a:rPr lang="pl-PL" altLang="pl-PL" sz="2800" dirty="0" smtClean="0">
                <a:solidFill>
                  <a:srgbClr val="000000"/>
                </a:solidFill>
                <a:latin typeface="Times New Roman" pitchFamily="16" charset="0"/>
              </a:rPr>
              <a:t> </a:t>
            </a:r>
            <a:endParaRPr lang="pl-PL" altLang="pl-PL" sz="2800" dirty="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04160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431800" y="332656"/>
            <a:ext cx="8172648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512763" algn="l"/>
                <a:tab pos="1198563" algn="l"/>
                <a:tab pos="1884363" algn="l"/>
                <a:tab pos="2570163" algn="l"/>
                <a:tab pos="3255963" algn="l"/>
                <a:tab pos="3941763" algn="l"/>
                <a:tab pos="4627563" algn="l"/>
                <a:tab pos="5313363" algn="l"/>
                <a:tab pos="5999163" algn="l"/>
                <a:tab pos="6684963" algn="l"/>
                <a:tab pos="7370763" algn="l"/>
                <a:tab pos="8056563" algn="l"/>
                <a:tab pos="8742363" algn="l"/>
                <a:tab pos="9428163" algn="l"/>
                <a:tab pos="10113963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1pPr>
            <a:lvl2pPr>
              <a:tabLst>
                <a:tab pos="512763" algn="l"/>
                <a:tab pos="1198563" algn="l"/>
                <a:tab pos="1884363" algn="l"/>
                <a:tab pos="2570163" algn="l"/>
                <a:tab pos="3255963" algn="l"/>
                <a:tab pos="3941763" algn="l"/>
                <a:tab pos="4627563" algn="l"/>
                <a:tab pos="5313363" algn="l"/>
                <a:tab pos="5999163" algn="l"/>
                <a:tab pos="6684963" algn="l"/>
                <a:tab pos="7370763" algn="l"/>
                <a:tab pos="8056563" algn="l"/>
                <a:tab pos="8742363" algn="l"/>
                <a:tab pos="9428163" algn="l"/>
                <a:tab pos="10113963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2pPr>
            <a:lvl3pPr>
              <a:tabLst>
                <a:tab pos="512763" algn="l"/>
                <a:tab pos="1198563" algn="l"/>
                <a:tab pos="1884363" algn="l"/>
                <a:tab pos="2570163" algn="l"/>
                <a:tab pos="3255963" algn="l"/>
                <a:tab pos="3941763" algn="l"/>
                <a:tab pos="4627563" algn="l"/>
                <a:tab pos="5313363" algn="l"/>
                <a:tab pos="5999163" algn="l"/>
                <a:tab pos="6684963" algn="l"/>
                <a:tab pos="7370763" algn="l"/>
                <a:tab pos="8056563" algn="l"/>
                <a:tab pos="8742363" algn="l"/>
                <a:tab pos="9428163" algn="l"/>
                <a:tab pos="10113963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3pPr>
            <a:lvl4pPr>
              <a:tabLst>
                <a:tab pos="512763" algn="l"/>
                <a:tab pos="1198563" algn="l"/>
                <a:tab pos="1884363" algn="l"/>
                <a:tab pos="2570163" algn="l"/>
                <a:tab pos="3255963" algn="l"/>
                <a:tab pos="3941763" algn="l"/>
                <a:tab pos="4627563" algn="l"/>
                <a:tab pos="5313363" algn="l"/>
                <a:tab pos="5999163" algn="l"/>
                <a:tab pos="6684963" algn="l"/>
                <a:tab pos="7370763" algn="l"/>
                <a:tab pos="8056563" algn="l"/>
                <a:tab pos="8742363" algn="l"/>
                <a:tab pos="9428163" algn="l"/>
                <a:tab pos="10113963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4pPr>
            <a:lvl5pPr>
              <a:tabLst>
                <a:tab pos="512763" algn="l"/>
                <a:tab pos="1198563" algn="l"/>
                <a:tab pos="1884363" algn="l"/>
                <a:tab pos="2570163" algn="l"/>
                <a:tab pos="3255963" algn="l"/>
                <a:tab pos="3941763" algn="l"/>
                <a:tab pos="4627563" algn="l"/>
                <a:tab pos="5313363" algn="l"/>
                <a:tab pos="5999163" algn="l"/>
                <a:tab pos="6684963" algn="l"/>
                <a:tab pos="7370763" algn="l"/>
                <a:tab pos="8056563" algn="l"/>
                <a:tab pos="8742363" algn="l"/>
                <a:tab pos="9428163" algn="l"/>
                <a:tab pos="10113963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5pPr>
            <a:lvl6pPr marL="2514600" indent="-228600" algn="just" defTabSz="44926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12763" algn="l"/>
                <a:tab pos="1198563" algn="l"/>
                <a:tab pos="1884363" algn="l"/>
                <a:tab pos="2570163" algn="l"/>
                <a:tab pos="3255963" algn="l"/>
                <a:tab pos="3941763" algn="l"/>
                <a:tab pos="4627563" algn="l"/>
                <a:tab pos="5313363" algn="l"/>
                <a:tab pos="5999163" algn="l"/>
                <a:tab pos="6684963" algn="l"/>
                <a:tab pos="7370763" algn="l"/>
                <a:tab pos="8056563" algn="l"/>
                <a:tab pos="8742363" algn="l"/>
                <a:tab pos="9428163" algn="l"/>
                <a:tab pos="10113963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6pPr>
            <a:lvl7pPr marL="2971800" indent="-228600" algn="just" defTabSz="44926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12763" algn="l"/>
                <a:tab pos="1198563" algn="l"/>
                <a:tab pos="1884363" algn="l"/>
                <a:tab pos="2570163" algn="l"/>
                <a:tab pos="3255963" algn="l"/>
                <a:tab pos="3941763" algn="l"/>
                <a:tab pos="4627563" algn="l"/>
                <a:tab pos="5313363" algn="l"/>
                <a:tab pos="5999163" algn="l"/>
                <a:tab pos="6684963" algn="l"/>
                <a:tab pos="7370763" algn="l"/>
                <a:tab pos="8056563" algn="l"/>
                <a:tab pos="8742363" algn="l"/>
                <a:tab pos="9428163" algn="l"/>
                <a:tab pos="10113963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7pPr>
            <a:lvl8pPr marL="3429000" indent="-228600" algn="just" defTabSz="44926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12763" algn="l"/>
                <a:tab pos="1198563" algn="l"/>
                <a:tab pos="1884363" algn="l"/>
                <a:tab pos="2570163" algn="l"/>
                <a:tab pos="3255963" algn="l"/>
                <a:tab pos="3941763" algn="l"/>
                <a:tab pos="4627563" algn="l"/>
                <a:tab pos="5313363" algn="l"/>
                <a:tab pos="5999163" algn="l"/>
                <a:tab pos="6684963" algn="l"/>
                <a:tab pos="7370763" algn="l"/>
                <a:tab pos="8056563" algn="l"/>
                <a:tab pos="8742363" algn="l"/>
                <a:tab pos="9428163" algn="l"/>
                <a:tab pos="10113963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8pPr>
            <a:lvl9pPr marL="3886200" indent="-228600" algn="just" defTabSz="44926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12763" algn="l"/>
                <a:tab pos="1198563" algn="l"/>
                <a:tab pos="1884363" algn="l"/>
                <a:tab pos="2570163" algn="l"/>
                <a:tab pos="3255963" algn="l"/>
                <a:tab pos="3941763" algn="l"/>
                <a:tab pos="4627563" algn="l"/>
                <a:tab pos="5313363" algn="l"/>
                <a:tab pos="5999163" algn="l"/>
                <a:tab pos="6684963" algn="l"/>
                <a:tab pos="7370763" algn="l"/>
                <a:tab pos="8056563" algn="l"/>
                <a:tab pos="8742363" algn="l"/>
                <a:tab pos="9428163" algn="l"/>
                <a:tab pos="10113963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9pPr>
          </a:lstStyle>
          <a:p>
            <a:pPr algn="ctr" eaLnBrk="1" hangingPunct="1"/>
            <a:r>
              <a:rPr lang="pl-PL" altLang="pl-PL" sz="2400" b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Dlaczego warto wprowadzać edukację włączającą </a:t>
            </a:r>
            <a:r>
              <a:rPr lang="pl-PL" altLang="pl-PL" sz="2400" b="1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w </a:t>
            </a:r>
            <a:r>
              <a:rPr lang="pl-PL" altLang="pl-PL" sz="2400" b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szkole ogólnodostępnej:</a:t>
            </a:r>
          </a:p>
          <a:p>
            <a:pPr algn="just" eaLnBrk="1" hangingPunct="1">
              <a:lnSpc>
                <a:spcPct val="100000"/>
              </a:lnSpc>
              <a:buClrTx/>
            </a:pPr>
            <a:endParaRPr lang="pl-PL" altLang="pl-PL" sz="2400" dirty="0" smtClean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marL="514350" indent="-514350" algn="just" eaLnBrk="1" hangingPunct="1">
              <a:lnSpc>
                <a:spcPct val="100000"/>
              </a:lnSpc>
              <a:buClrTx/>
              <a:buFont typeface="+mj-lt"/>
              <a:buAutoNum type="arabicPeriod"/>
            </a:pPr>
            <a:r>
              <a:rPr lang="pl-PL" altLang="pl-PL" sz="2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Edukacja włączająca </a:t>
            </a:r>
            <a:r>
              <a:rPr lang="pl-PL" altLang="pl-PL" sz="2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służy wszystkim: uczniom, nauczycielom i rodzicom. </a:t>
            </a:r>
            <a:endParaRPr lang="pl-PL" altLang="pl-PL" sz="2400" dirty="0" smtClean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marL="514350" indent="-514350" algn="just" eaLnBrk="1" hangingPunct="1">
              <a:lnSpc>
                <a:spcPct val="100000"/>
              </a:lnSpc>
              <a:buClrTx/>
              <a:buFont typeface="+mj-lt"/>
              <a:buAutoNum type="arabicPeriod"/>
            </a:pPr>
            <a:r>
              <a:rPr lang="pl-PL" altLang="pl-PL" sz="2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Starsi </a:t>
            </a:r>
            <a:r>
              <a:rPr lang="pl-PL" altLang="pl-PL" sz="2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i zdrowi uczniowie  rozwijają opiekuńczość wobec </a:t>
            </a:r>
            <a:r>
              <a:rPr lang="pl-PL" altLang="pl-PL" sz="2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słabszych.</a:t>
            </a:r>
          </a:p>
          <a:p>
            <a:pPr marL="514350" indent="-514350" algn="just" eaLnBrk="1" hangingPunct="1">
              <a:lnSpc>
                <a:spcPct val="100000"/>
              </a:lnSpc>
              <a:buClrTx/>
              <a:buFont typeface="+mj-lt"/>
              <a:buAutoNum type="arabicPeriod"/>
            </a:pPr>
            <a:r>
              <a:rPr lang="pl-PL" altLang="pl-PL" sz="2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Dzieci </a:t>
            </a:r>
            <a:r>
              <a:rPr lang="pl-PL" altLang="pl-PL" sz="2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niepełnosprawne rozwijają się poprzez naśladowanie dzieci </a:t>
            </a:r>
            <a:r>
              <a:rPr lang="pl-PL" altLang="pl-PL" sz="2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zdrowych</a:t>
            </a:r>
            <a:r>
              <a:rPr lang="pl-PL" altLang="pl-PL" sz="2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. </a:t>
            </a:r>
            <a:r>
              <a:rPr lang="pl-PL" altLang="pl-PL" sz="2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Dotyczy </a:t>
            </a:r>
            <a:r>
              <a:rPr lang="pl-PL" altLang="pl-PL" sz="2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to zarówno edukacji jak </a:t>
            </a:r>
            <a:r>
              <a:rPr lang="pl-PL" altLang="pl-PL" sz="2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              i zachowania.</a:t>
            </a:r>
          </a:p>
          <a:p>
            <a:pPr marL="514350" indent="-514350" algn="just" eaLnBrk="1" hangingPunct="1">
              <a:lnSpc>
                <a:spcPct val="100000"/>
              </a:lnSpc>
              <a:buClrTx/>
              <a:buFont typeface="+mj-lt"/>
              <a:buAutoNum type="arabicPeriod"/>
            </a:pPr>
            <a:r>
              <a:rPr lang="pl-PL" altLang="pl-PL" sz="2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W </a:t>
            </a:r>
            <a:r>
              <a:rPr lang="pl-PL" altLang="pl-PL" sz="2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oddziałach z dziećmi niepełnosprawnymi wygaszają się zachowania agresywne. Wszystkie dzieci </a:t>
            </a:r>
            <a:r>
              <a:rPr lang="pl-PL" altLang="pl-PL" sz="2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uczone są </a:t>
            </a:r>
            <a:r>
              <a:rPr lang="pl-PL" altLang="pl-PL" sz="2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nieagresywnego rozwiązywania sporów i </a:t>
            </a:r>
            <a:r>
              <a:rPr lang="pl-PL" altLang="pl-PL" sz="2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konfliktów.</a:t>
            </a:r>
          </a:p>
          <a:p>
            <a:pPr marL="514350" indent="-514350" algn="just" eaLnBrk="1" hangingPunct="1">
              <a:lnSpc>
                <a:spcPct val="100000"/>
              </a:lnSpc>
              <a:buClrTx/>
              <a:buFont typeface="+mj-lt"/>
              <a:buAutoNum type="arabicPeriod"/>
            </a:pPr>
            <a:r>
              <a:rPr lang="pl-PL" altLang="pl-PL" sz="2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W </a:t>
            </a:r>
            <a:r>
              <a:rPr lang="pl-PL" altLang="pl-PL" sz="2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pozytywnym kierunku zmieniają się  postawy tych rodziców dzieci </a:t>
            </a:r>
            <a:r>
              <a:rPr lang="pl-PL" altLang="pl-PL" sz="2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zdrowych</a:t>
            </a:r>
            <a:r>
              <a:rPr lang="pl-PL" altLang="pl-PL" sz="24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, którzy mieli obawy, że ich zdrowe dzieci będą naśladować dzieci </a:t>
            </a:r>
            <a:r>
              <a:rPr lang="pl-PL" altLang="pl-PL" sz="24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chore.</a:t>
            </a:r>
            <a:endParaRPr lang="pl-PL" altLang="pl-PL" sz="2400" dirty="0">
              <a:solidFill>
                <a:srgbClr val="A6B727"/>
              </a:solidFill>
              <a:cs typeface="Times New Roman" pitchFamily="1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45107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323528" y="260648"/>
            <a:ext cx="8424936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5pPr>
            <a:lvl6pPr marL="2514600" indent="-228600" algn="just" defTabSz="44926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6pPr>
            <a:lvl7pPr marL="2971800" indent="-228600" algn="just" defTabSz="44926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7pPr>
            <a:lvl8pPr marL="3429000" indent="-228600" algn="just" defTabSz="44926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8pPr>
            <a:lvl9pPr marL="3886200" indent="-228600" algn="just" defTabSz="44926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9pPr>
          </a:lstStyle>
          <a:p>
            <a:pPr marL="514350" indent="-514350" algn="just" eaLnBrk="1" hangingPunct="1">
              <a:buFont typeface="+mj-lt"/>
              <a:buAutoNum type="arabicPeriod" startAt="6"/>
            </a:pPr>
            <a:r>
              <a:rPr lang="pl-PL" altLang="pl-PL" sz="2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Dzieci </a:t>
            </a:r>
            <a:r>
              <a:rPr lang="pl-PL" altLang="pl-PL" sz="26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zdrowe uwrażliwiają się na drugiego człowieka, stają się bardziej empatyczne wskutek przebywania </a:t>
            </a:r>
            <a:r>
              <a:rPr lang="pl-PL" altLang="pl-PL" sz="2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             z </a:t>
            </a:r>
            <a:r>
              <a:rPr lang="pl-PL" altLang="pl-PL" sz="26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dziećmi niepełnosprawnymi</a:t>
            </a:r>
            <a:r>
              <a:rPr lang="pl-PL" altLang="pl-PL" sz="2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.</a:t>
            </a:r>
            <a:endParaRPr lang="pl-PL" altLang="pl-PL" sz="26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marL="514350" indent="-514350" algn="just" eaLnBrk="1" hangingPunct="1">
              <a:buFont typeface="+mj-lt"/>
              <a:buAutoNum type="arabicPeriod" startAt="6"/>
            </a:pPr>
            <a:r>
              <a:rPr lang="pl-PL" altLang="pl-PL" sz="2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Dzieci </a:t>
            </a:r>
            <a:r>
              <a:rPr lang="pl-PL" altLang="pl-PL" sz="26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niepełnosprawne odnoszą sukcesy </a:t>
            </a:r>
            <a:r>
              <a:rPr lang="pl-PL" altLang="pl-PL" sz="2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m. in.:</a:t>
            </a:r>
            <a:endParaRPr lang="pl-PL" altLang="pl-PL" sz="26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marL="838800" lvl="1" indent="-457200" eaLnBrk="1" hangingPunct="1">
              <a:buFont typeface="Arial" pitchFamily="34" charset="0"/>
              <a:buChar char="•"/>
            </a:pPr>
            <a:r>
              <a:rPr lang="pl-PL" altLang="pl-PL" sz="2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uczennica </a:t>
            </a:r>
            <a:r>
              <a:rPr lang="pl-PL" altLang="pl-PL" sz="26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z autyzmem jest </a:t>
            </a:r>
            <a:r>
              <a:rPr lang="pl-PL" altLang="pl-PL" sz="2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bardzo </a:t>
            </a:r>
            <a:r>
              <a:rPr lang="pl-PL" altLang="pl-PL" sz="26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dobrą </a:t>
            </a:r>
            <a:r>
              <a:rPr lang="pl-PL" altLang="pl-PL" sz="2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uczennicą,</a:t>
            </a:r>
          </a:p>
          <a:p>
            <a:pPr marL="838800" lvl="1" indent="-457200" eaLnBrk="1" hangingPunct="1">
              <a:buFont typeface="Arial" pitchFamily="34" charset="0"/>
              <a:buChar char="•"/>
            </a:pPr>
            <a:r>
              <a:rPr lang="pl-PL" altLang="pl-PL" sz="2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uczennica </a:t>
            </a:r>
            <a:r>
              <a:rPr lang="pl-PL" altLang="pl-PL" sz="26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autyzmem ma zdolności </a:t>
            </a:r>
            <a:r>
              <a:rPr lang="pl-PL" altLang="pl-PL" sz="2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plastyczne i </a:t>
            </a:r>
            <a:r>
              <a:rPr lang="pl-PL" altLang="pl-PL" sz="26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bierze udział w konkursach z tej dziedziny na równi z innymi </a:t>
            </a:r>
            <a:r>
              <a:rPr lang="pl-PL" altLang="pl-PL" sz="2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dziećmi,</a:t>
            </a:r>
          </a:p>
          <a:p>
            <a:pPr marL="838800" lvl="1" indent="-457200" eaLnBrk="1" hangingPunct="1">
              <a:buFont typeface="Arial" pitchFamily="34" charset="0"/>
              <a:buChar char="•"/>
            </a:pPr>
            <a:r>
              <a:rPr lang="pl-PL" altLang="pl-PL" sz="2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uczeń </a:t>
            </a:r>
            <a:r>
              <a:rPr lang="pl-PL" altLang="pl-PL" sz="26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z autyzmem nauczył się języka angielskiego jako małe  </a:t>
            </a:r>
            <a:r>
              <a:rPr lang="pl-PL" altLang="pl-PL" sz="2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dziecko </a:t>
            </a:r>
            <a:r>
              <a:rPr lang="pl-PL" altLang="pl-PL" sz="26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oglądając w telewizji  bajki i filmy </a:t>
            </a:r>
            <a:r>
              <a:rPr lang="pl-PL" altLang="pl-PL" sz="2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      w </a:t>
            </a:r>
            <a:r>
              <a:rPr lang="pl-PL" altLang="pl-PL" sz="26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tym języku, </a:t>
            </a:r>
          </a:p>
          <a:p>
            <a:pPr marL="838800" lvl="1" indent="-457200" eaLnBrk="1" hangingPunct="1">
              <a:buFont typeface="Arial" pitchFamily="34" charset="0"/>
              <a:buChar char="•"/>
            </a:pPr>
            <a:r>
              <a:rPr lang="pl-PL" altLang="pl-PL" sz="2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dziewczynka z niepełnosprawnością </a:t>
            </a:r>
            <a:r>
              <a:rPr lang="pl-PL" altLang="pl-PL" sz="26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umysłową lekkiego </a:t>
            </a:r>
            <a:r>
              <a:rPr lang="pl-PL" altLang="pl-PL" sz="2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stopnia nauczyła </a:t>
            </a:r>
            <a:r>
              <a:rPr lang="pl-PL" altLang="pl-PL" sz="26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się </a:t>
            </a:r>
            <a:r>
              <a:rPr lang="pl-PL" altLang="pl-PL" sz="2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słuchowo języka </a:t>
            </a:r>
            <a:r>
              <a:rPr lang="pl-PL" altLang="pl-PL" sz="26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rosyjskiego  bez znajomości liter, </a:t>
            </a:r>
            <a:r>
              <a:rPr lang="pl-PL" altLang="pl-PL" sz="2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a </a:t>
            </a:r>
            <a:r>
              <a:rPr lang="pl-PL" altLang="pl-PL" sz="26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także śpiewa </a:t>
            </a:r>
            <a:r>
              <a:rPr lang="pl-PL" altLang="pl-PL" sz="2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        w </a:t>
            </a:r>
            <a:r>
              <a:rPr lang="pl-PL" altLang="pl-PL" sz="26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szkolnym zespole i gra na  </a:t>
            </a:r>
            <a:r>
              <a:rPr lang="pl-PL" altLang="pl-PL" sz="2600" dirty="0" err="1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keybordzie</a:t>
            </a:r>
            <a:r>
              <a:rPr lang="pl-PL" altLang="pl-PL" sz="26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.</a:t>
            </a:r>
          </a:p>
          <a:p>
            <a:pPr marL="381600" lvl="1" eaLnBrk="1" hangingPunct="1"/>
            <a:endParaRPr lang="pl-PL" altLang="pl-PL" sz="2600" dirty="0" smtClean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marL="381600" lvl="1" indent="0" eaLnBrk="1" hangingPunct="1"/>
            <a:r>
              <a:rPr lang="pl-PL" altLang="pl-PL" sz="28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 </a:t>
            </a:r>
            <a:endParaRPr lang="pl-PL" altLang="pl-PL" sz="28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pl-PL" altLang="pl-PL" sz="26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  </a:t>
            </a:r>
          </a:p>
          <a:p>
            <a:pPr eaLnBrk="1" hangingPunct="1">
              <a:lnSpc>
                <a:spcPct val="70000"/>
              </a:lnSpc>
            </a:pPr>
            <a:endParaRPr lang="pl-PL" altLang="pl-PL" sz="26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lnSpc>
                <a:spcPct val="70000"/>
              </a:lnSpc>
            </a:pPr>
            <a:endParaRPr lang="pl-PL" altLang="pl-PL" sz="26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lnSpc>
                <a:spcPct val="70000"/>
              </a:lnSpc>
            </a:pPr>
            <a:endParaRPr lang="pl-PL" altLang="pl-PL" sz="2600" dirty="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34386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376745" y="836712"/>
            <a:ext cx="8352928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5pPr>
            <a:lvl6pPr marL="2514600" indent="-228600" algn="just" defTabSz="44926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6pPr>
            <a:lvl7pPr marL="2971800" indent="-228600" algn="just" defTabSz="44926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7pPr>
            <a:lvl8pPr marL="3429000" indent="-228600" algn="just" defTabSz="44926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8pPr>
            <a:lvl9pPr marL="3886200" indent="-228600" algn="just" defTabSz="44926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9pPr>
          </a:lstStyle>
          <a:p>
            <a:pPr marL="457200" indent="-457200" algn="just" eaLnBrk="1" hangingPunct="1">
              <a:buFont typeface="+mj-lt"/>
              <a:buAutoNum type="arabicPeriod" startAt="8"/>
            </a:pPr>
            <a:r>
              <a:rPr lang="pl-PL" altLang="pl-PL" sz="28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Nauczyciele </a:t>
            </a:r>
            <a:r>
              <a:rPr lang="pl-PL" altLang="pl-PL" sz="28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rozwijają umiejętność współpracy </a:t>
            </a:r>
            <a:r>
              <a:rPr lang="pl-PL" altLang="pl-PL" sz="28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         w zespole</a:t>
            </a:r>
            <a:r>
              <a:rPr lang="pl-PL" altLang="pl-PL" sz="28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, uczestniczą w szkoleniach, wzbogacają swój warsztat pracy o nowy rodzaj doświadczeń zawodowych.</a:t>
            </a:r>
          </a:p>
          <a:p>
            <a:pPr marL="457200" indent="-457200" algn="just" eaLnBrk="1" hangingPunct="1">
              <a:buFont typeface="+mj-lt"/>
              <a:buAutoNum type="arabicPeriod" startAt="8"/>
            </a:pPr>
            <a:endParaRPr lang="pl-PL" altLang="pl-PL" sz="28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marL="457200" indent="-457200" algn="just" eaLnBrk="1" hangingPunct="1">
              <a:buFont typeface="+mj-lt"/>
              <a:buAutoNum type="arabicPeriod" startAt="8"/>
            </a:pPr>
            <a:r>
              <a:rPr lang="pl-PL" altLang="pl-PL" sz="28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Zmieniają </a:t>
            </a:r>
            <a:r>
              <a:rPr lang="pl-PL" altLang="pl-PL" sz="28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się relacje między nauczycielami </a:t>
            </a:r>
            <a:r>
              <a:rPr lang="pl-PL" altLang="pl-PL" sz="28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              i </a:t>
            </a:r>
            <a:r>
              <a:rPr lang="pl-PL" altLang="pl-PL" sz="2800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uczniami.  </a:t>
            </a:r>
            <a:endParaRPr lang="pl-PL" altLang="pl-PL" sz="2800" dirty="0" smtClean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 hangingPunct="1"/>
            <a:endParaRPr lang="pl-PL" altLang="pl-PL" sz="2800" dirty="0" smtClean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pl-PL" altLang="pl-PL" sz="28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endParaRPr lang="pl-PL" altLang="pl-PL" sz="28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55642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68313" y="260350"/>
            <a:ext cx="8137525" cy="61245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Uczniowie </a:t>
            </a:r>
          </a:p>
          <a:p>
            <a:pPr algn="ctr">
              <a:defRPr/>
            </a:pPr>
            <a:endParaRPr lang="pl-PL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jeden oddział  przedszkolny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siedem oddziałów szkoły podstawowej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dwa oddziały gimnazjum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Punkt Przedszkolny prowadzony przez Stowarzyszenie Iskierka</a:t>
            </a:r>
          </a:p>
          <a:p>
            <a:pPr>
              <a:defRPr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defRPr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Ogółem w szkole jest  103 uczniów</a:t>
            </a:r>
          </a:p>
          <a:p>
            <a:pPr>
              <a:defRPr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-  14 to uczniowie niepełnosprawni.</a:t>
            </a:r>
          </a:p>
          <a:p>
            <a:pPr>
              <a:defRPr/>
            </a:pP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naszego obwodu szkolnego mamy 4 uczniów niepełnosprawnych, a pozostałych  10  pochodzi spoza  obwodu szkoły w tym 1 dziecko z sąsiedniego powiatu.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395536" y="188640"/>
            <a:ext cx="8569325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512763" algn="l"/>
                <a:tab pos="1198563" algn="l"/>
                <a:tab pos="1884363" algn="l"/>
                <a:tab pos="2570163" algn="l"/>
                <a:tab pos="3255963" algn="l"/>
                <a:tab pos="3941763" algn="l"/>
                <a:tab pos="4627563" algn="l"/>
                <a:tab pos="5313363" algn="l"/>
                <a:tab pos="5999163" algn="l"/>
                <a:tab pos="6684963" algn="l"/>
                <a:tab pos="7370763" algn="l"/>
                <a:tab pos="8056563" algn="l"/>
                <a:tab pos="8742363" algn="l"/>
                <a:tab pos="9428163" algn="l"/>
                <a:tab pos="10113963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1pPr>
            <a:lvl2pPr>
              <a:tabLst>
                <a:tab pos="512763" algn="l"/>
                <a:tab pos="1198563" algn="l"/>
                <a:tab pos="1884363" algn="l"/>
                <a:tab pos="2570163" algn="l"/>
                <a:tab pos="3255963" algn="l"/>
                <a:tab pos="3941763" algn="l"/>
                <a:tab pos="4627563" algn="l"/>
                <a:tab pos="5313363" algn="l"/>
                <a:tab pos="5999163" algn="l"/>
                <a:tab pos="6684963" algn="l"/>
                <a:tab pos="7370763" algn="l"/>
                <a:tab pos="8056563" algn="l"/>
                <a:tab pos="8742363" algn="l"/>
                <a:tab pos="9428163" algn="l"/>
                <a:tab pos="10113963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2pPr>
            <a:lvl3pPr>
              <a:tabLst>
                <a:tab pos="512763" algn="l"/>
                <a:tab pos="1198563" algn="l"/>
                <a:tab pos="1884363" algn="l"/>
                <a:tab pos="2570163" algn="l"/>
                <a:tab pos="3255963" algn="l"/>
                <a:tab pos="3941763" algn="l"/>
                <a:tab pos="4627563" algn="l"/>
                <a:tab pos="5313363" algn="l"/>
                <a:tab pos="5999163" algn="l"/>
                <a:tab pos="6684963" algn="l"/>
                <a:tab pos="7370763" algn="l"/>
                <a:tab pos="8056563" algn="l"/>
                <a:tab pos="8742363" algn="l"/>
                <a:tab pos="9428163" algn="l"/>
                <a:tab pos="10113963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3pPr>
            <a:lvl4pPr>
              <a:tabLst>
                <a:tab pos="512763" algn="l"/>
                <a:tab pos="1198563" algn="l"/>
                <a:tab pos="1884363" algn="l"/>
                <a:tab pos="2570163" algn="l"/>
                <a:tab pos="3255963" algn="l"/>
                <a:tab pos="3941763" algn="l"/>
                <a:tab pos="4627563" algn="l"/>
                <a:tab pos="5313363" algn="l"/>
                <a:tab pos="5999163" algn="l"/>
                <a:tab pos="6684963" algn="l"/>
                <a:tab pos="7370763" algn="l"/>
                <a:tab pos="8056563" algn="l"/>
                <a:tab pos="8742363" algn="l"/>
                <a:tab pos="9428163" algn="l"/>
                <a:tab pos="10113963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4pPr>
            <a:lvl5pPr>
              <a:tabLst>
                <a:tab pos="512763" algn="l"/>
                <a:tab pos="1198563" algn="l"/>
                <a:tab pos="1884363" algn="l"/>
                <a:tab pos="2570163" algn="l"/>
                <a:tab pos="3255963" algn="l"/>
                <a:tab pos="3941763" algn="l"/>
                <a:tab pos="4627563" algn="l"/>
                <a:tab pos="5313363" algn="l"/>
                <a:tab pos="5999163" algn="l"/>
                <a:tab pos="6684963" algn="l"/>
                <a:tab pos="7370763" algn="l"/>
                <a:tab pos="8056563" algn="l"/>
                <a:tab pos="8742363" algn="l"/>
                <a:tab pos="9428163" algn="l"/>
                <a:tab pos="10113963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5pPr>
            <a:lvl6pPr marL="2514600" indent="-228600" algn="just" defTabSz="44926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12763" algn="l"/>
                <a:tab pos="1198563" algn="l"/>
                <a:tab pos="1884363" algn="l"/>
                <a:tab pos="2570163" algn="l"/>
                <a:tab pos="3255963" algn="l"/>
                <a:tab pos="3941763" algn="l"/>
                <a:tab pos="4627563" algn="l"/>
                <a:tab pos="5313363" algn="l"/>
                <a:tab pos="5999163" algn="l"/>
                <a:tab pos="6684963" algn="l"/>
                <a:tab pos="7370763" algn="l"/>
                <a:tab pos="8056563" algn="l"/>
                <a:tab pos="8742363" algn="l"/>
                <a:tab pos="9428163" algn="l"/>
                <a:tab pos="10113963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6pPr>
            <a:lvl7pPr marL="2971800" indent="-228600" algn="just" defTabSz="44926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12763" algn="l"/>
                <a:tab pos="1198563" algn="l"/>
                <a:tab pos="1884363" algn="l"/>
                <a:tab pos="2570163" algn="l"/>
                <a:tab pos="3255963" algn="l"/>
                <a:tab pos="3941763" algn="l"/>
                <a:tab pos="4627563" algn="l"/>
                <a:tab pos="5313363" algn="l"/>
                <a:tab pos="5999163" algn="l"/>
                <a:tab pos="6684963" algn="l"/>
                <a:tab pos="7370763" algn="l"/>
                <a:tab pos="8056563" algn="l"/>
                <a:tab pos="8742363" algn="l"/>
                <a:tab pos="9428163" algn="l"/>
                <a:tab pos="10113963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7pPr>
            <a:lvl8pPr marL="3429000" indent="-228600" algn="just" defTabSz="44926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12763" algn="l"/>
                <a:tab pos="1198563" algn="l"/>
                <a:tab pos="1884363" algn="l"/>
                <a:tab pos="2570163" algn="l"/>
                <a:tab pos="3255963" algn="l"/>
                <a:tab pos="3941763" algn="l"/>
                <a:tab pos="4627563" algn="l"/>
                <a:tab pos="5313363" algn="l"/>
                <a:tab pos="5999163" algn="l"/>
                <a:tab pos="6684963" algn="l"/>
                <a:tab pos="7370763" algn="l"/>
                <a:tab pos="8056563" algn="l"/>
                <a:tab pos="8742363" algn="l"/>
                <a:tab pos="9428163" algn="l"/>
                <a:tab pos="10113963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8pPr>
            <a:lvl9pPr marL="3886200" indent="-228600" algn="just" defTabSz="44926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12763" algn="l"/>
                <a:tab pos="1198563" algn="l"/>
                <a:tab pos="1884363" algn="l"/>
                <a:tab pos="2570163" algn="l"/>
                <a:tab pos="3255963" algn="l"/>
                <a:tab pos="3941763" algn="l"/>
                <a:tab pos="4627563" algn="l"/>
                <a:tab pos="5313363" algn="l"/>
                <a:tab pos="5999163" algn="l"/>
                <a:tab pos="6684963" algn="l"/>
                <a:tab pos="7370763" algn="l"/>
                <a:tab pos="8056563" algn="l"/>
                <a:tab pos="8742363" algn="l"/>
                <a:tab pos="9428163" algn="l"/>
                <a:tab pos="10113963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9pPr>
          </a:lstStyle>
          <a:p>
            <a:pPr algn="ctr" eaLnBrk="1" hangingPunct="1"/>
            <a:r>
              <a:rPr lang="pl-PL" altLang="pl-PL" sz="2400" b="1" dirty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Podsumowanie</a:t>
            </a:r>
          </a:p>
          <a:p>
            <a:pPr eaLnBrk="1" hangingPunct="1">
              <a:buClrTx/>
            </a:pPr>
            <a:endParaRPr lang="pl-PL" altLang="pl-PL" sz="2400" dirty="0" smtClean="0">
              <a:solidFill>
                <a:srgbClr val="000000"/>
              </a:solidFill>
              <a:latin typeface="Times New Roman" pitchFamily="16" charset="0"/>
              <a:cs typeface="Arial" charset="0"/>
            </a:endParaRPr>
          </a:p>
          <a:p>
            <a:pPr marL="457200" indent="-457200" eaLnBrk="1" hangingPunct="1">
              <a:buClrTx/>
              <a:buFont typeface="+mj-lt"/>
              <a:buAutoNum type="arabicPeriod"/>
            </a:pPr>
            <a:r>
              <a:rPr lang="pl-PL" altLang="pl-PL" sz="2400" dirty="0" smtClean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Nieodzownym </a:t>
            </a:r>
            <a:r>
              <a:rPr lang="pl-PL" altLang="pl-PL" sz="2400" dirty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czynnikiem warunkującym efektywną pracę szkoły jest </a:t>
            </a:r>
            <a:r>
              <a:rPr lang="pl-PL" altLang="pl-PL" sz="2400" dirty="0" smtClean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pomoc </a:t>
            </a:r>
            <a:r>
              <a:rPr lang="pl-PL" altLang="pl-PL" sz="2400" dirty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organu prowadzącego w zakresie:</a:t>
            </a:r>
          </a:p>
          <a:p>
            <a:pPr marL="1085850" lvl="1" indent="-342900" eaLnBrk="1" hangingPunct="1">
              <a:buClrTx/>
              <a:buFont typeface="Arial" pitchFamily="34" charset="0"/>
              <a:buChar char="•"/>
            </a:pPr>
            <a:r>
              <a:rPr lang="pl-PL" altLang="pl-PL" sz="2400" dirty="0" smtClean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organizacji </a:t>
            </a:r>
            <a:r>
              <a:rPr lang="pl-PL" altLang="pl-PL" sz="2400" dirty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pracy szkoły, w której naukę pobierają uczniowie </a:t>
            </a:r>
            <a:r>
              <a:rPr lang="pl-PL" altLang="pl-PL" sz="2400" dirty="0" smtClean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niepełnosprawni</a:t>
            </a:r>
            <a:r>
              <a:rPr lang="pl-PL" altLang="pl-PL" sz="2400" dirty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,                        </a:t>
            </a:r>
          </a:p>
          <a:p>
            <a:pPr marL="1085850" lvl="1" indent="-342900" eaLnBrk="1" hangingPunct="1">
              <a:buClrTx/>
              <a:buFont typeface="Arial" pitchFamily="34" charset="0"/>
              <a:buChar char="•"/>
            </a:pPr>
            <a:r>
              <a:rPr lang="pl-PL" altLang="pl-PL" sz="2400" dirty="0" smtClean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wyposażenia </a:t>
            </a:r>
            <a:r>
              <a:rPr lang="pl-PL" altLang="pl-PL" sz="2400" dirty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w zakresie pomocy dydaktycznych i sprzętu,</a:t>
            </a:r>
          </a:p>
          <a:p>
            <a:pPr marL="1085850" lvl="1" indent="-342900" eaLnBrk="1" hangingPunct="1">
              <a:buClrTx/>
              <a:buFont typeface="Arial" pitchFamily="34" charset="0"/>
              <a:buChar char="•"/>
            </a:pPr>
            <a:r>
              <a:rPr lang="pl-PL" altLang="pl-PL" sz="2400" dirty="0" smtClean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dowozu </a:t>
            </a:r>
            <a:r>
              <a:rPr lang="pl-PL" altLang="pl-PL" sz="2400" dirty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uczniów niepełnosprawnych</a:t>
            </a:r>
            <a:r>
              <a:rPr lang="pl-PL" altLang="pl-PL" sz="2400" dirty="0" smtClean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.</a:t>
            </a:r>
            <a:endParaRPr lang="pl-PL" altLang="pl-PL" sz="2400" dirty="0">
              <a:solidFill>
                <a:srgbClr val="000000"/>
              </a:solidFill>
              <a:latin typeface="Times New Roman" pitchFamily="16" charset="0"/>
              <a:cs typeface="Arial" charset="0"/>
            </a:endParaRPr>
          </a:p>
          <a:p>
            <a:pPr marL="457200" indent="-457200" eaLnBrk="1" hangingPunct="1">
              <a:buClrTx/>
              <a:buFont typeface="+mj-lt"/>
              <a:buAutoNum type="arabicPeriod"/>
            </a:pPr>
            <a:r>
              <a:rPr lang="pl-PL" altLang="pl-PL" sz="2400" dirty="0" smtClean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Ważne </a:t>
            </a:r>
            <a:r>
              <a:rPr lang="pl-PL" altLang="pl-PL" sz="2400" dirty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znaczenie przypisujemy dobrej współpracy z PPP:</a:t>
            </a:r>
          </a:p>
          <a:p>
            <a:pPr marL="1085850" lvl="1" indent="-342900" eaLnBrk="1" hangingPunct="1">
              <a:buClrTx/>
              <a:buFont typeface="Arial" pitchFamily="34" charset="0"/>
              <a:buChar char="•"/>
            </a:pPr>
            <a:r>
              <a:rPr lang="pl-PL" altLang="pl-PL" sz="2400" dirty="0" smtClean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w </a:t>
            </a:r>
            <a:r>
              <a:rPr lang="pl-PL" altLang="pl-PL" sz="2400" dirty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szkole funkcjonuje punkt konsultacyjny poradni w formie terapii </a:t>
            </a:r>
            <a:r>
              <a:rPr lang="pl-PL" altLang="pl-PL" sz="2400" dirty="0" smtClean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SI </a:t>
            </a:r>
            <a:r>
              <a:rPr lang="pl-PL" altLang="pl-PL" sz="2400" dirty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dzieci objętych wczesnym wspomaganiem rozwoju,</a:t>
            </a:r>
          </a:p>
          <a:p>
            <a:pPr marL="1085850" lvl="1" indent="-342900" eaLnBrk="1" hangingPunct="1">
              <a:buClrTx/>
              <a:buFont typeface="Arial" pitchFamily="34" charset="0"/>
              <a:buChar char="•"/>
            </a:pPr>
            <a:r>
              <a:rPr lang="pl-PL" altLang="pl-PL" sz="2400" dirty="0" smtClean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specjaliści </a:t>
            </a:r>
            <a:r>
              <a:rPr lang="pl-PL" altLang="pl-PL" sz="2400" dirty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z poradni przeprowadzają w szkole badania uczniów i rozmowy </a:t>
            </a:r>
            <a:r>
              <a:rPr lang="pl-PL" altLang="pl-PL" sz="2400" dirty="0" smtClean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z </a:t>
            </a:r>
            <a:r>
              <a:rPr lang="pl-PL" altLang="pl-PL" sz="2400" dirty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rodzicami,</a:t>
            </a:r>
          </a:p>
          <a:p>
            <a:pPr marL="1085850" lvl="1" indent="-342900" eaLnBrk="1" hangingPunct="1">
              <a:buClrTx/>
              <a:buFont typeface="Arial" pitchFamily="34" charset="0"/>
              <a:buChar char="•"/>
            </a:pPr>
            <a:r>
              <a:rPr lang="pl-PL" altLang="pl-PL" sz="2400" dirty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 </a:t>
            </a:r>
            <a:r>
              <a:rPr lang="pl-PL" altLang="pl-PL" sz="2400" dirty="0" smtClean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szkoła </a:t>
            </a:r>
            <a:r>
              <a:rPr lang="pl-PL" altLang="pl-PL" sz="2400" dirty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korzysta z konsultacji rehabilitanta zatrudnionego </a:t>
            </a:r>
            <a:r>
              <a:rPr lang="pl-PL" altLang="pl-PL" sz="2400" dirty="0" smtClean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 w </a:t>
            </a:r>
            <a:r>
              <a:rPr lang="pl-PL" altLang="pl-PL" sz="2400" dirty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poradni </a:t>
            </a:r>
            <a:r>
              <a:rPr lang="pl-PL" altLang="pl-PL" sz="2400" dirty="0" smtClean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w </a:t>
            </a:r>
            <a:r>
              <a:rPr lang="pl-PL" altLang="pl-PL" sz="2400" dirty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sprawach dzieci </a:t>
            </a:r>
            <a:r>
              <a:rPr lang="pl-PL" altLang="pl-PL" sz="2400" dirty="0" smtClean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z niepełnosprawnością </a:t>
            </a:r>
            <a:r>
              <a:rPr lang="pl-PL" altLang="pl-PL" sz="2400" dirty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ruchową</a:t>
            </a:r>
            <a:r>
              <a:rPr lang="pl-PL" altLang="pl-PL" sz="2400" dirty="0" smtClean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.</a:t>
            </a:r>
          </a:p>
          <a:p>
            <a:pPr marL="742950" lvl="1" eaLnBrk="1" hangingPunct="1">
              <a:buClrTx/>
            </a:pPr>
            <a:r>
              <a:rPr lang="pl-PL" altLang="pl-PL" sz="2400" dirty="0" smtClean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 </a:t>
            </a:r>
            <a:endParaRPr lang="pl-PL" altLang="pl-PL" sz="2400" dirty="0">
              <a:solidFill>
                <a:srgbClr val="000000"/>
              </a:solidFill>
              <a:latin typeface="Times New Roman" pitchFamily="16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ClrTx/>
              <a:buSzPct val="80000"/>
              <a:buFontTx/>
              <a:buNone/>
            </a:pPr>
            <a:endParaRPr lang="pl-PL" altLang="pl-PL" sz="2000" dirty="0">
              <a:solidFill>
                <a:srgbClr val="000000"/>
              </a:solidFill>
              <a:latin typeface="Times New Roman" pitchFamily="16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89929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251520" y="476672"/>
            <a:ext cx="8568952" cy="5744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tabLst>
                <a:tab pos="512763" algn="l"/>
                <a:tab pos="1198563" algn="l"/>
                <a:tab pos="1884363" algn="l"/>
                <a:tab pos="2570163" algn="l"/>
                <a:tab pos="3255963" algn="l"/>
                <a:tab pos="3941763" algn="l"/>
                <a:tab pos="4627563" algn="l"/>
                <a:tab pos="5313363" algn="l"/>
                <a:tab pos="5999163" algn="l"/>
                <a:tab pos="6684963" algn="l"/>
                <a:tab pos="7370763" algn="l"/>
                <a:tab pos="8056563" algn="l"/>
                <a:tab pos="8742363" algn="l"/>
                <a:tab pos="9428163" algn="l"/>
                <a:tab pos="10113963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1pPr>
            <a:lvl2pPr>
              <a:tabLst>
                <a:tab pos="512763" algn="l"/>
                <a:tab pos="1198563" algn="l"/>
                <a:tab pos="1884363" algn="l"/>
                <a:tab pos="2570163" algn="l"/>
                <a:tab pos="3255963" algn="l"/>
                <a:tab pos="3941763" algn="l"/>
                <a:tab pos="4627563" algn="l"/>
                <a:tab pos="5313363" algn="l"/>
                <a:tab pos="5999163" algn="l"/>
                <a:tab pos="6684963" algn="l"/>
                <a:tab pos="7370763" algn="l"/>
                <a:tab pos="8056563" algn="l"/>
                <a:tab pos="8742363" algn="l"/>
                <a:tab pos="9428163" algn="l"/>
                <a:tab pos="10113963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2pPr>
            <a:lvl3pPr>
              <a:tabLst>
                <a:tab pos="512763" algn="l"/>
                <a:tab pos="1198563" algn="l"/>
                <a:tab pos="1884363" algn="l"/>
                <a:tab pos="2570163" algn="l"/>
                <a:tab pos="3255963" algn="l"/>
                <a:tab pos="3941763" algn="l"/>
                <a:tab pos="4627563" algn="l"/>
                <a:tab pos="5313363" algn="l"/>
                <a:tab pos="5999163" algn="l"/>
                <a:tab pos="6684963" algn="l"/>
                <a:tab pos="7370763" algn="l"/>
                <a:tab pos="8056563" algn="l"/>
                <a:tab pos="8742363" algn="l"/>
                <a:tab pos="9428163" algn="l"/>
                <a:tab pos="10113963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3pPr>
            <a:lvl4pPr>
              <a:tabLst>
                <a:tab pos="512763" algn="l"/>
                <a:tab pos="1198563" algn="l"/>
                <a:tab pos="1884363" algn="l"/>
                <a:tab pos="2570163" algn="l"/>
                <a:tab pos="3255963" algn="l"/>
                <a:tab pos="3941763" algn="l"/>
                <a:tab pos="4627563" algn="l"/>
                <a:tab pos="5313363" algn="l"/>
                <a:tab pos="5999163" algn="l"/>
                <a:tab pos="6684963" algn="l"/>
                <a:tab pos="7370763" algn="l"/>
                <a:tab pos="8056563" algn="l"/>
                <a:tab pos="8742363" algn="l"/>
                <a:tab pos="9428163" algn="l"/>
                <a:tab pos="10113963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4pPr>
            <a:lvl5pPr>
              <a:tabLst>
                <a:tab pos="512763" algn="l"/>
                <a:tab pos="1198563" algn="l"/>
                <a:tab pos="1884363" algn="l"/>
                <a:tab pos="2570163" algn="l"/>
                <a:tab pos="3255963" algn="l"/>
                <a:tab pos="3941763" algn="l"/>
                <a:tab pos="4627563" algn="l"/>
                <a:tab pos="5313363" algn="l"/>
                <a:tab pos="5999163" algn="l"/>
                <a:tab pos="6684963" algn="l"/>
                <a:tab pos="7370763" algn="l"/>
                <a:tab pos="8056563" algn="l"/>
                <a:tab pos="8742363" algn="l"/>
                <a:tab pos="9428163" algn="l"/>
                <a:tab pos="10113963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5pPr>
            <a:lvl6pPr marL="2514600" indent="-228600" algn="just" defTabSz="44926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12763" algn="l"/>
                <a:tab pos="1198563" algn="l"/>
                <a:tab pos="1884363" algn="l"/>
                <a:tab pos="2570163" algn="l"/>
                <a:tab pos="3255963" algn="l"/>
                <a:tab pos="3941763" algn="l"/>
                <a:tab pos="4627563" algn="l"/>
                <a:tab pos="5313363" algn="l"/>
                <a:tab pos="5999163" algn="l"/>
                <a:tab pos="6684963" algn="l"/>
                <a:tab pos="7370763" algn="l"/>
                <a:tab pos="8056563" algn="l"/>
                <a:tab pos="8742363" algn="l"/>
                <a:tab pos="9428163" algn="l"/>
                <a:tab pos="10113963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6pPr>
            <a:lvl7pPr marL="2971800" indent="-228600" algn="just" defTabSz="44926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12763" algn="l"/>
                <a:tab pos="1198563" algn="l"/>
                <a:tab pos="1884363" algn="l"/>
                <a:tab pos="2570163" algn="l"/>
                <a:tab pos="3255963" algn="l"/>
                <a:tab pos="3941763" algn="l"/>
                <a:tab pos="4627563" algn="l"/>
                <a:tab pos="5313363" algn="l"/>
                <a:tab pos="5999163" algn="l"/>
                <a:tab pos="6684963" algn="l"/>
                <a:tab pos="7370763" algn="l"/>
                <a:tab pos="8056563" algn="l"/>
                <a:tab pos="8742363" algn="l"/>
                <a:tab pos="9428163" algn="l"/>
                <a:tab pos="10113963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7pPr>
            <a:lvl8pPr marL="3429000" indent="-228600" algn="just" defTabSz="44926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12763" algn="l"/>
                <a:tab pos="1198563" algn="l"/>
                <a:tab pos="1884363" algn="l"/>
                <a:tab pos="2570163" algn="l"/>
                <a:tab pos="3255963" algn="l"/>
                <a:tab pos="3941763" algn="l"/>
                <a:tab pos="4627563" algn="l"/>
                <a:tab pos="5313363" algn="l"/>
                <a:tab pos="5999163" algn="l"/>
                <a:tab pos="6684963" algn="l"/>
                <a:tab pos="7370763" algn="l"/>
                <a:tab pos="8056563" algn="l"/>
                <a:tab pos="8742363" algn="l"/>
                <a:tab pos="9428163" algn="l"/>
                <a:tab pos="10113963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8pPr>
            <a:lvl9pPr marL="3886200" indent="-228600" algn="just" defTabSz="449263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512763" algn="l"/>
                <a:tab pos="1198563" algn="l"/>
                <a:tab pos="1884363" algn="l"/>
                <a:tab pos="2570163" algn="l"/>
                <a:tab pos="3255963" algn="l"/>
                <a:tab pos="3941763" algn="l"/>
                <a:tab pos="4627563" algn="l"/>
                <a:tab pos="5313363" algn="l"/>
                <a:tab pos="5999163" algn="l"/>
                <a:tab pos="6684963" algn="l"/>
                <a:tab pos="7370763" algn="l"/>
                <a:tab pos="8056563" algn="l"/>
                <a:tab pos="8742363" algn="l"/>
                <a:tab pos="9428163" algn="l"/>
                <a:tab pos="10113963" algn="l"/>
              </a:tabLst>
              <a:defRPr sz="2100">
                <a:solidFill>
                  <a:schemeClr val="tx1"/>
                </a:solidFill>
                <a:latin typeface="Corbel" pitchFamily="32" charset="0"/>
                <a:ea typeface="Microsoft YaHei" charset="-122"/>
              </a:defRPr>
            </a:lvl9pPr>
          </a:lstStyle>
          <a:p>
            <a:pPr marL="457200" indent="-457200" algn="just" eaLnBrk="1" hangingPunct="1">
              <a:buClrTx/>
              <a:buFont typeface="+mj-lt"/>
              <a:buAutoNum type="arabicPeriod" startAt="3"/>
            </a:pPr>
            <a:r>
              <a:rPr lang="pl-PL" altLang="pl-PL" sz="2400" dirty="0" smtClean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Napływ </a:t>
            </a:r>
            <a:r>
              <a:rPr lang="pl-PL" altLang="pl-PL" sz="2400" dirty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uczniów niepełnosprawnych spoza </a:t>
            </a:r>
            <a:r>
              <a:rPr lang="pl-PL" altLang="pl-PL" sz="2400" dirty="0" smtClean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obwodu szkoły        w </a:t>
            </a:r>
            <a:r>
              <a:rPr lang="pl-PL" altLang="pl-PL" sz="2400" dirty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każdym roku szkolnym, mimo braku reklamy z naszej strony, </a:t>
            </a:r>
            <a:r>
              <a:rPr lang="pl-PL" altLang="pl-PL" sz="2400" dirty="0" smtClean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zawdzięczamy </a:t>
            </a:r>
            <a:r>
              <a:rPr lang="pl-PL" altLang="pl-PL" sz="2400" dirty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ustnemu przekazowi </a:t>
            </a:r>
            <a:r>
              <a:rPr lang="pl-PL" altLang="pl-PL" sz="2400" dirty="0" smtClean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rodziców.</a:t>
            </a:r>
          </a:p>
          <a:p>
            <a:pPr marL="457200" indent="-457200" algn="just" eaLnBrk="1" hangingPunct="1">
              <a:buClrTx/>
              <a:buFont typeface="+mj-lt"/>
              <a:buAutoNum type="arabicPeriod" startAt="3"/>
            </a:pPr>
            <a:r>
              <a:rPr lang="pl-PL" altLang="pl-PL" sz="2400" dirty="0" smtClean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W każdej szkole konieczny jest </a:t>
            </a:r>
            <a:r>
              <a:rPr lang="pl-PL" altLang="pl-PL" sz="2400" dirty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koordynator w celu organizowania pracy zespołów nauczycielskich oraz współpracy z rodzicami. Ujednolicenie metod wychowawczych </a:t>
            </a:r>
            <a:r>
              <a:rPr lang="pl-PL" altLang="pl-PL" sz="2400" dirty="0" smtClean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                     i </a:t>
            </a:r>
            <a:r>
              <a:rPr lang="pl-PL" altLang="pl-PL" sz="2400" dirty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edukacyjnych w szkole i w naturalnym, domowym środowisku dziecka,  służy wzbogacaniu wiedzy o potrzebach dziecka </a:t>
            </a:r>
            <a:r>
              <a:rPr lang="pl-PL" altLang="pl-PL" sz="2400" dirty="0" smtClean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           i </a:t>
            </a:r>
            <a:r>
              <a:rPr lang="pl-PL" altLang="pl-PL" sz="2400" dirty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kierunkach jego optymalnego  </a:t>
            </a:r>
            <a:r>
              <a:rPr lang="pl-PL" altLang="pl-PL" sz="2400" dirty="0" smtClean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rozwoju.</a:t>
            </a:r>
          </a:p>
          <a:p>
            <a:pPr marL="457200" indent="-457200" algn="just" eaLnBrk="1" hangingPunct="1">
              <a:buClrTx/>
              <a:buFont typeface="+mj-lt"/>
              <a:buAutoNum type="arabicPeriod" startAt="3"/>
            </a:pPr>
            <a:r>
              <a:rPr lang="pl-PL" altLang="pl-PL" sz="2400" dirty="0" smtClean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Po </a:t>
            </a:r>
            <a:r>
              <a:rPr lang="pl-PL" altLang="pl-PL" sz="2400" dirty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trzech latach współpracy szkoły i PPP z rodzicami </a:t>
            </a:r>
            <a:r>
              <a:rPr lang="pl-PL" altLang="pl-PL" sz="2400" dirty="0" smtClean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dzieci niepełnosprawnych</a:t>
            </a:r>
            <a:r>
              <a:rPr lang="pl-PL" altLang="pl-PL" sz="2400" dirty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, powstało  stowarzyszenie o zasięgu </a:t>
            </a:r>
            <a:r>
              <a:rPr lang="pl-PL" altLang="pl-PL" sz="2400" dirty="0" smtClean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powiatowym </a:t>
            </a:r>
            <a:r>
              <a:rPr lang="pl-PL" altLang="pl-PL" sz="2400" dirty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,,Autyzm – ktoś zaczarował mój świat</a:t>
            </a:r>
            <a:r>
              <a:rPr lang="pl-PL" altLang="pl-PL" sz="2400" dirty="0" smtClean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”. Stowarzyszenie </a:t>
            </a:r>
            <a:r>
              <a:rPr lang="pl-PL" altLang="pl-PL" sz="2400" dirty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swoimi działaniami w </a:t>
            </a:r>
            <a:r>
              <a:rPr lang="pl-PL" altLang="pl-PL" sz="2400" dirty="0" smtClean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obszarze integracyjnym</a:t>
            </a:r>
            <a:r>
              <a:rPr lang="pl-PL" altLang="pl-PL" sz="2400" dirty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, poznawczym i kulturalnym wspiera szkołę w jej działalności statutowej</a:t>
            </a:r>
            <a:r>
              <a:rPr lang="pl-PL" altLang="pl-PL" sz="2400" dirty="0" smtClean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.</a:t>
            </a:r>
          </a:p>
          <a:p>
            <a:pPr marL="0" indent="0" algn="just" eaLnBrk="1" hangingPunct="1">
              <a:lnSpc>
                <a:spcPct val="80000"/>
              </a:lnSpc>
              <a:buClrTx/>
            </a:pPr>
            <a:r>
              <a:rPr lang="pl-PL" altLang="pl-PL" sz="2800" dirty="0" smtClean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 </a:t>
            </a:r>
            <a:endParaRPr lang="pl-PL" altLang="pl-PL" sz="2800" dirty="0">
              <a:solidFill>
                <a:srgbClr val="000000"/>
              </a:solidFill>
              <a:latin typeface="Times New Roman" pitchFamily="16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54042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26445" y="620688"/>
            <a:ext cx="8424862" cy="575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pl-PL" altLang="pl-PL" sz="3200" b="1" dirty="0">
              <a:solidFill>
                <a:srgbClr val="000000"/>
              </a:solidFill>
              <a:latin typeface="Arial" charset="0"/>
            </a:endParaRP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l-PL" altLang="pl-PL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Dziękujemy za </a:t>
            </a:r>
            <a:r>
              <a:rPr lang="pl-PL" altLang="pl-PL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uwagę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pl-PL" altLang="pl-PL" sz="3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l-PL" altLang="pl-PL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Aleksandra Pietrzyk – psycholog szkolny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l-PL" altLang="pl-PL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Grzegorz Winczewski – dyrektor szkoły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l-PL" altLang="pl-PL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l-PL" altLang="pl-PL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  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l-PL" altLang="pl-PL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pl-PL" altLang="pl-PL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pl-PL" altLang="pl-PL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pl-PL" altLang="pl-PL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pl-PL" altLang="pl-PL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pl-PL" altLang="pl-PL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pl-PL" altLang="pl-PL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pl-PL" altLang="pl-PL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pl-PL" altLang="pl-PL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pl-PL" altLang="pl-PL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altLang="pl-PL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Łódź, dnia 5 grudnia 2017 roku</a:t>
            </a:r>
          </a:p>
        </p:txBody>
      </p:sp>
    </p:spTree>
    <p:extLst>
      <p:ext uri="{BB962C8B-B14F-4D97-AF65-F5344CB8AC3E}">
        <p14:creationId xmlns="" xmlns:p14="http://schemas.microsoft.com/office/powerpoint/2010/main" val="19890135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>
            <a:spLocks noChangeArrowheads="1"/>
          </p:cNvSpPr>
          <p:nvPr/>
        </p:nvSpPr>
        <p:spPr bwMode="auto">
          <a:xfrm>
            <a:off x="395288" y="836613"/>
            <a:ext cx="82804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l-PL" altLang="pl-PL" sz="3200" b="1">
                <a:latin typeface="Times New Roman" pitchFamily="16" charset="0"/>
                <a:cs typeface="Times New Roman" pitchFamily="16" charset="0"/>
              </a:rPr>
              <a:t>Organizacja dowozu</a:t>
            </a:r>
          </a:p>
          <a:p>
            <a:pPr algn="ctr"/>
            <a:endParaRPr lang="pl-PL" altLang="pl-PL" sz="3200" b="1">
              <a:latin typeface="Times New Roman" pitchFamily="16" charset="0"/>
              <a:cs typeface="Times New Roman" pitchFamily="16" charset="0"/>
            </a:endParaRPr>
          </a:p>
          <a:p>
            <a:pPr algn="ctr"/>
            <a:r>
              <a:rPr lang="pl-PL" altLang="pl-PL" sz="2800">
                <a:latin typeface="Times New Roman" pitchFamily="16" charset="0"/>
                <a:cs typeface="Times New Roman" pitchFamily="16" charset="0"/>
              </a:rPr>
              <a:t>Uczniowie dowożeni są na zajęcia </a:t>
            </a:r>
          </a:p>
          <a:p>
            <a:pPr algn="ctr"/>
            <a:r>
              <a:rPr lang="pl-PL" altLang="pl-PL" sz="2800">
                <a:latin typeface="Times New Roman" pitchFamily="16" charset="0"/>
                <a:cs typeface="Times New Roman" pitchFamily="16" charset="0"/>
              </a:rPr>
              <a:t>gimbusem i dwoma busami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0825" y="333375"/>
            <a:ext cx="8713788" cy="66633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Kadra Pedagogiczna i jej kwalifikacje</a:t>
            </a:r>
          </a:p>
          <a:p>
            <a:pPr algn="ctr">
              <a:defRPr/>
            </a:pP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defRPr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Zatrudniamy 26 nauczycieli, w tym:</a:t>
            </a:r>
          </a:p>
          <a:p>
            <a:pPr>
              <a:defRPr/>
            </a:pP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pl-PL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oligofrenopedagogów</a:t>
            </a:r>
            <a:r>
              <a:rPr lang="pl-PL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pl-PL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pedagogów </a:t>
            </a:r>
            <a:r>
              <a:rPr lang="pl-PL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specjalnych;</a:t>
            </a:r>
            <a:endParaRPr lang="pl-PL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nauczycieli </a:t>
            </a:r>
            <a:r>
              <a:rPr lang="pl-PL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kwalifikacjami do </a:t>
            </a: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kształcenia </a:t>
            </a:r>
            <a:r>
              <a:rPr lang="pl-PL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uczniów          z   </a:t>
            </a:r>
            <a:r>
              <a:rPr lang="pl-PL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niepełnosprawnościami</a:t>
            </a:r>
            <a:r>
              <a:rPr lang="pl-PL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pl-PL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terapeutów </a:t>
            </a:r>
            <a:r>
              <a:rPr lang="pl-PL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SI;</a:t>
            </a:r>
            <a:endParaRPr lang="pl-PL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pl-PL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logopedów;</a:t>
            </a:r>
            <a:endParaRPr lang="pl-PL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psycholog szkolny – koordynator </a:t>
            </a:r>
            <a:r>
              <a:rPr lang="pl-PL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pl-PL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0825" y="333375"/>
            <a:ext cx="8569325" cy="61849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Baza dydaktyczna</a:t>
            </a:r>
          </a:p>
          <a:p>
            <a:pPr algn="ctr">
              <a:defRPr/>
            </a:pP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lekcyjnych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sala gimnastyczna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sala integracji sensorycznej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gabinet logopedyczny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gabinet psychologiczny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pokój do prowadzenia zajęć nauczania indywidualnego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biblioteka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świetlica.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Symbol zastępczy zawartości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88913"/>
            <a:ext cx="8691563" cy="6480175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l-PL" altLang="pl-PL" smtClean="0"/>
          </a:p>
        </p:txBody>
      </p:sp>
      <p:sp>
        <p:nvSpPr>
          <p:cNvPr id="10243" name="Symbol zastępczy zawartości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l-PL" altLang="pl-PL" smtClean="0"/>
          </a:p>
        </p:txBody>
      </p:sp>
      <p:pic>
        <p:nvPicPr>
          <p:cNvPr id="14340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31775"/>
            <a:ext cx="8604250" cy="645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l-PL" altLang="pl-PL" sz="2800" b="1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Budynek jest dostosowany do potrzeb uczniów </a:t>
            </a:r>
            <a:br>
              <a:rPr lang="pl-PL" altLang="pl-PL" sz="2800" b="1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pl-PL" altLang="pl-PL" sz="2800" b="1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niepełnosprawnych ruchowo </a:t>
            </a:r>
            <a:br>
              <a:rPr lang="pl-PL" altLang="pl-PL" sz="2800" b="1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</a:br>
            <a:endParaRPr lang="pl-PL" altLang="pl-PL" sz="2800" b="1" smtClean="0">
              <a:solidFill>
                <a:schemeClr val="tx1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pic>
        <p:nvPicPr>
          <p:cNvPr id="15363" name="Symbol zastępczy zawartości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16050" y="2057400"/>
            <a:ext cx="6286500" cy="4038600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50825" y="260350"/>
            <a:ext cx="8641655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dyspozycji uczniów mamy:</a:t>
            </a:r>
          </a:p>
          <a:p>
            <a:pPr algn="ctr">
              <a:defRPr/>
            </a:pP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aptopy;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urządzenia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wielofunkcyjne;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tablet  z programem ,, </a:t>
            </a:r>
            <a:r>
              <a:rPr lang="pl-P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Mówik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”;  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tablice interaktywne i </a:t>
            </a:r>
            <a:r>
              <a:rPr lang="pl-PL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wizualizery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specjalne krzesło stabilizujące dla dziecka z dziecięcym porażeniem  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mózgowym;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programy edukacyjne i płyty  dostosowane do potrzeb dzieci 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niepełnosprawnych;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pomoce specjalistyczne do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ćwiczeń;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wyposażoną świetlicę szkolną w gry i zabawy świetlicowe dostosowane do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dzieci niepełnosprawnych</a:t>
            </a:r>
            <a:r>
              <a:rPr lang="pl-P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dstawa">
  <a:themeElements>
    <a:clrScheme name="Podstawa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Podstawa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odstawa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TM03457444[[fn=Podstawa]]</Template>
  <TotalTime>738</TotalTime>
  <Words>955</Words>
  <Application>Microsoft Office PowerPoint</Application>
  <PresentationFormat>Pokaz na ekranie (4:3)</PresentationFormat>
  <Paragraphs>155</Paragraphs>
  <Slides>22</Slides>
  <Notes>11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Podstawa</vt:lpstr>
      <vt:lpstr>Szkoła Podstawowa w Starej Wojskiej </vt:lpstr>
      <vt:lpstr>Slajd 2</vt:lpstr>
      <vt:lpstr>Slajd 3</vt:lpstr>
      <vt:lpstr>Slajd 4</vt:lpstr>
      <vt:lpstr>Slajd 5</vt:lpstr>
      <vt:lpstr>Slajd 6</vt:lpstr>
      <vt:lpstr>Slajd 7</vt:lpstr>
      <vt:lpstr>Budynek jest dostosowany do potrzeb uczniów  niepełnosprawnych ruchowo  </vt:lpstr>
      <vt:lpstr>Slajd 9</vt:lpstr>
      <vt:lpstr>Rodzaje niepełnosprawności dzieci  uczących się w naszej szkole 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Rodzaje niepełnosprawności uczniów , którzy pobierają naukę w naszej szkole</dc:title>
  <dc:creator>Pietrzyk</dc:creator>
  <cp:lastModifiedBy>user1</cp:lastModifiedBy>
  <cp:revision>100</cp:revision>
  <dcterms:created xsi:type="dcterms:W3CDTF">2017-11-23T07:28:27Z</dcterms:created>
  <dcterms:modified xsi:type="dcterms:W3CDTF">2017-12-06T11:01:20Z</dcterms:modified>
</cp:coreProperties>
</file>