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37" r:id="rId3"/>
    <p:sldId id="316" r:id="rId4"/>
    <p:sldId id="318" r:id="rId5"/>
    <p:sldId id="320" r:id="rId6"/>
    <p:sldId id="336" r:id="rId7"/>
    <p:sldId id="333" r:id="rId8"/>
    <p:sldId id="334" r:id="rId9"/>
    <p:sldId id="321" r:id="rId10"/>
    <p:sldId id="319" r:id="rId11"/>
    <p:sldId id="322" r:id="rId12"/>
    <p:sldId id="323" r:id="rId13"/>
    <p:sldId id="331" r:id="rId14"/>
    <p:sldId id="324" r:id="rId15"/>
    <p:sldId id="325" r:id="rId16"/>
    <p:sldId id="315" r:id="rId17"/>
    <p:sldId id="326" r:id="rId18"/>
    <p:sldId id="327" r:id="rId19"/>
    <p:sldId id="330" r:id="rId20"/>
    <p:sldId id="340" r:id="rId21"/>
    <p:sldId id="341" r:id="rId22"/>
    <p:sldId id="339" r:id="rId23"/>
    <p:sldId id="332" r:id="rId24"/>
    <p:sldId id="335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43" autoAdjust="0"/>
    <p:restoredTop sz="94660"/>
  </p:normalViewPr>
  <p:slideViewPr>
    <p:cSldViewPr>
      <p:cViewPr>
        <p:scale>
          <a:sx n="70" d="100"/>
          <a:sy n="70" d="100"/>
        </p:scale>
        <p:origin x="-121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025F041E-FE6B-4CE2-B0F7-8D4937D8EEA3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A1AF528-4CEE-446C-91B4-5BC7EC47A04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041E-FE6B-4CE2-B0F7-8D4937D8EEA3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F528-4CEE-446C-91B4-5BC7EC47A0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041E-FE6B-4CE2-B0F7-8D4937D8EEA3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F528-4CEE-446C-91B4-5BC7EC47A0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dirty="0"/>
              <a:t>Kliknij, aby edytować styl</a:t>
            </a:r>
            <a:endParaRPr kumimoji="0"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041E-FE6B-4CE2-B0F7-8D4937D8EEA3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F528-4CEE-446C-91B4-5BC7EC47A0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025F041E-FE6B-4CE2-B0F7-8D4937D8EEA3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A1AF528-4CEE-446C-91B4-5BC7EC47A04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041E-FE6B-4CE2-B0F7-8D4937D8EEA3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A1AF528-4CEE-446C-91B4-5BC7EC47A04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041E-FE6B-4CE2-B0F7-8D4937D8EEA3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A1AF528-4CEE-446C-91B4-5BC7EC47A0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041E-FE6B-4CE2-B0F7-8D4937D8EEA3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F528-4CEE-446C-91B4-5BC7EC47A04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041E-FE6B-4CE2-B0F7-8D4937D8EEA3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F528-4CEE-446C-91B4-5BC7EC47A0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025F041E-FE6B-4CE2-B0F7-8D4937D8EEA3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A1AF528-4CEE-446C-91B4-5BC7EC47A04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025F041E-FE6B-4CE2-B0F7-8D4937D8EEA3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A1AF528-4CEE-446C-91B4-5BC7EC47A04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25F041E-FE6B-4CE2-B0F7-8D4937D8EEA3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A1AF528-4CEE-446C-91B4-5BC7EC47A04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143372" y="428604"/>
            <a:ext cx="4586262" cy="250033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chemeClr val="accent1"/>
                </a:solidFill>
                <a:latin typeface="Calibri" pitchFamily="34" charset="0"/>
              </a:rPr>
              <a:t>LICEUM OGÓLNOKSZTAŁCĄCE</a:t>
            </a:r>
            <a:br>
              <a:rPr lang="pl-PL" sz="3600" b="1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pl-PL" sz="3600" b="1" dirty="0">
                <a:solidFill>
                  <a:schemeClr val="accent1"/>
                </a:solidFill>
                <a:latin typeface="Calibri" pitchFamily="34" charset="0"/>
              </a:rPr>
              <a:t>im. Jana Karskiego</a:t>
            </a:r>
            <a:br>
              <a:rPr lang="pl-PL" sz="3600" b="1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pl-PL" sz="3600" b="1" dirty="0">
                <a:solidFill>
                  <a:schemeClr val="accent1"/>
                </a:solidFill>
                <a:latin typeface="Calibri" pitchFamily="34" charset="0"/>
              </a:rPr>
              <a:t>W WIŚNIOWEJ GÓRZE</a:t>
            </a:r>
          </a:p>
        </p:txBody>
      </p:sp>
      <p:pic>
        <p:nvPicPr>
          <p:cNvPr id="1026" name="Picture 2" descr="C:\Users\EWELINA K\Desktop\EVELA\ROK SZKOLNY 2016-2017\LICEUM OGÓLNOKSZTAŁCĄCE W WG\ulotka LO\ZDJĘCIA DO ULOTKI\tytułowa\kar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081840" cy="31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214686"/>
            <a:ext cx="4974766" cy="333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357158" y="4143380"/>
            <a:ext cx="2095456" cy="17954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45720" rIns="22860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28662" y="4643446"/>
            <a:ext cx="2095456" cy="17954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22860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2016tol5.JPG">
            <a:extLst>
              <a:ext uri="{FF2B5EF4-FFF2-40B4-BE49-F238E27FC236}">
                <a16:creationId xmlns="" xmlns:a16="http://schemas.microsoft.com/office/drawing/2014/main" id="{CA0A0F06-AEAE-4155-8D8C-19CD590FE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75" y="811213"/>
            <a:ext cx="3636683" cy="26421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Obraz 8" descr="2016tol1.JPG">
            <a:extLst>
              <a:ext uri="{FF2B5EF4-FFF2-40B4-BE49-F238E27FC236}">
                <a16:creationId xmlns="" xmlns:a16="http://schemas.microsoft.com/office/drawing/2014/main" id="{70CE4A09-9D79-4A6C-93FF-4DC4768B7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806" y="419100"/>
            <a:ext cx="3373530" cy="23558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Obraz 6" descr="2016tol6.JPG">
            <a:extLst>
              <a:ext uri="{FF2B5EF4-FFF2-40B4-BE49-F238E27FC236}">
                <a16:creationId xmlns="" xmlns:a16="http://schemas.microsoft.com/office/drawing/2014/main" id="{C03D3C06-D4F0-454F-92A7-2727E02738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02" r="3224" b="5502"/>
          <a:stretch/>
        </p:blipFill>
        <p:spPr>
          <a:xfrm>
            <a:off x="3992810" y="2552700"/>
            <a:ext cx="2655971" cy="3662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Obraz 10" descr="clause-1462962_640.png">
            <a:extLst>
              <a:ext uri="{FF2B5EF4-FFF2-40B4-BE49-F238E27FC236}">
                <a16:creationId xmlns="" xmlns:a16="http://schemas.microsoft.com/office/drawing/2014/main" id="{11430FD0-F363-4D04-8AB6-6B57961F7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92" y="3590925"/>
            <a:ext cx="3072560" cy="30693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28223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7D46BAEC-8013-4FA3-BECD-7933E7C3DA41}"/>
              </a:ext>
            </a:extLst>
          </p:cNvPr>
          <p:cNvSpPr txBox="1">
            <a:spLocks/>
          </p:cNvSpPr>
          <p:nvPr/>
        </p:nvSpPr>
        <p:spPr>
          <a:xfrm>
            <a:off x="2341563" y="1390650"/>
            <a:ext cx="3203575" cy="49150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6000" b="1" dirty="0">
              <a:latin typeface="Calibri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7A99F22B-CF73-4185-B283-CBE2366C1F7E}"/>
              </a:ext>
            </a:extLst>
          </p:cNvPr>
          <p:cNvSpPr txBox="1">
            <a:spLocks/>
          </p:cNvSpPr>
          <p:nvPr/>
        </p:nvSpPr>
        <p:spPr>
          <a:xfrm>
            <a:off x="820738" y="447675"/>
            <a:ext cx="7643064" cy="1268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22860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solidFill>
                  <a:schemeClr val="bg1"/>
                </a:solidFill>
                <a:latin typeface="Calibri" pitchFamily="34" charset="0"/>
              </a:rPr>
              <a:t>SŁOWAMI UCZNIÓW</a:t>
            </a:r>
            <a:r>
              <a:rPr lang="pl-PL" sz="3600" b="1" dirty="0">
                <a:latin typeface="Calibri"/>
              </a:rPr>
              <a:t>...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="" xmlns:a16="http://schemas.microsoft.com/office/drawing/2014/main" id="{4AFB5A04-AAA0-4A14-941C-004E794FCB89}"/>
              </a:ext>
            </a:extLst>
          </p:cNvPr>
          <p:cNvSpPr txBox="1">
            <a:spLocks/>
          </p:cNvSpPr>
          <p:nvPr/>
        </p:nvSpPr>
        <p:spPr>
          <a:xfrm>
            <a:off x="676586" y="3519170"/>
            <a:ext cx="4622800" cy="7903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NIE UŻALAMY SIĘ NAD NIMI, 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pl-PL" sz="2400" b="1" dirty="0">
                <a:solidFill>
                  <a:srgbClr val="000000"/>
                </a:solidFill>
                <a:latin typeface="Calibri"/>
              </a:rPr>
              <a:t>SĄ TACY JAK MY</a:t>
            </a:r>
            <a:endParaRPr lang="pl-PL" sz="2400"/>
          </a:p>
        </p:txBody>
      </p:sp>
      <p:sp>
        <p:nvSpPr>
          <p:cNvPr id="24" name="Tytuł 1">
            <a:extLst>
              <a:ext uri="{FF2B5EF4-FFF2-40B4-BE49-F238E27FC236}">
                <a16:creationId xmlns="" xmlns:a16="http://schemas.microsoft.com/office/drawing/2014/main" id="{CC78608D-B5C6-4813-B3F5-56B24BD20E7B}"/>
              </a:ext>
            </a:extLst>
          </p:cNvPr>
          <p:cNvSpPr txBox="1">
            <a:spLocks/>
          </p:cNvSpPr>
          <p:nvPr/>
        </p:nvSpPr>
        <p:spPr>
          <a:xfrm>
            <a:off x="1810582" y="2828925"/>
            <a:ext cx="4559207" cy="5762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TRAKTUJEMY ICH POWAŻNIE</a:t>
            </a:r>
            <a:endParaRPr lang="pl-PL" sz="2400"/>
          </a:p>
        </p:txBody>
      </p:sp>
      <p:sp>
        <p:nvSpPr>
          <p:cNvPr id="25" name="Tytuł 1">
            <a:extLst>
              <a:ext uri="{FF2B5EF4-FFF2-40B4-BE49-F238E27FC236}">
                <a16:creationId xmlns="" xmlns:a16="http://schemas.microsoft.com/office/drawing/2014/main" id="{4896EE2C-C432-4C74-909B-8BD6C09DA97C}"/>
              </a:ext>
            </a:extLst>
          </p:cNvPr>
          <p:cNvSpPr txBox="1">
            <a:spLocks/>
          </p:cNvSpPr>
          <p:nvPr/>
        </p:nvSpPr>
        <p:spPr>
          <a:xfrm>
            <a:off x="1524701" y="4414520"/>
            <a:ext cx="6515193" cy="5762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TŁUMACZYMY, JEŚLI CZEGOŚ NIE ROZUMIEJĄ</a:t>
            </a:r>
          </a:p>
        </p:txBody>
      </p:sp>
      <p:sp>
        <p:nvSpPr>
          <p:cNvPr id="26" name="Tytuł 1">
            <a:extLst>
              <a:ext uri="{FF2B5EF4-FFF2-40B4-BE49-F238E27FC236}">
                <a16:creationId xmlns="" xmlns:a16="http://schemas.microsoft.com/office/drawing/2014/main" id="{863C16AE-6BE6-4A37-A5A7-949D53D7D588}"/>
              </a:ext>
            </a:extLst>
          </p:cNvPr>
          <p:cNvSpPr txBox="1">
            <a:spLocks/>
          </p:cNvSpPr>
          <p:nvPr/>
        </p:nvSpPr>
        <p:spPr>
          <a:xfrm>
            <a:off x="2658697" y="1828800"/>
            <a:ext cx="5492937" cy="8921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POMAGAMY W NAUCE,</a:t>
            </a:r>
            <a:r>
              <a:rPr lang="en-US" dirty="0">
                <a:solidFill>
                  <a:schemeClr val="dk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dk1"/>
                </a:solidFill>
                <a:latin typeface="+mn-ea"/>
                <a:cs typeface="+mn-ea"/>
              </a:rPr>
            </a:br>
            <a:r>
              <a:rPr lang="pl-PL" sz="2400" b="1" dirty="0">
                <a:solidFill>
                  <a:srgbClr val="000000"/>
                </a:solidFill>
                <a:latin typeface="Calibri"/>
              </a:rPr>
              <a:t>JEŻELI ZACHODZI TAKA POTRZEBA</a:t>
            </a:r>
            <a:endParaRPr lang="pl-PL" dirty="0"/>
          </a:p>
        </p:txBody>
      </p:sp>
      <p:sp>
        <p:nvSpPr>
          <p:cNvPr id="12" name="Tytuł 1">
            <a:extLst>
              <a:ext uri="{FF2B5EF4-FFF2-40B4-BE49-F238E27FC236}">
                <a16:creationId xmlns="" xmlns:a16="http://schemas.microsoft.com/office/drawing/2014/main" id="{4CBF33F0-E55B-4533-B9ED-E8504BD5F9E2}"/>
              </a:ext>
            </a:extLst>
          </p:cNvPr>
          <p:cNvSpPr txBox="1">
            <a:spLocks/>
          </p:cNvSpPr>
          <p:nvPr/>
        </p:nvSpPr>
        <p:spPr>
          <a:xfrm>
            <a:off x="820738" y="5095875"/>
            <a:ext cx="6462713" cy="9416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STARAMY SIĘ ICH CHRONIĆ PRZED ZŁOŚLIWYM ZACHOWANIEM INNYCH</a:t>
            </a:r>
          </a:p>
        </p:txBody>
      </p:sp>
    </p:spTree>
    <p:extLst>
      <p:ext uri="{BB962C8B-B14F-4D97-AF65-F5344CB8AC3E}">
        <p14:creationId xmlns="" xmlns:p14="http://schemas.microsoft.com/office/powerpoint/2010/main" val="237465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7D46BAEC-8013-4FA3-BECD-7933E7C3DA41}"/>
              </a:ext>
            </a:extLst>
          </p:cNvPr>
          <p:cNvSpPr txBox="1">
            <a:spLocks/>
          </p:cNvSpPr>
          <p:nvPr/>
        </p:nvSpPr>
        <p:spPr>
          <a:xfrm>
            <a:off x="2341563" y="1390650"/>
            <a:ext cx="3203575" cy="49150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6000" b="1" dirty="0">
              <a:latin typeface="Calibri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7A99F22B-CF73-4185-B283-CBE2366C1F7E}"/>
              </a:ext>
            </a:extLst>
          </p:cNvPr>
          <p:cNvSpPr txBox="1">
            <a:spLocks/>
          </p:cNvSpPr>
          <p:nvPr/>
        </p:nvSpPr>
        <p:spPr>
          <a:xfrm>
            <a:off x="820738" y="447675"/>
            <a:ext cx="7643064" cy="1268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22860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solidFill>
                  <a:schemeClr val="bg1"/>
                </a:solidFill>
                <a:latin typeface="Calibri" pitchFamily="34" charset="0"/>
              </a:rPr>
              <a:t>W</a:t>
            </a:r>
            <a:r>
              <a:rPr lang="pl-PL" sz="3600" b="1" dirty="0">
                <a:latin typeface="Calibri"/>
              </a:rPr>
              <a:t> SZKOLE REALIZUJEMY...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="" xmlns:a16="http://schemas.microsoft.com/office/drawing/2014/main" id="{4AFB5A04-AAA0-4A14-941C-004E794FCB89}"/>
              </a:ext>
            </a:extLst>
          </p:cNvPr>
          <p:cNvSpPr txBox="1">
            <a:spLocks/>
          </p:cNvSpPr>
          <p:nvPr/>
        </p:nvSpPr>
        <p:spPr>
          <a:xfrm>
            <a:off x="923925" y="3784600"/>
            <a:ext cx="7181850" cy="97154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228600" anchor="ctr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ZINDYWIDUALIZOWANA POMOC PSYCHOLOGICZNO- PEDAGOGICZNA</a:t>
            </a:r>
          </a:p>
        </p:txBody>
      </p:sp>
      <p:sp>
        <p:nvSpPr>
          <p:cNvPr id="24" name="Tytuł 1">
            <a:extLst>
              <a:ext uri="{FF2B5EF4-FFF2-40B4-BE49-F238E27FC236}">
                <a16:creationId xmlns="" xmlns:a16="http://schemas.microsoft.com/office/drawing/2014/main" id="{CC78608D-B5C6-4813-B3F5-56B24BD20E7B}"/>
              </a:ext>
            </a:extLst>
          </p:cNvPr>
          <p:cNvSpPr txBox="1">
            <a:spLocks/>
          </p:cNvSpPr>
          <p:nvPr/>
        </p:nvSpPr>
        <p:spPr>
          <a:xfrm>
            <a:off x="457410" y="2525395"/>
            <a:ext cx="8266113" cy="51325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ZAJĘCIA ROZWIJAJĄCE ZAINTERESOWANIA I UZDOLNIENIA</a:t>
            </a:r>
            <a:endParaRPr lang="pl-PL" sz="2400" dirty="0"/>
          </a:p>
        </p:txBody>
      </p:sp>
      <p:sp>
        <p:nvSpPr>
          <p:cNvPr id="25" name="Tytuł 1">
            <a:extLst>
              <a:ext uri="{FF2B5EF4-FFF2-40B4-BE49-F238E27FC236}">
                <a16:creationId xmlns="" xmlns:a16="http://schemas.microsoft.com/office/drawing/2014/main" id="{4896EE2C-C432-4C74-909B-8BD6C09DA97C}"/>
              </a:ext>
            </a:extLst>
          </p:cNvPr>
          <p:cNvSpPr txBox="1">
            <a:spLocks/>
          </p:cNvSpPr>
          <p:nvPr/>
        </p:nvSpPr>
        <p:spPr>
          <a:xfrm>
            <a:off x="390525" y="6086475"/>
            <a:ext cx="4964113" cy="5366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ZAWODY I TURNIEJE SPORTOWE</a:t>
            </a:r>
            <a:endParaRPr lang="pl-PL"/>
          </a:p>
        </p:txBody>
      </p:sp>
      <p:sp>
        <p:nvSpPr>
          <p:cNvPr id="26" name="Tytuł 1">
            <a:extLst>
              <a:ext uri="{FF2B5EF4-FFF2-40B4-BE49-F238E27FC236}">
                <a16:creationId xmlns="" xmlns:a16="http://schemas.microsoft.com/office/drawing/2014/main" id="{863C16AE-6BE6-4A37-A5A7-949D53D7D588}"/>
              </a:ext>
            </a:extLst>
          </p:cNvPr>
          <p:cNvSpPr txBox="1">
            <a:spLocks/>
          </p:cNvSpPr>
          <p:nvPr/>
        </p:nvSpPr>
        <p:spPr>
          <a:xfrm>
            <a:off x="2706688" y="1804988"/>
            <a:ext cx="4194175" cy="565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ZAJĘCIA REWALIDACYJNE</a:t>
            </a:r>
            <a:endParaRPr lang="pl-PL" dirty="0"/>
          </a:p>
        </p:txBody>
      </p:sp>
      <p:sp>
        <p:nvSpPr>
          <p:cNvPr id="12" name="Tytuł 1">
            <a:extLst>
              <a:ext uri="{FF2B5EF4-FFF2-40B4-BE49-F238E27FC236}">
                <a16:creationId xmlns="" xmlns:a16="http://schemas.microsoft.com/office/drawing/2014/main" id="{4CBF33F0-E55B-4533-B9ED-E8504BD5F9E2}"/>
              </a:ext>
            </a:extLst>
          </p:cNvPr>
          <p:cNvSpPr txBox="1">
            <a:spLocks/>
          </p:cNvSpPr>
          <p:nvPr/>
        </p:nvSpPr>
        <p:spPr>
          <a:xfrm>
            <a:off x="1466850" y="3152775"/>
            <a:ext cx="4522788" cy="4881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NAUCZANIE INDYWIDUALNE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="" xmlns:a16="http://schemas.microsoft.com/office/drawing/2014/main" id="{48FC6888-1923-4F33-BCB5-C25B59F642E7}"/>
              </a:ext>
            </a:extLst>
          </p:cNvPr>
          <p:cNvSpPr txBox="1">
            <a:spLocks/>
          </p:cNvSpPr>
          <p:nvPr/>
        </p:nvSpPr>
        <p:spPr>
          <a:xfrm>
            <a:off x="1914525" y="4933950"/>
            <a:ext cx="5265737" cy="450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SPOTKANIA Z CIEKAWYMI LUDŹMI</a:t>
            </a:r>
            <a:endParaRPr lang="pl-PL" sz="2400" dirty="0"/>
          </a:p>
        </p:txBody>
      </p:sp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58700FCC-FC58-473B-827A-050D4BAA9267}"/>
              </a:ext>
            </a:extLst>
          </p:cNvPr>
          <p:cNvSpPr txBox="1">
            <a:spLocks/>
          </p:cNvSpPr>
          <p:nvPr/>
        </p:nvSpPr>
        <p:spPr>
          <a:xfrm>
            <a:off x="3238500" y="5480050"/>
            <a:ext cx="5265738" cy="5138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KONKURSY I WYCIECZKI SZKOLNE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422928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7D46BAEC-8013-4FA3-BECD-7933E7C3DA41}"/>
              </a:ext>
            </a:extLst>
          </p:cNvPr>
          <p:cNvSpPr txBox="1">
            <a:spLocks/>
          </p:cNvSpPr>
          <p:nvPr/>
        </p:nvSpPr>
        <p:spPr>
          <a:xfrm>
            <a:off x="2341563" y="1390650"/>
            <a:ext cx="3203575" cy="49150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6000" b="1" dirty="0">
              <a:latin typeface="Calibri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C2B2299-66F5-4A6D-AE83-FBBE6621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7A99F22B-CF73-4185-B283-CBE2366C1F7E}"/>
              </a:ext>
            </a:extLst>
          </p:cNvPr>
          <p:cNvSpPr txBox="1">
            <a:spLocks/>
          </p:cNvSpPr>
          <p:nvPr/>
        </p:nvSpPr>
        <p:spPr>
          <a:xfrm>
            <a:off x="820738" y="447675"/>
            <a:ext cx="7580312" cy="12687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22860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solidFill>
                  <a:schemeClr val="bg1"/>
                </a:solidFill>
                <a:latin typeface="Calibri" pitchFamily="34" charset="0"/>
              </a:rPr>
              <a:t>DOSTOSOWANIA</a:t>
            </a:r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="" xmlns:a16="http://schemas.microsoft.com/office/drawing/2014/main" id="{D87014E1-0037-4899-85E1-8432CCC40186}"/>
              </a:ext>
            </a:extLst>
          </p:cNvPr>
          <p:cNvSpPr txBox="1">
            <a:spLocks/>
          </p:cNvSpPr>
          <p:nvPr/>
        </p:nvSpPr>
        <p:spPr>
          <a:xfrm>
            <a:off x="2485303" y="3335338"/>
            <a:ext cx="6015760" cy="11714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228600" anchor="b">
            <a:normAutofit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solidFill>
                  <a:schemeClr val="bg1"/>
                </a:solidFill>
                <a:latin typeface="Calibri" pitchFamily="34" charset="0"/>
              </a:rPr>
              <a:t>WYRÓWNYWANIE SZANS</a:t>
            </a:r>
            <a:r>
              <a:rPr lang="pl-PL" sz="3600" b="1" dirty="0">
                <a:latin typeface="Calibri"/>
              </a:rPr>
              <a:t> EDUKACYJNYCH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="" xmlns:a16="http://schemas.microsoft.com/office/drawing/2014/main" id="{4AFB5A04-AAA0-4A14-941C-004E794FCB89}"/>
              </a:ext>
            </a:extLst>
          </p:cNvPr>
          <p:cNvSpPr txBox="1">
            <a:spLocks/>
          </p:cNvSpPr>
          <p:nvPr/>
        </p:nvSpPr>
        <p:spPr>
          <a:xfrm>
            <a:off x="2924042" y="2009775"/>
            <a:ext cx="2039360" cy="10048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6000" b="1" dirty="0">
                <a:solidFill>
                  <a:schemeClr val="bg1"/>
                </a:solidFill>
                <a:latin typeface="Calibri" pitchFamily="34" charset="0"/>
              </a:rPr>
              <a:t>=</a:t>
            </a:r>
            <a:endParaRPr lang="pl-PL" sz="6000"/>
          </a:p>
        </p:txBody>
      </p:sp>
      <p:sp>
        <p:nvSpPr>
          <p:cNvPr id="9" name="Tytuł 1">
            <a:extLst>
              <a:ext uri="{FF2B5EF4-FFF2-40B4-BE49-F238E27FC236}">
                <a16:creationId xmlns="" xmlns:a16="http://schemas.microsoft.com/office/drawing/2014/main" id="{89E1FDF2-E099-4205-B7F4-865860F30E35}"/>
              </a:ext>
            </a:extLst>
          </p:cNvPr>
          <p:cNvSpPr txBox="1">
            <a:spLocks/>
          </p:cNvSpPr>
          <p:nvPr/>
        </p:nvSpPr>
        <p:spPr>
          <a:xfrm>
            <a:off x="645969" y="4713444"/>
            <a:ext cx="6112019" cy="143494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45720" rIns="228600" anchor="ctr">
            <a:normAutofit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>
                <a:latin typeface="Calibri"/>
              </a:rPr>
              <a:t>WARUNKI PROCESU EDUKACYJNEGO</a:t>
            </a:r>
          </a:p>
          <a:p>
            <a:pPr algn="ctr"/>
            <a:r>
              <a:rPr lang="pl-PL" sz="2400" b="1" dirty="0">
                <a:latin typeface="Calibri"/>
              </a:rPr>
              <a:t>ZEWNĘTRZNA ORGANIZACJA NAUCZANIA</a:t>
            </a:r>
          </a:p>
          <a:p>
            <a:pPr algn="ctr"/>
            <a:r>
              <a:rPr lang="pl-PL" sz="2400" b="1" dirty="0">
                <a:latin typeface="Calibri"/>
              </a:rPr>
              <a:t>WARUNKI SPRAWDZANIA POZIOMU WIEDZY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pl-PL" sz="2400" b="1" dirty="0">
                <a:latin typeface="Calibri"/>
              </a:rPr>
              <a:t>I UMIEJĘTNOŚCI - KRYTERIA OCENIANIA</a:t>
            </a:r>
          </a:p>
        </p:txBody>
      </p:sp>
      <p:pic>
        <p:nvPicPr>
          <p:cNvPr id="10" name="Obraz 10" descr="wheelchair-148643_640.png">
            <a:extLst>
              <a:ext uri="{FF2B5EF4-FFF2-40B4-BE49-F238E27FC236}">
                <a16:creationId xmlns="" xmlns:a16="http://schemas.microsoft.com/office/drawing/2014/main" id="{A0880AC9-9241-4151-8149-A570B01599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301" y="1090919"/>
            <a:ext cx="1597679" cy="15994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Obraz 12" descr="hearing-aid-39020__340.png">
            <a:extLst>
              <a:ext uri="{FF2B5EF4-FFF2-40B4-BE49-F238E27FC236}">
                <a16:creationId xmlns="" xmlns:a16="http://schemas.microsoft.com/office/drawing/2014/main" id="{7E91BABB-07A7-46E4-999B-D44E51DF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940" y="762000"/>
            <a:ext cx="1370666" cy="1353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Obraz 14" descr="males-2930460_640.jpg">
            <a:extLst>
              <a:ext uri="{FF2B5EF4-FFF2-40B4-BE49-F238E27FC236}">
                <a16:creationId xmlns="" xmlns:a16="http://schemas.microsoft.com/office/drawing/2014/main" id="{B3547D42-15E3-4C3D-9DC4-D89C94ECF8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5454" y="4831386"/>
            <a:ext cx="1319587" cy="1190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9461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7D46BAEC-8013-4FA3-BECD-7933E7C3DA41}"/>
              </a:ext>
            </a:extLst>
          </p:cNvPr>
          <p:cNvSpPr txBox="1">
            <a:spLocks/>
          </p:cNvSpPr>
          <p:nvPr/>
        </p:nvSpPr>
        <p:spPr>
          <a:xfrm>
            <a:off x="2341563" y="1390650"/>
            <a:ext cx="3203575" cy="49150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6000" b="1" dirty="0">
              <a:latin typeface="Calibri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7A99F22B-CF73-4185-B283-CBE2366C1F7E}"/>
              </a:ext>
            </a:extLst>
          </p:cNvPr>
          <p:cNvSpPr txBox="1">
            <a:spLocks/>
          </p:cNvSpPr>
          <p:nvPr/>
        </p:nvSpPr>
        <p:spPr>
          <a:xfrm>
            <a:off x="820738" y="447675"/>
            <a:ext cx="7643064" cy="1268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22860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solidFill>
                  <a:schemeClr val="bg1"/>
                </a:solidFill>
                <a:latin typeface="Calibri" pitchFamily="34" charset="0"/>
              </a:rPr>
              <a:t>DORADZTWO</a:t>
            </a:r>
            <a:r>
              <a:rPr lang="pl-PL" sz="3600" b="1" dirty="0">
                <a:latin typeface="Calibri"/>
              </a:rPr>
              <a:t> ZAWODOWE</a:t>
            </a:r>
          </a:p>
        </p:txBody>
      </p:sp>
      <p:sp>
        <p:nvSpPr>
          <p:cNvPr id="7" name="Tytuł 1">
            <a:extLst>
              <a:ext uri="{FF2B5EF4-FFF2-40B4-BE49-F238E27FC236}">
                <a16:creationId xmlns="" xmlns:a16="http://schemas.microsoft.com/office/drawing/2014/main" id="{4AFB5A04-AAA0-4A14-941C-004E794FCB89}"/>
              </a:ext>
            </a:extLst>
          </p:cNvPr>
          <p:cNvSpPr txBox="1">
            <a:spLocks/>
          </p:cNvSpPr>
          <p:nvPr/>
        </p:nvSpPr>
        <p:spPr>
          <a:xfrm>
            <a:off x="1982111" y="4513580"/>
            <a:ext cx="4296616" cy="5143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FESTIWAL ZAWODÓW</a:t>
            </a:r>
            <a:endParaRPr lang="pl-PL" sz="2400" dirty="0"/>
          </a:p>
        </p:txBody>
      </p:sp>
      <p:sp>
        <p:nvSpPr>
          <p:cNvPr id="26" name="Tytuł 1">
            <a:extLst>
              <a:ext uri="{FF2B5EF4-FFF2-40B4-BE49-F238E27FC236}">
                <a16:creationId xmlns="" xmlns:a16="http://schemas.microsoft.com/office/drawing/2014/main" id="{863C16AE-6BE6-4A37-A5A7-949D53D7D588}"/>
              </a:ext>
            </a:extLst>
          </p:cNvPr>
          <p:cNvSpPr txBox="1">
            <a:spLocks/>
          </p:cNvSpPr>
          <p:nvPr/>
        </p:nvSpPr>
        <p:spPr>
          <a:xfrm>
            <a:off x="1114937" y="1885950"/>
            <a:ext cx="6399213" cy="6280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>
                <a:solidFill>
                  <a:srgbClr val="000000"/>
                </a:solidFill>
                <a:latin typeface="Calibri"/>
              </a:rPr>
              <a:t>INDYWIDUALNE DORADZTWO ZAWODOWE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="" xmlns:a16="http://schemas.microsoft.com/office/drawing/2014/main" id="{4CBF33F0-E55B-4533-B9ED-E8504BD5F9E2}"/>
              </a:ext>
            </a:extLst>
          </p:cNvPr>
          <p:cNvSpPr txBox="1">
            <a:spLocks/>
          </p:cNvSpPr>
          <p:nvPr/>
        </p:nvSpPr>
        <p:spPr>
          <a:xfrm>
            <a:off x="2811167" y="5185410"/>
            <a:ext cx="5946962" cy="8794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WSPÓŁPRACA Z MOBILNYM CENTRUM INFORMACJI ZAWODOWEJ OHP </a:t>
            </a:r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="" xmlns:a16="http://schemas.microsoft.com/office/drawing/2014/main" id="{48FC6888-1923-4F33-BCB5-C25B59F642E7}"/>
              </a:ext>
            </a:extLst>
          </p:cNvPr>
          <p:cNvSpPr txBox="1">
            <a:spLocks/>
          </p:cNvSpPr>
          <p:nvPr/>
        </p:nvSpPr>
        <p:spPr>
          <a:xfrm>
            <a:off x="1781994" y="2619375"/>
            <a:ext cx="4938713" cy="5122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SZKOLNY OŚRODEK KARIERY</a:t>
            </a:r>
            <a:endParaRPr lang="pl-PL" sz="2400" dirty="0"/>
          </a:p>
        </p:txBody>
      </p:sp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58700FCC-FC58-473B-827A-050D4BAA9267}"/>
              </a:ext>
            </a:extLst>
          </p:cNvPr>
          <p:cNvSpPr txBox="1">
            <a:spLocks/>
          </p:cNvSpPr>
          <p:nvPr/>
        </p:nvSpPr>
        <p:spPr>
          <a:xfrm>
            <a:off x="914820" y="3890645"/>
            <a:ext cx="5883461" cy="5143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TARGI EDUKACYJNE W NASZEJ SZKOLE</a:t>
            </a:r>
            <a:endParaRPr lang="pl-PL" sz="2400" dirty="0"/>
          </a:p>
        </p:txBody>
      </p:sp>
      <p:sp>
        <p:nvSpPr>
          <p:cNvPr id="11" name="Tytuł 1">
            <a:extLst>
              <a:ext uri="{FF2B5EF4-FFF2-40B4-BE49-F238E27FC236}">
                <a16:creationId xmlns="" xmlns:a16="http://schemas.microsoft.com/office/drawing/2014/main" id="{3FE04DC8-3856-436C-8489-DF68249EE1B6}"/>
              </a:ext>
            </a:extLst>
          </p:cNvPr>
          <p:cNvSpPr txBox="1">
            <a:spLocks/>
          </p:cNvSpPr>
          <p:nvPr/>
        </p:nvSpPr>
        <p:spPr>
          <a:xfrm>
            <a:off x="2773363" y="3243263"/>
            <a:ext cx="4307821" cy="4905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WARSZTATY W KLASACH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09239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7D46BAEC-8013-4FA3-BECD-7933E7C3DA41}"/>
              </a:ext>
            </a:extLst>
          </p:cNvPr>
          <p:cNvSpPr txBox="1">
            <a:spLocks/>
          </p:cNvSpPr>
          <p:nvPr/>
        </p:nvSpPr>
        <p:spPr>
          <a:xfrm>
            <a:off x="2341563" y="1390650"/>
            <a:ext cx="3203575" cy="49150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6000" b="1" dirty="0">
              <a:latin typeface="Calibri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7A99F22B-CF73-4185-B283-CBE2366C1F7E}"/>
              </a:ext>
            </a:extLst>
          </p:cNvPr>
          <p:cNvSpPr txBox="1">
            <a:spLocks/>
          </p:cNvSpPr>
          <p:nvPr/>
        </p:nvSpPr>
        <p:spPr>
          <a:xfrm>
            <a:off x="820738" y="447675"/>
            <a:ext cx="7643064" cy="1268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22860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solidFill>
                  <a:schemeClr val="bg1"/>
                </a:solidFill>
                <a:latin typeface="Calibri" pitchFamily="34" charset="0"/>
              </a:rPr>
              <a:t>UCZYMY POMAGAĆ</a:t>
            </a:r>
          </a:p>
          <a:p>
            <a:pPr algn="ctr"/>
            <a:r>
              <a:rPr lang="pl-PL" sz="3600" b="1" dirty="0">
                <a:latin typeface="Calibri"/>
              </a:rPr>
              <a:t>- WOLONTARIAT W NASZEJ SZKOLE</a:t>
            </a:r>
          </a:p>
        </p:txBody>
      </p:sp>
      <p:sp>
        <p:nvSpPr>
          <p:cNvPr id="7" name="Tytuł 1">
            <a:extLst>
              <a:ext uri="{FF2B5EF4-FFF2-40B4-BE49-F238E27FC236}">
                <a16:creationId xmlns="" xmlns:a16="http://schemas.microsoft.com/office/drawing/2014/main" id="{4AFB5A04-AAA0-4A14-941C-004E794FCB89}"/>
              </a:ext>
            </a:extLst>
          </p:cNvPr>
          <p:cNvSpPr txBox="1">
            <a:spLocks/>
          </p:cNvSpPr>
          <p:nvPr/>
        </p:nvSpPr>
        <p:spPr>
          <a:xfrm>
            <a:off x="777583" y="2924175"/>
            <a:ext cx="5758237" cy="514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FUNDACJA NASZ DOM - GÓRA GROSZA</a:t>
            </a:r>
            <a:endParaRPr lang="pl-PL" sz="2400" dirty="0"/>
          </a:p>
        </p:txBody>
      </p:sp>
      <p:sp>
        <p:nvSpPr>
          <p:cNvPr id="26" name="Tytuł 1">
            <a:extLst>
              <a:ext uri="{FF2B5EF4-FFF2-40B4-BE49-F238E27FC236}">
                <a16:creationId xmlns="" xmlns:a16="http://schemas.microsoft.com/office/drawing/2014/main" id="{863C16AE-6BE6-4A37-A5A7-949D53D7D588}"/>
              </a:ext>
            </a:extLst>
          </p:cNvPr>
          <p:cNvSpPr txBox="1">
            <a:spLocks/>
          </p:cNvSpPr>
          <p:nvPr/>
        </p:nvSpPr>
        <p:spPr>
          <a:xfrm>
            <a:off x="1550808" y="4238625"/>
            <a:ext cx="4779011" cy="496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228600" anchor="ctr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SZKOLNY SZTAB FINAŁU WOŚP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="" xmlns:a16="http://schemas.microsoft.com/office/drawing/2014/main" id="{4CBF33F0-E55B-4533-B9ED-E8504BD5F9E2}"/>
              </a:ext>
            </a:extLst>
          </p:cNvPr>
          <p:cNvSpPr txBox="1">
            <a:spLocks/>
          </p:cNvSpPr>
          <p:nvPr/>
        </p:nvSpPr>
        <p:spPr>
          <a:xfrm>
            <a:off x="2686050" y="5538470"/>
            <a:ext cx="4597867" cy="8794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PAMIĘTAMY O TYCH,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pl-PL" sz="2400" b="1" dirty="0">
                <a:solidFill>
                  <a:srgbClr val="000000"/>
                </a:solidFill>
                <a:latin typeface="Calibri"/>
              </a:rPr>
              <a:t>O KTÓRYCH INNI ZAPOMNIELI</a:t>
            </a:r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="" xmlns:a16="http://schemas.microsoft.com/office/drawing/2014/main" id="{48FC6888-1923-4F33-BCB5-C25B59F642E7}"/>
              </a:ext>
            </a:extLst>
          </p:cNvPr>
          <p:cNvSpPr txBox="1">
            <a:spLocks/>
          </p:cNvSpPr>
          <p:nvPr/>
        </p:nvSpPr>
        <p:spPr>
          <a:xfrm>
            <a:off x="409763" y="1914525"/>
            <a:ext cx="5241925" cy="9040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ŁÓDZKIE HOSPICJUM DLA DZIECI</a:t>
            </a:r>
            <a:r>
              <a:rPr lang="en-US" dirty="0">
                <a:solidFill>
                  <a:schemeClr val="dk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dk1"/>
                </a:solidFill>
                <a:latin typeface="+mn-ea"/>
                <a:cs typeface="+mn-ea"/>
              </a:rPr>
            </a:br>
            <a:r>
              <a:rPr lang="pl-PL" sz="2400" b="1" dirty="0">
                <a:solidFill>
                  <a:srgbClr val="000000"/>
                </a:solidFill>
                <a:latin typeface="Calibri"/>
              </a:rPr>
              <a:t>ZOSTAŃ ZAKRĘTAKIEM </a:t>
            </a:r>
            <a:endParaRPr lang="pl-PL" sz="2400" dirty="0"/>
          </a:p>
        </p:txBody>
      </p:sp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58700FCC-FC58-473B-827A-050D4BAA9267}"/>
              </a:ext>
            </a:extLst>
          </p:cNvPr>
          <p:cNvSpPr txBox="1">
            <a:spLocks/>
          </p:cNvSpPr>
          <p:nvPr/>
        </p:nvSpPr>
        <p:spPr>
          <a:xfrm>
            <a:off x="552077" y="3587651"/>
            <a:ext cx="3588871" cy="5143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SZLACHETNA PACZKA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="" xmlns:a16="http://schemas.microsoft.com/office/drawing/2014/main" id="{3FE04DC8-3856-436C-8489-DF68249EE1B6}"/>
              </a:ext>
            </a:extLst>
          </p:cNvPr>
          <p:cNvSpPr txBox="1">
            <a:spLocks/>
          </p:cNvSpPr>
          <p:nvPr/>
        </p:nvSpPr>
        <p:spPr>
          <a:xfrm>
            <a:off x="4314825" y="3587651"/>
            <a:ext cx="3689163" cy="4905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FUNDACJA GAJUSZ</a:t>
            </a:r>
            <a:endParaRPr lang="pl-PL" dirty="0"/>
          </a:p>
        </p:txBody>
      </p:sp>
      <p:sp>
        <p:nvSpPr>
          <p:cNvPr id="13" name="Tytuł 1">
            <a:extLst>
              <a:ext uri="{FF2B5EF4-FFF2-40B4-BE49-F238E27FC236}">
                <a16:creationId xmlns="" xmlns:a16="http://schemas.microsoft.com/office/drawing/2014/main" id="{05A3E754-9152-452A-ADBC-D24F6827AD9B}"/>
              </a:ext>
            </a:extLst>
          </p:cNvPr>
          <p:cNvSpPr txBox="1">
            <a:spLocks/>
          </p:cNvSpPr>
          <p:nvPr/>
        </p:nvSpPr>
        <p:spPr>
          <a:xfrm>
            <a:off x="335921" y="4838699"/>
            <a:ext cx="3613710" cy="5143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PAKA DLA ZWIERZAKA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="" xmlns:a16="http://schemas.microsoft.com/office/drawing/2014/main" id="{E77A04EF-3E43-4364-99AC-C2B4155E64BF}"/>
              </a:ext>
            </a:extLst>
          </p:cNvPr>
          <p:cNvSpPr txBox="1">
            <a:spLocks/>
          </p:cNvSpPr>
          <p:nvPr/>
        </p:nvSpPr>
        <p:spPr>
          <a:xfrm>
            <a:off x="4146417" y="4838700"/>
            <a:ext cx="4723652" cy="514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DYCHA JUSTYNÓW - JANÓWKA</a:t>
            </a:r>
          </a:p>
        </p:txBody>
      </p:sp>
      <p:pic>
        <p:nvPicPr>
          <p:cNvPr id="5" name="Obraz 7">
            <a:extLst>
              <a:ext uri="{FF2B5EF4-FFF2-40B4-BE49-F238E27FC236}">
                <a16:creationId xmlns="" xmlns:a16="http://schemas.microsoft.com/office/drawing/2014/main" id="{1DB33388-9207-429D-8AB3-487D9411F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405" y="1838325"/>
            <a:ext cx="1806894" cy="1724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79395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41A2DB2B-FE9B-4B4A-BF6F-A5A7DEDF8F9E}"/>
              </a:ext>
            </a:extLst>
          </p:cNvPr>
          <p:cNvSpPr/>
          <p:nvPr/>
        </p:nvSpPr>
        <p:spPr>
          <a:xfrm>
            <a:off x="3230460" y="373643"/>
            <a:ext cx="2263775" cy="609362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2F4F0000-A647-4D40-AA38-429FD6AA27DF}"/>
              </a:ext>
            </a:extLst>
          </p:cNvPr>
          <p:cNvSpPr/>
          <p:nvPr/>
        </p:nvSpPr>
        <p:spPr>
          <a:xfrm>
            <a:off x="3365500" y="1198563"/>
            <a:ext cx="5138831" cy="24631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="" xmlns:a16="http://schemas.microsoft.com/office/drawing/2014/main" id="{DF1ABF8D-4081-449F-8899-613940032E69}"/>
              </a:ext>
            </a:extLst>
          </p:cNvPr>
          <p:cNvSpPr/>
          <p:nvPr/>
        </p:nvSpPr>
        <p:spPr>
          <a:xfrm>
            <a:off x="428625" y="4238625"/>
            <a:ext cx="4900613" cy="12042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="" xmlns:a16="http://schemas.microsoft.com/office/drawing/2014/main" id="{B2237DED-F808-4A97-A95C-62A3C85DF0A9}"/>
              </a:ext>
            </a:extLst>
          </p:cNvPr>
          <p:cNvSpPr/>
          <p:nvPr/>
        </p:nvSpPr>
        <p:spPr>
          <a:xfrm>
            <a:off x="2697163" y="3324225"/>
            <a:ext cx="4672106" cy="18335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4" descr="2017wospscia1.JPG">
            <a:extLst>
              <a:ext uri="{FF2B5EF4-FFF2-40B4-BE49-F238E27FC236}">
                <a16:creationId xmlns="" xmlns:a16="http://schemas.microsoft.com/office/drawing/2014/main" id="{A114CA06-9A97-4CF3-90B4-7165BFEA1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347" y="561340"/>
            <a:ext cx="3333937" cy="22222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Obraz 13" descr="2016wolont8.JPG">
            <a:extLst>
              <a:ext uri="{FF2B5EF4-FFF2-40B4-BE49-F238E27FC236}">
                <a16:creationId xmlns="" xmlns:a16="http://schemas.microsoft.com/office/drawing/2014/main" id="{B49B8198-0E56-4493-826D-C1A2A4A0B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7" y="2428274"/>
            <a:ext cx="2356243" cy="31409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Obraz 15" descr="2017dycha14.JPG">
            <a:extLst>
              <a:ext uri="{FF2B5EF4-FFF2-40B4-BE49-F238E27FC236}">
                <a16:creationId xmlns="" xmlns:a16="http://schemas.microsoft.com/office/drawing/2014/main" id="{B468D212-4DF2-43C6-8FA5-6A44FB2EE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453" y="1400362"/>
            <a:ext cx="2744461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" name="Obraz 20" descr="final_szlachetnej_paczki_w_mechaniku_zsmi_2013_33.jpg">
            <a:extLst>
              <a:ext uri="{FF2B5EF4-FFF2-40B4-BE49-F238E27FC236}">
                <a16:creationId xmlns="" xmlns:a16="http://schemas.microsoft.com/office/drawing/2014/main" id="{F749914B-A00B-4E96-ABCF-0AFCBD83277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0226" y="2981325"/>
            <a:ext cx="2744461" cy="1857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Obraz 17" descr="2016glod10.JPG">
            <a:extLst>
              <a:ext uri="{FF2B5EF4-FFF2-40B4-BE49-F238E27FC236}">
                <a16:creationId xmlns="" xmlns:a16="http://schemas.microsoft.com/office/drawing/2014/main" id="{ACA62D79-BA8E-4569-BBF8-DFE9C6F34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0235" y="3800475"/>
            <a:ext cx="3216878" cy="24102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9485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7D46BAEC-8013-4FA3-BECD-7933E7C3DA41}"/>
              </a:ext>
            </a:extLst>
          </p:cNvPr>
          <p:cNvSpPr txBox="1">
            <a:spLocks/>
          </p:cNvSpPr>
          <p:nvPr/>
        </p:nvSpPr>
        <p:spPr>
          <a:xfrm>
            <a:off x="2341563" y="1390650"/>
            <a:ext cx="3203575" cy="49150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6000" b="1" dirty="0">
              <a:latin typeface="Calibri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7A99F22B-CF73-4185-B283-CBE2366C1F7E}"/>
              </a:ext>
            </a:extLst>
          </p:cNvPr>
          <p:cNvSpPr txBox="1">
            <a:spLocks/>
          </p:cNvSpPr>
          <p:nvPr/>
        </p:nvSpPr>
        <p:spPr>
          <a:xfrm>
            <a:off x="820738" y="447675"/>
            <a:ext cx="7643064" cy="1268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22860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solidFill>
                  <a:schemeClr val="bg1"/>
                </a:solidFill>
                <a:latin typeface="Calibri" pitchFamily="34" charset="0"/>
              </a:rPr>
              <a:t>PROJEKTY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="" xmlns:a16="http://schemas.microsoft.com/office/drawing/2014/main" id="{4AFB5A04-AAA0-4A14-941C-004E794FCB89}"/>
              </a:ext>
            </a:extLst>
          </p:cNvPr>
          <p:cNvSpPr txBox="1">
            <a:spLocks/>
          </p:cNvSpPr>
          <p:nvPr/>
        </p:nvSpPr>
        <p:spPr>
          <a:xfrm>
            <a:off x="1467524" y="4248150"/>
            <a:ext cx="3816443" cy="5143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AKTYWNA EDUKACJA</a:t>
            </a:r>
            <a:endParaRPr lang="pl-PL" sz="2400" dirty="0"/>
          </a:p>
        </p:txBody>
      </p:sp>
      <p:sp>
        <p:nvSpPr>
          <p:cNvPr id="26" name="Tytuł 1">
            <a:extLst>
              <a:ext uri="{FF2B5EF4-FFF2-40B4-BE49-F238E27FC236}">
                <a16:creationId xmlns="" xmlns:a16="http://schemas.microsoft.com/office/drawing/2014/main" id="{863C16AE-6BE6-4A37-A5A7-949D53D7D588}"/>
              </a:ext>
            </a:extLst>
          </p:cNvPr>
          <p:cNvSpPr txBox="1">
            <a:spLocks/>
          </p:cNvSpPr>
          <p:nvPr/>
        </p:nvSpPr>
        <p:spPr>
          <a:xfrm>
            <a:off x="1172376" y="1924050"/>
            <a:ext cx="3738563" cy="5404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NIE PENIAJ ZMIENIAJ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="" xmlns:a16="http://schemas.microsoft.com/office/drawing/2014/main" id="{4CBF33F0-E55B-4533-B9ED-E8504BD5F9E2}"/>
              </a:ext>
            </a:extLst>
          </p:cNvPr>
          <p:cNvSpPr txBox="1">
            <a:spLocks/>
          </p:cNvSpPr>
          <p:nvPr/>
        </p:nvSpPr>
        <p:spPr>
          <a:xfrm>
            <a:off x="3497282" y="4939030"/>
            <a:ext cx="3222625" cy="5275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KARSKI MY HERO</a:t>
            </a:r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="" xmlns:a16="http://schemas.microsoft.com/office/drawing/2014/main" id="{48FC6888-1923-4F33-BCB5-C25B59F642E7}"/>
              </a:ext>
            </a:extLst>
          </p:cNvPr>
          <p:cNvSpPr txBox="1">
            <a:spLocks/>
          </p:cNvSpPr>
          <p:nvPr/>
        </p:nvSpPr>
        <p:spPr>
          <a:xfrm>
            <a:off x="1781994" y="2600325"/>
            <a:ext cx="5241925" cy="514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SZKOŁA PROMUJĄCA ZDROWIE</a:t>
            </a:r>
            <a:endParaRPr lang="pl-PL" sz="2400" dirty="0"/>
          </a:p>
        </p:txBody>
      </p:sp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58700FCC-FC58-473B-827A-050D4BAA9267}"/>
              </a:ext>
            </a:extLst>
          </p:cNvPr>
          <p:cNvSpPr txBox="1">
            <a:spLocks/>
          </p:cNvSpPr>
          <p:nvPr/>
        </p:nvSpPr>
        <p:spPr>
          <a:xfrm>
            <a:off x="752821" y="3248660"/>
            <a:ext cx="3588871" cy="5143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MISJA PRZYRODA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="" xmlns:a16="http://schemas.microsoft.com/office/drawing/2014/main" id="{3FE04DC8-3856-436C-8489-DF68249EE1B6}"/>
              </a:ext>
            </a:extLst>
          </p:cNvPr>
          <p:cNvSpPr txBox="1">
            <a:spLocks/>
          </p:cNvSpPr>
          <p:nvPr/>
        </p:nvSpPr>
        <p:spPr>
          <a:xfrm>
            <a:off x="4459750" y="3604129"/>
            <a:ext cx="4294467" cy="4905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MISTRZOWIE KODOWANIA</a:t>
            </a:r>
            <a:endParaRPr lang="pl-PL" dirty="0"/>
          </a:p>
        </p:txBody>
      </p:sp>
      <p:sp>
        <p:nvSpPr>
          <p:cNvPr id="13" name="Tytuł 1">
            <a:extLst>
              <a:ext uri="{FF2B5EF4-FFF2-40B4-BE49-F238E27FC236}">
                <a16:creationId xmlns="" xmlns:a16="http://schemas.microsoft.com/office/drawing/2014/main" id="{05A3E754-9152-452A-ADBC-D24F6827AD9B}"/>
              </a:ext>
            </a:extLst>
          </p:cNvPr>
          <p:cNvSpPr txBox="1">
            <a:spLocks/>
          </p:cNvSpPr>
          <p:nvPr/>
        </p:nvSpPr>
        <p:spPr>
          <a:xfrm>
            <a:off x="914820" y="5619750"/>
            <a:ext cx="3613710" cy="5143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rgbClr val="000000"/>
                </a:solidFill>
                <a:latin typeface="Calibri"/>
              </a:rPr>
              <a:t>I WIELE, WIELE INNYCH...</a:t>
            </a:r>
          </a:p>
        </p:txBody>
      </p:sp>
    </p:spTree>
    <p:extLst>
      <p:ext uri="{BB962C8B-B14F-4D97-AF65-F5344CB8AC3E}">
        <p14:creationId xmlns="" xmlns:p14="http://schemas.microsoft.com/office/powerpoint/2010/main" val="1351915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="" xmlns:a16="http://schemas.microsoft.com/office/drawing/2014/main" id="{972A6BD9-8B7C-42B6-B215-98FC4B12750B}"/>
              </a:ext>
            </a:extLst>
          </p:cNvPr>
          <p:cNvSpPr/>
          <p:nvPr/>
        </p:nvSpPr>
        <p:spPr>
          <a:xfrm>
            <a:off x="2167872" y="2797175"/>
            <a:ext cx="6209366" cy="130651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B02E4A6E-B32D-481C-B82E-B5BCFC72E556}"/>
              </a:ext>
            </a:extLst>
          </p:cNvPr>
          <p:cNvSpPr/>
          <p:nvPr/>
        </p:nvSpPr>
        <p:spPr>
          <a:xfrm>
            <a:off x="2820696" y="381000"/>
            <a:ext cx="624448" cy="605553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C7C8B2D9-7096-4EA2-BFC6-308732ABCD3F}"/>
              </a:ext>
            </a:extLst>
          </p:cNvPr>
          <p:cNvSpPr/>
          <p:nvPr/>
        </p:nvSpPr>
        <p:spPr>
          <a:xfrm>
            <a:off x="3230563" y="495300"/>
            <a:ext cx="1883895" cy="605631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CE57C952-6D5D-4BDD-AE89-82FCA17AB780}"/>
              </a:ext>
            </a:extLst>
          </p:cNvPr>
          <p:cNvSpPr/>
          <p:nvPr/>
        </p:nvSpPr>
        <p:spPr>
          <a:xfrm>
            <a:off x="1636713" y="2447925"/>
            <a:ext cx="7067176" cy="110331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4" descr="2015-misja przyroda3.JPG">
            <a:extLst>
              <a:ext uri="{FF2B5EF4-FFF2-40B4-BE49-F238E27FC236}">
                <a16:creationId xmlns="" xmlns:a16="http://schemas.microsoft.com/office/drawing/2014/main" id="{854DE4E0-5B1C-4613-9405-CE6FE3B29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67" y="838200"/>
            <a:ext cx="2744461" cy="1838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Obraz 6" descr="20151021misjaprzyroda1.jpg">
            <a:extLst>
              <a:ext uri="{FF2B5EF4-FFF2-40B4-BE49-F238E27FC236}">
                <a16:creationId xmlns="" xmlns:a16="http://schemas.microsoft.com/office/drawing/2014/main" id="{310B2EA1-1896-45FD-A8E4-3538D1884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338" y="1409700"/>
            <a:ext cx="3702889" cy="17339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Obraz 11" descr="2016myhero.jpg">
            <a:extLst>
              <a:ext uri="{FF2B5EF4-FFF2-40B4-BE49-F238E27FC236}">
                <a16:creationId xmlns="" xmlns:a16="http://schemas.microsoft.com/office/drawing/2014/main" id="{A9976F43-B385-4D80-88EB-BF6F52FBF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75" y="2886075"/>
            <a:ext cx="2051425" cy="20501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Obraz 13" descr="Mistrzowie-kodowania-012-960x640.jpg">
            <a:extLst>
              <a:ext uri="{FF2B5EF4-FFF2-40B4-BE49-F238E27FC236}">
                <a16:creationId xmlns="" xmlns:a16="http://schemas.microsoft.com/office/drawing/2014/main" id="{0B0E51C9-38E9-4406-880C-48FFF812C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842" y="3362325"/>
            <a:ext cx="2744461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Obraz 15" descr="plakat III edycja.jpg">
            <a:extLst>
              <a:ext uri="{FF2B5EF4-FFF2-40B4-BE49-F238E27FC236}">
                <a16:creationId xmlns="" xmlns:a16="http://schemas.microsoft.com/office/drawing/2014/main" id="{1A80DB74-B32E-49EF-8072-7199426B38B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20696" y="3724275"/>
            <a:ext cx="1806320" cy="2561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Obraz 18" descr="indeks.png">
            <a:extLst>
              <a:ext uri="{FF2B5EF4-FFF2-40B4-BE49-F238E27FC236}">
                <a16:creationId xmlns="" xmlns:a16="http://schemas.microsoft.com/office/drawing/2014/main" id="{66C4E953-2A64-4116-B7F9-B7ABB80CDF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90" t="2307" r="2325" b="3075"/>
          <a:stretch/>
        </p:blipFill>
        <p:spPr>
          <a:xfrm>
            <a:off x="2656434" y="1910255"/>
            <a:ext cx="1516267" cy="1547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25945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7D46BAEC-8013-4FA3-BECD-7933E7C3DA41}"/>
              </a:ext>
            </a:extLst>
          </p:cNvPr>
          <p:cNvSpPr txBox="1">
            <a:spLocks/>
          </p:cNvSpPr>
          <p:nvPr/>
        </p:nvSpPr>
        <p:spPr>
          <a:xfrm>
            <a:off x="2341563" y="1390650"/>
            <a:ext cx="3203575" cy="49150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6000" b="1" dirty="0">
              <a:latin typeface="Calibri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7A99F22B-CF73-4185-B283-CBE2366C1F7E}"/>
              </a:ext>
            </a:extLst>
          </p:cNvPr>
          <p:cNvSpPr txBox="1">
            <a:spLocks/>
          </p:cNvSpPr>
          <p:nvPr/>
        </p:nvSpPr>
        <p:spPr>
          <a:xfrm>
            <a:off x="820738" y="447675"/>
            <a:ext cx="7643064" cy="1268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22860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solidFill>
                  <a:schemeClr val="bg1"/>
                </a:solidFill>
                <a:latin typeface="Calibri" pitchFamily="34" charset="0"/>
              </a:rPr>
              <a:t>KORZYŚCI EDUKACJI WŁĄCZAJĄCEJ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="" xmlns:a16="http://schemas.microsoft.com/office/drawing/2014/main" id="{4AFB5A04-AAA0-4A14-941C-004E794FCB89}"/>
              </a:ext>
            </a:extLst>
          </p:cNvPr>
          <p:cNvSpPr txBox="1">
            <a:spLocks/>
          </p:cNvSpPr>
          <p:nvPr/>
        </p:nvSpPr>
        <p:spPr>
          <a:xfrm>
            <a:off x="895762" y="4843780"/>
            <a:ext cx="5794935" cy="5143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NAUKA W NATURALNYM ŚRODOWISKU</a:t>
            </a:r>
          </a:p>
        </p:txBody>
      </p:sp>
      <p:sp>
        <p:nvSpPr>
          <p:cNvPr id="26" name="Tytuł 1">
            <a:extLst>
              <a:ext uri="{FF2B5EF4-FFF2-40B4-BE49-F238E27FC236}">
                <a16:creationId xmlns="" xmlns:a16="http://schemas.microsoft.com/office/drawing/2014/main" id="{863C16AE-6BE6-4A37-A5A7-949D53D7D588}"/>
              </a:ext>
            </a:extLst>
          </p:cNvPr>
          <p:cNvSpPr txBox="1">
            <a:spLocks/>
          </p:cNvSpPr>
          <p:nvPr/>
        </p:nvSpPr>
        <p:spPr>
          <a:xfrm>
            <a:off x="1257878" y="2038350"/>
            <a:ext cx="7041495" cy="5397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SZKOŁA OTWARTA I PRZYJAZNA WSZYSTKIM</a:t>
            </a:r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="" xmlns:a16="http://schemas.microsoft.com/office/drawing/2014/main" id="{4CBF33F0-E55B-4533-B9ED-E8504BD5F9E2}"/>
              </a:ext>
            </a:extLst>
          </p:cNvPr>
          <p:cNvSpPr txBox="1">
            <a:spLocks/>
          </p:cNvSpPr>
          <p:nvPr/>
        </p:nvSpPr>
        <p:spPr>
          <a:xfrm>
            <a:off x="353349" y="5553075"/>
            <a:ext cx="8503863" cy="5286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20B0604020202020204" pitchFamily="34" charset="0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PEŁNIEJSZY ROZWÓJ INTELEKTUALNY, OSOBOWY I SPOŁECZNY</a:t>
            </a:r>
          </a:p>
        </p:txBody>
      </p:sp>
      <p:sp>
        <p:nvSpPr>
          <p:cNvPr id="9" name="Tytuł 1">
            <a:extLst>
              <a:ext uri="{FF2B5EF4-FFF2-40B4-BE49-F238E27FC236}">
                <a16:creationId xmlns="" xmlns:a16="http://schemas.microsoft.com/office/drawing/2014/main" id="{48FC6888-1923-4F33-BCB5-C25B59F642E7}"/>
              </a:ext>
            </a:extLst>
          </p:cNvPr>
          <p:cNvSpPr txBox="1">
            <a:spLocks/>
          </p:cNvSpPr>
          <p:nvPr/>
        </p:nvSpPr>
        <p:spPr>
          <a:xfrm>
            <a:off x="1820111" y="2774950"/>
            <a:ext cx="6300600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20B0604020202020204" pitchFamily="34" charset="0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UWRAŻLIWIENIE NA POTRZEBY INNYCH</a:t>
            </a:r>
            <a:endParaRPr lang="pl-PL"/>
          </a:p>
        </p:txBody>
      </p:sp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58700FCC-FC58-473B-827A-050D4BAA9267}"/>
              </a:ext>
            </a:extLst>
          </p:cNvPr>
          <p:cNvSpPr txBox="1">
            <a:spLocks/>
          </p:cNvSpPr>
          <p:nvPr/>
        </p:nvSpPr>
        <p:spPr>
          <a:xfrm>
            <a:off x="511077" y="3476625"/>
            <a:ext cx="8189912" cy="48914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POGŁĘBIANIE WIEDZY NA TEMAT NIEPEŁNOSPRAWNOŚCI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="" xmlns:a16="http://schemas.microsoft.com/office/drawing/2014/main" id="{3FE04DC8-3856-436C-8489-DF68249EE1B6}"/>
              </a:ext>
            </a:extLst>
          </p:cNvPr>
          <p:cNvSpPr txBox="1">
            <a:spLocks/>
          </p:cNvSpPr>
          <p:nvPr/>
        </p:nvSpPr>
        <p:spPr>
          <a:xfrm>
            <a:off x="1362701" y="4152900"/>
            <a:ext cx="7018804" cy="4905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OSWAJANIE SIĘ I TOLERANCJA ODMIENNOŚCI</a:t>
            </a:r>
          </a:p>
        </p:txBody>
      </p:sp>
    </p:spTree>
    <p:extLst>
      <p:ext uri="{BB962C8B-B14F-4D97-AF65-F5344CB8AC3E}">
        <p14:creationId xmlns="" xmlns:p14="http://schemas.microsoft.com/office/powerpoint/2010/main" val="326243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8C049200-8365-4088-A2A7-E47E323393E2}"/>
              </a:ext>
            </a:extLst>
          </p:cNvPr>
          <p:cNvSpPr/>
          <p:nvPr/>
        </p:nvSpPr>
        <p:spPr>
          <a:xfrm>
            <a:off x="1209675" y="1555750"/>
            <a:ext cx="4517015" cy="5018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D583C4F7-D806-4870-A8A2-DB1962138ABC}"/>
              </a:ext>
            </a:extLst>
          </p:cNvPr>
          <p:cNvSpPr/>
          <p:nvPr/>
        </p:nvSpPr>
        <p:spPr>
          <a:xfrm>
            <a:off x="885825" y="1317625"/>
            <a:ext cx="1565563" cy="50180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8229600" cy="675134"/>
          </a:xfrm>
        </p:spPr>
        <p:txBody>
          <a:bodyPr>
            <a:normAutofit fontScale="90000"/>
          </a:bodyPr>
          <a:lstStyle/>
          <a:p>
            <a:pPr marL="54610" algn="ctr"/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A1499885-065D-4285-B0D8-3657C9AECEF0}"/>
              </a:ext>
            </a:extLst>
          </p:cNvPr>
          <p:cNvSpPr/>
          <p:nvPr/>
        </p:nvSpPr>
        <p:spPr>
          <a:xfrm>
            <a:off x="2903538" y="1400175"/>
            <a:ext cx="4516437" cy="417253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79438" y="457200"/>
            <a:ext cx="8191500" cy="12554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buNone/>
            </a:pPr>
            <a:r>
              <a:rPr lang="pl-PL" sz="3600" b="1" dirty="0">
                <a:solidFill>
                  <a:srgbClr val="FFFFFF"/>
                </a:solidFill>
                <a:latin typeface="Calibri"/>
              </a:rPr>
              <a:t>NOWA SZKOŁA -</a:t>
            </a:r>
            <a:r>
              <a:rPr lang="pl-PL" sz="3600" b="1" dirty="0">
                <a:latin typeface="Calibri"/>
              </a:rPr>
              <a:t> NOWE PERSPEKTYWY</a:t>
            </a:r>
            <a:endParaRPr lang="pl-PL" dirty="0"/>
          </a:p>
        </p:txBody>
      </p:sp>
      <p:pic>
        <p:nvPicPr>
          <p:cNvPr id="3" name="Picture 2" descr="Zdjęcie użytkownika Profil mundurowy w LO w Wiśniowej Górz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24" y="1867950"/>
            <a:ext cx="3292401" cy="2194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http://www.wikom.pl/gimwg/pictures/2017liceum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85" y="4306570"/>
            <a:ext cx="2689803" cy="1793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Symbol zastępczy zawartości 3">
            <a:extLst>
              <a:ext uri="{FF2B5EF4-FFF2-40B4-BE49-F238E27FC236}">
                <a16:creationId xmlns="" xmlns:a16="http://schemas.microsoft.com/office/drawing/2014/main" id="{DF5F9368-F16D-4361-97EE-BEB53A6343EC}"/>
              </a:ext>
            </a:extLst>
          </p:cNvPr>
          <p:cNvSpPr txBox="1">
            <a:spLocks/>
          </p:cNvSpPr>
          <p:nvPr/>
        </p:nvSpPr>
        <p:spPr>
          <a:xfrm>
            <a:off x="514350" y="1924050"/>
            <a:ext cx="4575175" cy="406074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None/>
            </a:pP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pl-PL" sz="2000" b="1" dirty="0">
                <a:solidFill>
                  <a:srgbClr val="903638"/>
                </a:solidFill>
                <a:latin typeface="Arial Black"/>
              </a:rPr>
              <a:t>Nasze Liceum 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pl-PL" sz="2000" b="1" dirty="0">
                <a:solidFill>
                  <a:srgbClr val="903638"/>
                </a:solidFill>
                <a:latin typeface="Arial Black"/>
              </a:rPr>
              <a:t>to nowa szkoła 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pl-PL" sz="2000" b="1" dirty="0">
                <a:solidFill>
                  <a:srgbClr val="903638"/>
                </a:solidFill>
                <a:latin typeface="Arial Black"/>
              </a:rPr>
              <a:t>w naszej społeczności lokalnej, powstała na solidnych fundamentach długoletnich doświadczeń 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pl-PL" sz="2000" b="1" dirty="0">
                <a:solidFill>
                  <a:srgbClr val="903638"/>
                </a:solidFill>
                <a:latin typeface="Arial Black"/>
              </a:rPr>
              <a:t>i tradycji wygaszanego na skutek reformy edukacji Gimnazjum 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pl-PL" sz="2000" b="1" dirty="0">
                <a:solidFill>
                  <a:srgbClr val="903638"/>
                </a:solidFill>
                <a:latin typeface="Arial Black"/>
              </a:rPr>
              <a:t>im. Jana Karskiego 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pl-PL" sz="2000" b="1" dirty="0">
                <a:solidFill>
                  <a:srgbClr val="903638"/>
                </a:solidFill>
                <a:latin typeface="Arial Black"/>
              </a:rPr>
              <a:t>Wiśniowej Górze. </a:t>
            </a:r>
            <a:endParaRPr lang="pl-PL" sz="2000">
              <a:solidFill>
                <a:srgbClr val="903638"/>
              </a:solidFill>
              <a:latin typeface="Arial Black"/>
            </a:endParaRPr>
          </a:p>
          <a:p>
            <a:pPr algn="ctr">
              <a:buFont typeface="Wingdings 2"/>
              <a:buNone/>
            </a:pPr>
            <a:endParaRPr lang="pl-PL" sz="2000" b="1" dirty="0">
              <a:solidFill>
                <a:srgbClr val="903638"/>
              </a:solidFill>
              <a:latin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116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7D46BAEC-8013-4FA3-BECD-7933E7C3DA41}"/>
              </a:ext>
            </a:extLst>
          </p:cNvPr>
          <p:cNvSpPr txBox="1">
            <a:spLocks/>
          </p:cNvSpPr>
          <p:nvPr/>
        </p:nvSpPr>
        <p:spPr>
          <a:xfrm>
            <a:off x="2341563" y="1390650"/>
            <a:ext cx="3203575" cy="49150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6000" b="1" dirty="0">
              <a:latin typeface="Calibri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7A99F22B-CF73-4185-B283-CBE2366C1F7E}"/>
              </a:ext>
            </a:extLst>
          </p:cNvPr>
          <p:cNvSpPr txBox="1">
            <a:spLocks/>
          </p:cNvSpPr>
          <p:nvPr/>
        </p:nvSpPr>
        <p:spPr>
          <a:xfrm>
            <a:off x="876300" y="428625"/>
            <a:ext cx="7643064" cy="1268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22860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solidFill>
                  <a:schemeClr val="bg1"/>
                </a:solidFill>
                <a:latin typeface="Calibri" pitchFamily="34" charset="0"/>
              </a:rPr>
              <a:t>SUKCESY NASZYCH UCZNIÓW</a:t>
            </a:r>
            <a:endParaRPr lang="pl-PL" dirty="0"/>
          </a:p>
        </p:txBody>
      </p:sp>
      <p:sp>
        <p:nvSpPr>
          <p:cNvPr id="26" name="Tytuł 1">
            <a:extLst>
              <a:ext uri="{FF2B5EF4-FFF2-40B4-BE49-F238E27FC236}">
                <a16:creationId xmlns="" xmlns:a16="http://schemas.microsoft.com/office/drawing/2014/main" id="{863C16AE-6BE6-4A37-A5A7-949D53D7D588}"/>
              </a:ext>
            </a:extLst>
          </p:cNvPr>
          <p:cNvSpPr txBox="1">
            <a:spLocks/>
          </p:cNvSpPr>
          <p:nvPr/>
        </p:nvSpPr>
        <p:spPr>
          <a:xfrm>
            <a:off x="948187" y="5114925"/>
            <a:ext cx="7578725" cy="4787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PEŁNIENIE ODPOWIEDZIALNYCH FUNKCJI W SZKOLE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="" xmlns:a16="http://schemas.microsoft.com/office/drawing/2014/main" id="{4CBF33F0-E55B-4533-B9ED-E8504BD5F9E2}"/>
              </a:ext>
            </a:extLst>
          </p:cNvPr>
          <p:cNvSpPr txBox="1">
            <a:spLocks/>
          </p:cNvSpPr>
          <p:nvPr/>
        </p:nvSpPr>
        <p:spPr>
          <a:xfrm>
            <a:off x="952500" y="3009900"/>
            <a:ext cx="7031991" cy="5286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WYSOKIE WYNIKI Z EGZAMINU GIMNAZJALNEGO</a:t>
            </a:r>
          </a:p>
        </p:txBody>
      </p:sp>
      <p:sp>
        <p:nvSpPr>
          <p:cNvPr id="9" name="Tytuł 1">
            <a:extLst>
              <a:ext uri="{FF2B5EF4-FFF2-40B4-BE49-F238E27FC236}">
                <a16:creationId xmlns="" xmlns:a16="http://schemas.microsoft.com/office/drawing/2014/main" id="{48FC6888-1923-4F33-BCB5-C25B59F642E7}"/>
              </a:ext>
            </a:extLst>
          </p:cNvPr>
          <p:cNvSpPr txBox="1">
            <a:spLocks/>
          </p:cNvSpPr>
          <p:nvPr/>
        </p:nvSpPr>
        <p:spPr>
          <a:xfrm>
            <a:off x="542925" y="3747770"/>
            <a:ext cx="7415848" cy="514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TYTUŁ FINALISTY KONKURSÓW PRZEDMIOTOWYCH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58700FCC-FC58-473B-827A-050D4BAA9267}"/>
              </a:ext>
            </a:extLst>
          </p:cNvPr>
          <p:cNvSpPr txBox="1">
            <a:spLocks/>
          </p:cNvSpPr>
          <p:nvPr/>
        </p:nvSpPr>
        <p:spPr>
          <a:xfrm>
            <a:off x="3067050" y="4429125"/>
            <a:ext cx="4148137" cy="5143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TYTUŁ PRYMUSA SZKOŁY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="" xmlns:a16="http://schemas.microsoft.com/office/drawing/2014/main" id="{3FE04DC8-3856-436C-8489-DF68249EE1B6}"/>
              </a:ext>
            </a:extLst>
          </p:cNvPr>
          <p:cNvSpPr txBox="1">
            <a:spLocks/>
          </p:cNvSpPr>
          <p:nvPr/>
        </p:nvSpPr>
        <p:spPr>
          <a:xfrm>
            <a:off x="833168" y="2324100"/>
            <a:ext cx="7687311" cy="4905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SUKCESY W OGÓLNOPOLSKIM TURNIEJU SPORTOWYM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483254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8C049200-8365-4088-A2A7-E47E323393E2}"/>
              </a:ext>
            </a:extLst>
          </p:cNvPr>
          <p:cNvSpPr/>
          <p:nvPr/>
        </p:nvSpPr>
        <p:spPr>
          <a:xfrm>
            <a:off x="1209675" y="1555750"/>
            <a:ext cx="4517015" cy="5018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D583C4F7-D806-4870-A8A2-DB1962138ABC}"/>
              </a:ext>
            </a:extLst>
          </p:cNvPr>
          <p:cNvSpPr/>
          <p:nvPr/>
        </p:nvSpPr>
        <p:spPr>
          <a:xfrm>
            <a:off x="885825" y="1317625"/>
            <a:ext cx="1565563" cy="50180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8229600" cy="675134"/>
          </a:xfrm>
        </p:spPr>
        <p:txBody>
          <a:bodyPr>
            <a:normAutofit fontScale="90000"/>
          </a:bodyPr>
          <a:lstStyle/>
          <a:p>
            <a:pPr marL="54610" algn="ctr"/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A1499885-065D-4285-B0D8-3657C9AECEF0}"/>
              </a:ext>
            </a:extLst>
          </p:cNvPr>
          <p:cNvSpPr/>
          <p:nvPr/>
        </p:nvSpPr>
        <p:spPr>
          <a:xfrm>
            <a:off x="2903538" y="1400175"/>
            <a:ext cx="4516437" cy="417253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="" xmlns:a16="http://schemas.microsoft.com/office/drawing/2014/main" id="{DF5F9368-F16D-4361-97EE-BEB53A6343EC}"/>
              </a:ext>
            </a:extLst>
          </p:cNvPr>
          <p:cNvSpPr txBox="1">
            <a:spLocks/>
          </p:cNvSpPr>
          <p:nvPr/>
        </p:nvSpPr>
        <p:spPr>
          <a:xfrm>
            <a:off x="523875" y="463550"/>
            <a:ext cx="8232775" cy="119456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pl-PL" sz="3600" b="1" dirty="0">
                <a:latin typeface="Calibri" pitchFamily="34" charset="0"/>
              </a:rPr>
              <a:t>PRZED NAMI</a:t>
            </a:r>
            <a:r>
              <a:rPr lang="pl-PL" sz="3600" b="1" dirty="0">
                <a:latin typeface="Calibri"/>
              </a:rPr>
              <a:t> NOWE WYZWANIA... </a:t>
            </a:r>
            <a:endParaRPr lang="pl-PL" sz="3600" dirty="0"/>
          </a:p>
        </p:txBody>
      </p:sp>
      <p:pic>
        <p:nvPicPr>
          <p:cNvPr id="9" name="Obraz 11" descr="images.jpg">
            <a:extLst>
              <a:ext uri="{FF2B5EF4-FFF2-40B4-BE49-F238E27FC236}">
                <a16:creationId xmlns="" xmlns:a16="http://schemas.microsoft.com/office/drawing/2014/main" id="{094D66BC-26E8-4EA7-9C0B-B2B744190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55" y="1933575"/>
            <a:ext cx="3806453" cy="22247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Obraz 10" descr="wheelchair-148643_640.png">
            <a:extLst>
              <a:ext uri="{FF2B5EF4-FFF2-40B4-BE49-F238E27FC236}">
                <a16:creationId xmlns="" xmlns:a16="http://schemas.microsoft.com/office/drawing/2014/main" id="{F1C48066-18ED-48B2-B86F-9BEF28B459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1817" y="1990725"/>
            <a:ext cx="1597679" cy="15994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Obraz 12" descr="hearing-aid-39020__340.png">
            <a:extLst>
              <a:ext uri="{FF2B5EF4-FFF2-40B4-BE49-F238E27FC236}">
                <a16:creationId xmlns="" xmlns:a16="http://schemas.microsoft.com/office/drawing/2014/main" id="{AF015805-7385-4D7D-B0D8-6BBB0CAB4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951" y="4838700"/>
            <a:ext cx="1370666" cy="1353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Obraz 14" descr="males-2930460_640.jpg">
            <a:extLst>
              <a:ext uri="{FF2B5EF4-FFF2-40B4-BE49-F238E27FC236}">
                <a16:creationId xmlns="" xmlns:a16="http://schemas.microsoft.com/office/drawing/2014/main" id="{BCDC3A96-7DE1-4F83-BC35-8C11170E3B2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45904" y="4476750"/>
            <a:ext cx="1319587" cy="1190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1" name="Obraz 21" descr="BREIL.png">
            <a:extLst>
              <a:ext uri="{FF2B5EF4-FFF2-40B4-BE49-F238E27FC236}">
                <a16:creationId xmlns="" xmlns:a16="http://schemas.microsoft.com/office/drawing/2014/main" id="{9E306062-2766-4319-A9BB-0F4574192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8673" y="3956763"/>
            <a:ext cx="1442086" cy="1441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" name="Obraz 23" descr="NWM.jpg">
            <a:extLst>
              <a:ext uri="{FF2B5EF4-FFF2-40B4-BE49-F238E27FC236}">
                <a16:creationId xmlns="" xmlns:a16="http://schemas.microsoft.com/office/drawing/2014/main" id="{EF20B62A-1AE9-499B-B630-E4A2A83D5A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8709" y="4068062"/>
            <a:ext cx="1434848" cy="1976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63959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8C049200-8365-4088-A2A7-E47E323393E2}"/>
              </a:ext>
            </a:extLst>
          </p:cNvPr>
          <p:cNvSpPr/>
          <p:nvPr/>
        </p:nvSpPr>
        <p:spPr>
          <a:xfrm>
            <a:off x="1209675" y="1555750"/>
            <a:ext cx="4517015" cy="5018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D583C4F7-D806-4870-A8A2-DB1962138ABC}"/>
              </a:ext>
            </a:extLst>
          </p:cNvPr>
          <p:cNvSpPr/>
          <p:nvPr/>
        </p:nvSpPr>
        <p:spPr>
          <a:xfrm>
            <a:off x="885825" y="1317625"/>
            <a:ext cx="1565563" cy="5018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1428736"/>
            <a:ext cx="8229600" cy="675134"/>
          </a:xfrm>
        </p:spPr>
        <p:txBody>
          <a:bodyPr>
            <a:normAutofit fontScale="90000"/>
          </a:bodyPr>
          <a:lstStyle/>
          <a:p>
            <a:pPr marL="54610" algn="ctr"/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A1499885-065D-4285-B0D8-3657C9AECEF0}"/>
              </a:ext>
            </a:extLst>
          </p:cNvPr>
          <p:cNvSpPr/>
          <p:nvPr/>
        </p:nvSpPr>
        <p:spPr>
          <a:xfrm>
            <a:off x="2903538" y="1400175"/>
            <a:ext cx="4516437" cy="417253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="" xmlns:a16="http://schemas.microsoft.com/office/drawing/2014/main" id="{DF5F9368-F16D-4361-97EE-BEB53A6343EC}"/>
              </a:ext>
            </a:extLst>
          </p:cNvPr>
          <p:cNvSpPr txBox="1">
            <a:spLocks/>
          </p:cNvSpPr>
          <p:nvPr/>
        </p:nvSpPr>
        <p:spPr>
          <a:xfrm>
            <a:off x="523875" y="463550"/>
            <a:ext cx="8232775" cy="119456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2"/>
              <a:buNone/>
            </a:pP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pl-PL" sz="3600" b="1" dirty="0">
                <a:latin typeface="Calibri" pitchFamily="34" charset="0"/>
              </a:rPr>
              <a:t>PRZED NAMI</a:t>
            </a:r>
            <a:r>
              <a:rPr lang="pl-PL" sz="3600" b="1" dirty="0">
                <a:latin typeface="Calibri"/>
              </a:rPr>
              <a:t> NOWE WYZWANIA... </a:t>
            </a:r>
            <a:endParaRPr lang="pl-PL" sz="3600" dirty="0"/>
          </a:p>
        </p:txBody>
      </p:sp>
      <p:pic>
        <p:nvPicPr>
          <p:cNvPr id="3" name="Obraz 3" descr="ein.jpeg">
            <a:extLst>
              <a:ext uri="{FF2B5EF4-FFF2-40B4-BE49-F238E27FC236}">
                <a16:creationId xmlns="" xmlns:a16="http://schemas.microsoft.com/office/drawing/2014/main" id="{958C13E1-6B22-4F03-8B93-55CD4B696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63" y="1971675"/>
            <a:ext cx="4458970" cy="3284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9575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C140D816-8E9E-4117-BB13-A7FCA81072A4}"/>
              </a:ext>
            </a:extLst>
          </p:cNvPr>
          <p:cNvSpPr/>
          <p:nvPr/>
        </p:nvSpPr>
        <p:spPr>
          <a:xfrm>
            <a:off x="3540991" y="428625"/>
            <a:ext cx="5085484" cy="38386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12BE1832-6A13-4021-9841-413CBAB80060}"/>
              </a:ext>
            </a:extLst>
          </p:cNvPr>
          <p:cNvSpPr/>
          <p:nvPr/>
        </p:nvSpPr>
        <p:spPr>
          <a:xfrm>
            <a:off x="514350" y="2520178"/>
            <a:ext cx="4737533" cy="3866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D08CC87B-B8EC-4B63-ACEE-628BF484B8B5}"/>
              </a:ext>
            </a:extLst>
          </p:cNvPr>
          <p:cNvSpPr/>
          <p:nvPr/>
        </p:nvSpPr>
        <p:spPr>
          <a:xfrm>
            <a:off x="1146175" y="976313"/>
            <a:ext cx="6843856" cy="471196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rgbClr val="8A3536"/>
                </a:solidFill>
                <a:latin typeface="Arial Black"/>
              </a:rPr>
              <a:t>EDUKACJA WŁĄCZAJĄCA</a:t>
            </a:r>
          </a:p>
          <a:p>
            <a:pPr algn="ctr"/>
            <a:endParaRPr lang="pl-PL" sz="3600" dirty="0">
              <a:solidFill>
                <a:srgbClr val="8A3536"/>
              </a:solidFill>
              <a:latin typeface="Arial Black"/>
            </a:endParaRPr>
          </a:p>
          <a:p>
            <a:pPr algn="ctr"/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pl-PL" sz="3200" dirty="0">
                <a:solidFill>
                  <a:srgbClr val="8A3536"/>
                </a:solidFill>
                <a:latin typeface="Arial Black"/>
              </a:rPr>
              <a:t>ZAWSZE MOŻLIWA 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pl-PL" sz="3200" dirty="0">
                <a:solidFill>
                  <a:srgbClr val="8A3536"/>
                </a:solidFill>
                <a:latin typeface="Arial Black"/>
              </a:rPr>
              <a:t>NIE ZAWSZE PROSTA</a:t>
            </a:r>
          </a:p>
          <a:p>
            <a:pPr algn="ctr"/>
            <a:endParaRPr lang="pl-PL" sz="3600" dirty="0">
              <a:solidFill>
                <a:srgbClr val="8A3536"/>
              </a:solidFill>
              <a:latin typeface="Arial Black"/>
            </a:endParaRPr>
          </a:p>
        </p:txBody>
      </p:sp>
      <p:pic>
        <p:nvPicPr>
          <p:cNvPr id="9" name="Obraz 9" descr="wife-and-wheelchair-1501124_640.jpg">
            <a:extLst>
              <a:ext uri="{FF2B5EF4-FFF2-40B4-BE49-F238E27FC236}">
                <a16:creationId xmlns="" xmlns:a16="http://schemas.microsoft.com/office/drawing/2014/main" id="{D5BD7C46-518C-4968-BD5C-83C516483A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6908" y="4429125"/>
            <a:ext cx="1751384" cy="1831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55532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C140D816-8E9E-4117-BB13-A7FCA81072A4}"/>
              </a:ext>
            </a:extLst>
          </p:cNvPr>
          <p:cNvSpPr/>
          <p:nvPr/>
        </p:nvSpPr>
        <p:spPr>
          <a:xfrm>
            <a:off x="3540991" y="428625"/>
            <a:ext cx="5085484" cy="38386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12BE1832-6A13-4021-9841-413CBAB80060}"/>
              </a:ext>
            </a:extLst>
          </p:cNvPr>
          <p:cNvSpPr/>
          <p:nvPr/>
        </p:nvSpPr>
        <p:spPr>
          <a:xfrm>
            <a:off x="514350" y="2520178"/>
            <a:ext cx="4737533" cy="3866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D08CC87B-B8EC-4B63-ACEE-628BF484B8B5}"/>
              </a:ext>
            </a:extLst>
          </p:cNvPr>
          <p:cNvSpPr/>
          <p:nvPr/>
        </p:nvSpPr>
        <p:spPr>
          <a:xfrm>
            <a:off x="1146175" y="976313"/>
            <a:ext cx="6843856" cy="471196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200" dirty="0">
              <a:solidFill>
                <a:srgbClr val="000000"/>
              </a:solidFill>
              <a:latin typeface="Arial Black"/>
            </a:endParaRPr>
          </a:p>
          <a:p>
            <a:pPr algn="ctr"/>
            <a:r>
              <a:rPr lang="pl-PL" sz="3200" dirty="0">
                <a:solidFill>
                  <a:srgbClr val="000000"/>
                </a:solidFill>
                <a:latin typeface="Arial Black"/>
              </a:rPr>
              <a:t>DZIĘKUJĘ ZA UWAGĘ !</a:t>
            </a:r>
            <a:endParaRPr lang="pl-PL" sz="3200" dirty="0">
              <a:solidFill>
                <a:srgbClr val="000000"/>
              </a:solidFill>
              <a:latin typeface="Rockwell"/>
            </a:endParaRPr>
          </a:p>
          <a:p>
            <a:pPr algn="ctr"/>
            <a:endParaRPr lang="pl-PL" sz="3200" dirty="0">
              <a:solidFill>
                <a:srgbClr val="000000"/>
              </a:solidFill>
              <a:latin typeface="Arial Black"/>
            </a:endParaRPr>
          </a:p>
          <a:p>
            <a:pPr algn="ctr"/>
            <a:r>
              <a:rPr lang="pl-PL" sz="2800" dirty="0">
                <a:solidFill>
                  <a:srgbClr val="000000"/>
                </a:solidFill>
                <a:latin typeface="Arial Black"/>
              </a:rPr>
              <a:t>DOROTA SALSKA</a:t>
            </a:r>
          </a:p>
          <a:p>
            <a:pPr algn="ctr"/>
            <a:r>
              <a:rPr lang="pl-PL" dirty="0">
                <a:solidFill>
                  <a:srgbClr val="000000"/>
                </a:solidFill>
                <a:latin typeface="Arial Black"/>
              </a:rPr>
              <a:t>DYREKTOR LICEUM OGÓLNOKSZTAŁCĄCEGO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pl-PL" dirty="0">
                <a:solidFill>
                  <a:srgbClr val="000000"/>
                </a:solidFill>
                <a:latin typeface="Arial Black"/>
              </a:rPr>
              <a:t>IM. JANA KARSKIEGO W WIŚNIOWEJ GÓRZE</a:t>
            </a:r>
          </a:p>
          <a:p>
            <a:pPr algn="ctr"/>
            <a:endParaRPr lang="pl-PL" sz="3600" dirty="0">
              <a:solidFill>
                <a:srgbClr val="8A353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050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7D46BAEC-8013-4FA3-BECD-7933E7C3DA41}"/>
              </a:ext>
            </a:extLst>
          </p:cNvPr>
          <p:cNvSpPr txBox="1">
            <a:spLocks/>
          </p:cNvSpPr>
          <p:nvPr/>
        </p:nvSpPr>
        <p:spPr>
          <a:xfrm>
            <a:off x="2341563" y="1390650"/>
            <a:ext cx="3203575" cy="49150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6000" b="1" dirty="0">
              <a:latin typeface="Calibri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C2B2299-66F5-4A6D-AE83-FBBE6621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7A99F22B-CF73-4185-B283-CBE2366C1F7E}"/>
              </a:ext>
            </a:extLst>
          </p:cNvPr>
          <p:cNvSpPr txBox="1">
            <a:spLocks/>
          </p:cNvSpPr>
          <p:nvPr/>
        </p:nvSpPr>
        <p:spPr>
          <a:xfrm>
            <a:off x="820738" y="447675"/>
            <a:ext cx="7580312" cy="12687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22860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solidFill>
                  <a:schemeClr val="bg1"/>
                </a:solidFill>
                <a:latin typeface="Calibri" pitchFamily="34" charset="0"/>
              </a:rPr>
              <a:t>POCZĄTKI EDUKACJI WŁĄCZAJĄCEJ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pl-PL" sz="3600" b="1" dirty="0">
                <a:solidFill>
                  <a:schemeClr val="bg1"/>
                </a:solidFill>
                <a:latin typeface="Calibri" pitchFamily="34" charset="0"/>
              </a:rPr>
              <a:t>W</a:t>
            </a:r>
            <a:r>
              <a:rPr lang="pl-PL" sz="3600" b="1" dirty="0">
                <a:latin typeface="Calibri"/>
              </a:rPr>
              <a:t> NASZEJ SZKOLE</a:t>
            </a:r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="" xmlns:a16="http://schemas.microsoft.com/office/drawing/2014/main" id="{D87014E1-0037-4899-85E1-8432CCC40186}"/>
              </a:ext>
            </a:extLst>
          </p:cNvPr>
          <p:cNvSpPr txBox="1">
            <a:spLocks/>
          </p:cNvSpPr>
          <p:nvPr/>
        </p:nvSpPr>
        <p:spPr>
          <a:xfrm>
            <a:off x="2485303" y="3335338"/>
            <a:ext cx="6015760" cy="11714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228600" anchor="b">
            <a:normAutofit fontScale="77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solidFill>
                  <a:schemeClr val="bg1"/>
                </a:solidFill>
                <a:latin typeface="Calibri" pitchFamily="34" charset="0"/>
              </a:rPr>
              <a:t>NASI UCZNIOWIE </a:t>
            </a:r>
            <a:r>
              <a:rPr lang="pl-PL" sz="3600" b="1" dirty="0">
                <a:latin typeface="Calibri"/>
              </a:rPr>
              <a:t>Z ORZECZENIEM </a:t>
            </a:r>
            <a:r>
              <a:rPr lang="en-US" dirty="0"/>
              <a:t/>
            </a:r>
            <a:br>
              <a:rPr lang="en-US" dirty="0"/>
            </a:br>
            <a:r>
              <a:rPr lang="pl-PL" sz="3600" b="1" dirty="0">
                <a:latin typeface="Calibri"/>
              </a:rPr>
              <a:t>O POTRZEBIE KSZTAŁCENIA SPECJALNEGO</a:t>
            </a:r>
          </a:p>
        </p:txBody>
      </p:sp>
      <p:sp>
        <p:nvSpPr>
          <p:cNvPr id="7" name="Tytuł 1">
            <a:extLst>
              <a:ext uri="{FF2B5EF4-FFF2-40B4-BE49-F238E27FC236}">
                <a16:creationId xmlns="" xmlns:a16="http://schemas.microsoft.com/office/drawing/2014/main" id="{4AFB5A04-AAA0-4A14-941C-004E794FCB89}"/>
              </a:ext>
            </a:extLst>
          </p:cNvPr>
          <p:cNvSpPr txBox="1">
            <a:spLocks/>
          </p:cNvSpPr>
          <p:nvPr/>
        </p:nvSpPr>
        <p:spPr>
          <a:xfrm>
            <a:off x="4098244" y="1981200"/>
            <a:ext cx="2039360" cy="10048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6000" b="1" dirty="0">
                <a:solidFill>
                  <a:schemeClr val="bg1"/>
                </a:solidFill>
                <a:latin typeface="Calibri" pitchFamily="34" charset="0"/>
              </a:rPr>
              <a:t>=</a:t>
            </a:r>
            <a:endParaRPr lang="pl-PL" sz="6000"/>
          </a:p>
        </p:txBody>
      </p:sp>
      <p:sp>
        <p:nvSpPr>
          <p:cNvPr id="9" name="Tytuł 1">
            <a:extLst>
              <a:ext uri="{FF2B5EF4-FFF2-40B4-BE49-F238E27FC236}">
                <a16:creationId xmlns="" xmlns:a16="http://schemas.microsoft.com/office/drawing/2014/main" id="{89E1FDF2-E099-4205-B7F4-865860F30E35}"/>
              </a:ext>
            </a:extLst>
          </p:cNvPr>
          <p:cNvSpPr txBox="1">
            <a:spLocks/>
          </p:cNvSpPr>
          <p:nvPr/>
        </p:nvSpPr>
        <p:spPr>
          <a:xfrm>
            <a:off x="645969" y="4713444"/>
            <a:ext cx="6112019" cy="143494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45720" rIns="228600" anchor="b">
            <a:normAutofit fontScale="700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latin typeface="Calibri"/>
              </a:rPr>
              <a:t>UCZEŃ SŁABOSŁYSZĄCY</a:t>
            </a:r>
          </a:p>
          <a:p>
            <a:pPr algn="ctr"/>
            <a:r>
              <a:rPr lang="pl-PL" sz="3600" b="1" dirty="0">
                <a:latin typeface="Calibri"/>
              </a:rPr>
              <a:t>UCZEŃ Z AUTYZMEM</a:t>
            </a:r>
          </a:p>
          <a:p>
            <a:pPr algn="ctr"/>
            <a:r>
              <a:rPr lang="pl-PL" sz="3600" b="1" dirty="0">
                <a:latin typeface="Calibri"/>
              </a:rPr>
              <a:t>UCZEŃ Z NIEPEŁNOSPRAWNOŚCIĄ RUCHOWĄ</a:t>
            </a:r>
          </a:p>
        </p:txBody>
      </p:sp>
      <p:pic>
        <p:nvPicPr>
          <p:cNvPr id="10" name="Obraz 10" descr="wheelchair-148643_640.png">
            <a:extLst>
              <a:ext uri="{FF2B5EF4-FFF2-40B4-BE49-F238E27FC236}">
                <a16:creationId xmlns="" xmlns:a16="http://schemas.microsoft.com/office/drawing/2014/main" id="{A0880AC9-9241-4151-8149-A570B01599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585" y="1289685"/>
            <a:ext cx="1597679" cy="15994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Obraz 12" descr="hearing-aid-39020__340.png">
            <a:extLst>
              <a:ext uri="{FF2B5EF4-FFF2-40B4-BE49-F238E27FC236}">
                <a16:creationId xmlns="" xmlns:a16="http://schemas.microsoft.com/office/drawing/2014/main" id="{7E91BABB-07A7-46E4-999B-D44E51DF5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328" y="1222737"/>
            <a:ext cx="1370666" cy="1353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Obraz 14" descr="males-2930460_640.jpg">
            <a:extLst>
              <a:ext uri="{FF2B5EF4-FFF2-40B4-BE49-F238E27FC236}">
                <a16:creationId xmlns="" xmlns:a16="http://schemas.microsoft.com/office/drawing/2014/main" id="{B3547D42-15E3-4C3D-9DC4-D89C94ECF8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6920" y="4839568"/>
            <a:ext cx="1319587" cy="1190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6750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7D46BAEC-8013-4FA3-BECD-7933E7C3DA41}"/>
              </a:ext>
            </a:extLst>
          </p:cNvPr>
          <p:cNvSpPr txBox="1">
            <a:spLocks/>
          </p:cNvSpPr>
          <p:nvPr/>
        </p:nvSpPr>
        <p:spPr>
          <a:xfrm>
            <a:off x="2341563" y="1390650"/>
            <a:ext cx="3203575" cy="49150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6000" b="1" dirty="0">
              <a:latin typeface="Calibri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C2B2299-66F5-4A6D-AE83-FBBE6621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7A99F22B-CF73-4185-B283-CBE2366C1F7E}"/>
              </a:ext>
            </a:extLst>
          </p:cNvPr>
          <p:cNvSpPr txBox="1">
            <a:spLocks/>
          </p:cNvSpPr>
          <p:nvPr/>
        </p:nvSpPr>
        <p:spPr>
          <a:xfrm>
            <a:off x="820738" y="447675"/>
            <a:ext cx="7580312" cy="12687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22860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solidFill>
                  <a:schemeClr val="bg1"/>
                </a:solidFill>
                <a:latin typeface="Calibri" pitchFamily="34" charset="0"/>
              </a:rPr>
              <a:t>SZKOŁA BEZ</a:t>
            </a:r>
            <a:r>
              <a:rPr lang="pl-PL" sz="3600" b="1" dirty="0">
                <a:latin typeface="Calibri"/>
              </a:rPr>
              <a:t> BARIER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="" xmlns:a16="http://schemas.microsoft.com/office/drawing/2014/main" id="{4AFB5A04-AAA0-4A14-941C-004E794FCB89}"/>
              </a:ext>
            </a:extLst>
          </p:cNvPr>
          <p:cNvSpPr txBox="1">
            <a:spLocks/>
          </p:cNvSpPr>
          <p:nvPr/>
        </p:nvSpPr>
        <p:spPr>
          <a:xfrm>
            <a:off x="820738" y="2000250"/>
            <a:ext cx="4409064" cy="10048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dirty="0">
                <a:latin typeface="Calibri"/>
              </a:rPr>
              <a:t>PODJAZD DLA UCZNIÓW NIEPEŁNOSPRAWNYCH</a:t>
            </a:r>
          </a:p>
        </p:txBody>
      </p:sp>
      <p:sp>
        <p:nvSpPr>
          <p:cNvPr id="8" name="Tytuł 1">
            <a:extLst>
              <a:ext uri="{FF2B5EF4-FFF2-40B4-BE49-F238E27FC236}">
                <a16:creationId xmlns="" xmlns:a16="http://schemas.microsoft.com/office/drawing/2014/main" id="{AA9A9EA4-6425-45ED-9EC1-EA25394395FE}"/>
              </a:ext>
            </a:extLst>
          </p:cNvPr>
          <p:cNvSpPr txBox="1">
            <a:spLocks/>
          </p:cNvSpPr>
          <p:nvPr/>
        </p:nvSpPr>
        <p:spPr>
          <a:xfrm>
            <a:off x="1423054" y="3137304"/>
            <a:ext cx="2159635" cy="1004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228600" anchor="ctr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dirty="0">
                <a:solidFill>
                  <a:srgbClr val="000000"/>
                </a:solidFill>
                <a:latin typeface="Calibri"/>
              </a:rPr>
              <a:t>SCHODOŁAZ</a:t>
            </a:r>
            <a:endParaRPr lang="pl-PL"/>
          </a:p>
        </p:txBody>
      </p:sp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FB20EA5D-3E90-4ADD-9CA9-D1CC2EFBE718}"/>
              </a:ext>
            </a:extLst>
          </p:cNvPr>
          <p:cNvSpPr txBox="1">
            <a:spLocks/>
          </p:cNvSpPr>
          <p:nvPr/>
        </p:nvSpPr>
        <p:spPr>
          <a:xfrm>
            <a:off x="3733134" y="3137304"/>
            <a:ext cx="4659745" cy="1004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rIns="228600" anchor="ctr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dirty="0">
                <a:solidFill>
                  <a:srgbClr val="000000"/>
                </a:solidFill>
                <a:latin typeface="Calibri"/>
              </a:rPr>
              <a:t>TOALETA DOSTOSOWANA </a:t>
            </a:r>
            <a:r>
              <a:rPr lang="en-US" dirty="0">
                <a:solidFill>
                  <a:schemeClr val="dk1"/>
                </a:solidFill>
                <a:latin typeface="+mn-ea"/>
                <a:cs typeface="+mn-ea"/>
              </a:rPr>
              <a:t/>
            </a:r>
            <a:br>
              <a:rPr lang="en-US" dirty="0">
                <a:solidFill>
                  <a:schemeClr val="dk1"/>
                </a:solidFill>
                <a:latin typeface="+mn-ea"/>
                <a:cs typeface="+mn-ea"/>
              </a:rPr>
            </a:br>
            <a:r>
              <a:rPr lang="pl-PL" sz="2800" b="1" dirty="0">
                <a:solidFill>
                  <a:srgbClr val="000000"/>
                </a:solidFill>
                <a:latin typeface="Calibri"/>
              </a:rPr>
              <a:t>DO ICH POTRZEB</a:t>
            </a:r>
            <a:endParaRPr lang="pl-PL" sz="2800" dirty="0">
              <a:solidFill>
                <a:srgbClr val="000000"/>
              </a:solidFill>
            </a:endParaRPr>
          </a:p>
        </p:txBody>
      </p:sp>
      <p:sp>
        <p:nvSpPr>
          <p:cNvPr id="11" name="Tytuł 1">
            <a:extLst>
              <a:ext uri="{FF2B5EF4-FFF2-40B4-BE49-F238E27FC236}">
                <a16:creationId xmlns="" xmlns:a16="http://schemas.microsoft.com/office/drawing/2014/main" id="{7AD53B45-4131-42CB-B7B5-8C30B9ED3ED1}"/>
              </a:ext>
            </a:extLst>
          </p:cNvPr>
          <p:cNvSpPr txBox="1">
            <a:spLocks/>
          </p:cNvSpPr>
          <p:nvPr/>
        </p:nvSpPr>
        <p:spPr>
          <a:xfrm>
            <a:off x="820738" y="4268066"/>
            <a:ext cx="5530706" cy="10048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dirty="0">
                <a:latin typeface="Calibri"/>
              </a:rPr>
              <a:t>PRACOWNIE WYPOSAŻONE 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pl-PL" sz="2800" b="1" dirty="0">
                <a:latin typeface="Calibri"/>
              </a:rPr>
              <a:t>W MULTIMEDIA</a:t>
            </a:r>
            <a:endParaRPr lang="pl-PL" sz="2800"/>
          </a:p>
        </p:txBody>
      </p:sp>
      <p:sp>
        <p:nvSpPr>
          <p:cNvPr id="12" name="Tytuł 1">
            <a:extLst>
              <a:ext uri="{FF2B5EF4-FFF2-40B4-BE49-F238E27FC236}">
                <a16:creationId xmlns="" xmlns:a16="http://schemas.microsoft.com/office/drawing/2014/main" id="{ED6F5B21-8FCB-41E3-9DE3-6BA30A025AE4}"/>
              </a:ext>
            </a:extLst>
          </p:cNvPr>
          <p:cNvSpPr txBox="1">
            <a:spLocks/>
          </p:cNvSpPr>
          <p:nvPr/>
        </p:nvSpPr>
        <p:spPr>
          <a:xfrm>
            <a:off x="2896931" y="5400675"/>
            <a:ext cx="4306608" cy="1081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 dirty="0">
                <a:solidFill>
                  <a:srgbClr val="000000"/>
                </a:solidFill>
                <a:latin typeface="Calibri"/>
              </a:rPr>
              <a:t>RÓŻNORODNE POMOCE DYDAKTYCZNE</a:t>
            </a:r>
            <a:endParaRPr lang="pl-PL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842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7D46BAEC-8013-4FA3-BECD-7933E7C3DA41}"/>
              </a:ext>
            </a:extLst>
          </p:cNvPr>
          <p:cNvSpPr txBox="1">
            <a:spLocks/>
          </p:cNvSpPr>
          <p:nvPr/>
        </p:nvSpPr>
        <p:spPr>
          <a:xfrm>
            <a:off x="2341563" y="1390650"/>
            <a:ext cx="3203575" cy="49150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6000" b="1" dirty="0">
              <a:latin typeface="Calibri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C2B2299-66F5-4A6D-AE83-FBBE6621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7A99F22B-CF73-4185-B283-CBE2366C1F7E}"/>
              </a:ext>
            </a:extLst>
          </p:cNvPr>
          <p:cNvSpPr txBox="1">
            <a:spLocks/>
          </p:cNvSpPr>
          <p:nvPr/>
        </p:nvSpPr>
        <p:spPr>
          <a:xfrm>
            <a:off x="447675" y="447675"/>
            <a:ext cx="8347419" cy="1268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22860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latin typeface="Calibri"/>
              </a:rPr>
              <a:t>EUROPEJSKIE WYSŁUCHANIE MŁODZIEŻY</a:t>
            </a:r>
          </a:p>
        </p:txBody>
      </p:sp>
      <p:sp>
        <p:nvSpPr>
          <p:cNvPr id="7" name="Tytuł 1">
            <a:extLst>
              <a:ext uri="{FF2B5EF4-FFF2-40B4-BE49-F238E27FC236}">
                <a16:creationId xmlns="" xmlns:a16="http://schemas.microsoft.com/office/drawing/2014/main" id="{4AFB5A04-AAA0-4A14-941C-004E794FCB89}"/>
              </a:ext>
            </a:extLst>
          </p:cNvPr>
          <p:cNvSpPr txBox="1">
            <a:spLocks/>
          </p:cNvSpPr>
          <p:nvPr/>
        </p:nvSpPr>
        <p:spPr>
          <a:xfrm>
            <a:off x="457200" y="2028825"/>
            <a:ext cx="8301673" cy="431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rIns="228600" anchor="ctr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EDUKACJA WŁĄCZAJĄCA W OCZACH NASZYCH UCZNIÓW</a:t>
            </a:r>
            <a:endParaRPr lang="pl-PL" sz="2400" dirty="0"/>
          </a:p>
        </p:txBody>
      </p:sp>
      <p:sp>
        <p:nvSpPr>
          <p:cNvPr id="24" name="Tytuł 1">
            <a:extLst>
              <a:ext uri="{FF2B5EF4-FFF2-40B4-BE49-F238E27FC236}">
                <a16:creationId xmlns="" xmlns:a16="http://schemas.microsoft.com/office/drawing/2014/main" id="{CC78608D-B5C6-4813-B3F5-56B24BD20E7B}"/>
              </a:ext>
            </a:extLst>
          </p:cNvPr>
          <p:cNvSpPr txBox="1">
            <a:spLocks/>
          </p:cNvSpPr>
          <p:nvPr/>
        </p:nvSpPr>
        <p:spPr>
          <a:xfrm>
            <a:off x="889963" y="2676525"/>
            <a:ext cx="7453312" cy="8220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SPOSÓB WPROWADZANIA EDUKACJI WŁĄCZAJĄCEJ  W NASZEJ SZKOLE</a:t>
            </a:r>
          </a:p>
        </p:txBody>
      </p:sp>
      <p:sp>
        <p:nvSpPr>
          <p:cNvPr id="25" name="Tytuł 1">
            <a:extLst>
              <a:ext uri="{FF2B5EF4-FFF2-40B4-BE49-F238E27FC236}">
                <a16:creationId xmlns="" xmlns:a16="http://schemas.microsoft.com/office/drawing/2014/main" id="{4896EE2C-C432-4C74-909B-8BD6C09DA97C}"/>
              </a:ext>
            </a:extLst>
          </p:cNvPr>
          <p:cNvSpPr txBox="1">
            <a:spLocks/>
          </p:cNvSpPr>
          <p:nvPr/>
        </p:nvSpPr>
        <p:spPr>
          <a:xfrm>
            <a:off x="1189262" y="3695700"/>
            <a:ext cx="7503796" cy="885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NAJWAŻNIEJSZE KORZYŚCI  EDUKACJI WŁĄCZAJĄCEJ 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pl-PL" sz="2400" b="1" dirty="0">
                <a:solidFill>
                  <a:srgbClr val="000000"/>
                </a:solidFill>
                <a:latin typeface="Calibri"/>
              </a:rPr>
              <a:t>I ZWIĄZANE Z TYM WYZWANIA</a:t>
            </a:r>
          </a:p>
        </p:txBody>
      </p:sp>
      <p:sp>
        <p:nvSpPr>
          <p:cNvPr id="26" name="Tytuł 1">
            <a:extLst>
              <a:ext uri="{FF2B5EF4-FFF2-40B4-BE49-F238E27FC236}">
                <a16:creationId xmlns="" xmlns:a16="http://schemas.microsoft.com/office/drawing/2014/main" id="{863C16AE-6BE6-4A37-A5A7-949D53D7D588}"/>
              </a:ext>
            </a:extLst>
          </p:cNvPr>
          <p:cNvSpPr txBox="1">
            <a:spLocks/>
          </p:cNvSpPr>
          <p:nvPr/>
        </p:nvSpPr>
        <p:spPr>
          <a:xfrm>
            <a:off x="285825" y="4762500"/>
            <a:ext cx="8610600" cy="8232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228600" anchor="ctr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/>
              <a:buChar char="§"/>
            </a:pPr>
            <a:r>
              <a:rPr lang="pl-PL" sz="2400" b="1" dirty="0">
                <a:solidFill>
                  <a:srgbClr val="000000"/>
                </a:solidFill>
                <a:latin typeface="Calibri"/>
              </a:rPr>
              <a:t>CO MOŻEMY ZROBIĆ, ABY JAK NAJWIĘCEJ UCZNIÓW MOGŁO KORZYSTAĆ Z EDUKACJI WŁĄCZAJĄCEJ?</a:t>
            </a:r>
            <a:endParaRPr lang="pl-PL" sz="2400"/>
          </a:p>
        </p:txBody>
      </p:sp>
    </p:spTree>
    <p:extLst>
      <p:ext uri="{BB962C8B-B14F-4D97-AF65-F5344CB8AC3E}">
        <p14:creationId xmlns="" xmlns:p14="http://schemas.microsoft.com/office/powerpoint/2010/main" val="4158588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0856D785-7D03-49B6-9DB0-9C6192146983}"/>
              </a:ext>
            </a:extLst>
          </p:cNvPr>
          <p:cNvSpPr/>
          <p:nvPr/>
        </p:nvSpPr>
        <p:spPr>
          <a:xfrm>
            <a:off x="2570796" y="857250"/>
            <a:ext cx="914400" cy="485730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55B1019A-BF45-4060-8DCC-A16F652B5FD2}"/>
              </a:ext>
            </a:extLst>
          </p:cNvPr>
          <p:cNvSpPr/>
          <p:nvPr/>
        </p:nvSpPr>
        <p:spPr>
          <a:xfrm>
            <a:off x="3028335" y="1074439"/>
            <a:ext cx="1544319" cy="48561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C9F88486-8B9F-4C82-8C37-D2C8D53AFC9D}"/>
              </a:ext>
            </a:extLst>
          </p:cNvPr>
          <p:cNvSpPr/>
          <p:nvPr/>
        </p:nvSpPr>
        <p:spPr>
          <a:xfrm>
            <a:off x="4256096" y="3695700"/>
            <a:ext cx="3698875" cy="13697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4" descr="pobrane.png">
            <a:extLst>
              <a:ext uri="{FF2B5EF4-FFF2-40B4-BE49-F238E27FC236}">
                <a16:creationId xmlns="" xmlns:a16="http://schemas.microsoft.com/office/drawing/2014/main" id="{F4D23225-389C-4976-B9E8-2C184EEEE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99" t="24242" r="30735" b="25118"/>
          <a:stretch/>
        </p:blipFill>
        <p:spPr>
          <a:xfrm>
            <a:off x="2105025" y="1628775"/>
            <a:ext cx="5075238" cy="3746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1637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7D46BAEC-8013-4FA3-BECD-7933E7C3DA41}"/>
              </a:ext>
            </a:extLst>
          </p:cNvPr>
          <p:cNvSpPr txBox="1">
            <a:spLocks/>
          </p:cNvSpPr>
          <p:nvPr/>
        </p:nvSpPr>
        <p:spPr>
          <a:xfrm>
            <a:off x="2341563" y="1390650"/>
            <a:ext cx="3203575" cy="49150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6000" b="1" dirty="0">
              <a:latin typeface="Calibri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C2B2299-66F5-4A6D-AE83-FBBE6621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7A99F22B-CF73-4185-B283-CBE2366C1F7E}"/>
              </a:ext>
            </a:extLst>
          </p:cNvPr>
          <p:cNvSpPr txBox="1">
            <a:spLocks/>
          </p:cNvSpPr>
          <p:nvPr/>
        </p:nvSpPr>
        <p:spPr>
          <a:xfrm>
            <a:off x="820738" y="447675"/>
            <a:ext cx="7580312" cy="12687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22860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solidFill>
                  <a:schemeClr val="bg1"/>
                </a:solidFill>
                <a:latin typeface="Calibri" pitchFamily="34" charset="0"/>
              </a:rPr>
              <a:t>MY</a:t>
            </a:r>
            <a:r>
              <a:rPr lang="pl-PL" sz="3600" b="1" dirty="0">
                <a:latin typeface="Calibri"/>
              </a:rPr>
              <a:t> I NASZE WYZWANIA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="" xmlns:a16="http://schemas.microsoft.com/office/drawing/2014/main" id="{4AFB5A04-AAA0-4A14-941C-004E794FCB89}"/>
              </a:ext>
            </a:extLst>
          </p:cNvPr>
          <p:cNvSpPr txBox="1">
            <a:spLocks/>
          </p:cNvSpPr>
          <p:nvPr/>
        </p:nvSpPr>
        <p:spPr>
          <a:xfrm>
            <a:off x="524116" y="2532380"/>
            <a:ext cx="6462712" cy="5764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/>
              <a:buChar char="§"/>
            </a:pPr>
            <a:r>
              <a:rPr lang="pl-PL" sz="3200" b="1" dirty="0">
                <a:solidFill>
                  <a:srgbClr val="000000"/>
                </a:solidFill>
                <a:latin typeface="Calibri"/>
              </a:rPr>
              <a:t>SZKOLENIA ZE SPECJALISTAMI</a:t>
            </a:r>
            <a:endParaRPr lang="pl-PL" dirty="0"/>
          </a:p>
        </p:txBody>
      </p:sp>
      <p:pic>
        <p:nvPicPr>
          <p:cNvPr id="22" name="Obraz 22" descr="PN.png">
            <a:extLst>
              <a:ext uri="{FF2B5EF4-FFF2-40B4-BE49-F238E27FC236}">
                <a16:creationId xmlns="" xmlns:a16="http://schemas.microsoft.com/office/drawing/2014/main" id="{FFC816D1-2438-4B15-A043-A8B1DBD06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089" y="1428750"/>
            <a:ext cx="3072764" cy="805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4" name="Tytuł 1">
            <a:extLst>
              <a:ext uri="{FF2B5EF4-FFF2-40B4-BE49-F238E27FC236}">
                <a16:creationId xmlns="" xmlns:a16="http://schemas.microsoft.com/office/drawing/2014/main" id="{CC78608D-B5C6-4813-B3F5-56B24BD20E7B}"/>
              </a:ext>
            </a:extLst>
          </p:cNvPr>
          <p:cNvSpPr txBox="1">
            <a:spLocks/>
          </p:cNvSpPr>
          <p:nvPr/>
        </p:nvSpPr>
        <p:spPr>
          <a:xfrm>
            <a:off x="1018797" y="3676650"/>
            <a:ext cx="6462712" cy="5764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/>
              <a:buChar char="§"/>
            </a:pPr>
            <a:r>
              <a:rPr lang="pl-PL" sz="3200" b="1" dirty="0">
                <a:solidFill>
                  <a:srgbClr val="000000"/>
                </a:solidFill>
                <a:latin typeface="Calibri"/>
              </a:rPr>
              <a:t>OPRACOWYWANIE </a:t>
            </a:r>
            <a:r>
              <a:rPr lang="pl-PL" sz="3200" b="1" dirty="0" err="1">
                <a:solidFill>
                  <a:srgbClr val="000000"/>
                </a:solidFill>
                <a:latin typeface="Calibri"/>
              </a:rPr>
              <a:t>IPET'ów</a:t>
            </a:r>
          </a:p>
        </p:txBody>
      </p:sp>
      <p:sp>
        <p:nvSpPr>
          <p:cNvPr id="26" name="Tytuł 1">
            <a:extLst>
              <a:ext uri="{FF2B5EF4-FFF2-40B4-BE49-F238E27FC236}">
                <a16:creationId xmlns="" xmlns:a16="http://schemas.microsoft.com/office/drawing/2014/main" id="{863C16AE-6BE6-4A37-A5A7-949D53D7D588}"/>
              </a:ext>
            </a:extLst>
          </p:cNvPr>
          <p:cNvSpPr txBox="1">
            <a:spLocks/>
          </p:cNvSpPr>
          <p:nvPr/>
        </p:nvSpPr>
        <p:spPr>
          <a:xfrm>
            <a:off x="2009030" y="4747260"/>
            <a:ext cx="6462712" cy="5764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/>
              <a:buChar char="§"/>
            </a:pPr>
            <a:r>
              <a:rPr lang="pl-PL" sz="3200" b="1" dirty="0">
                <a:solidFill>
                  <a:srgbClr val="000000"/>
                </a:solidFill>
                <a:latin typeface="Calibri"/>
              </a:rPr>
              <a:t>WSPÓŁPRACA Z PORADNIAMI</a:t>
            </a:r>
          </a:p>
        </p:txBody>
      </p:sp>
    </p:spTree>
    <p:extLst>
      <p:ext uri="{BB962C8B-B14F-4D97-AF65-F5344CB8AC3E}">
        <p14:creationId xmlns="" xmlns:p14="http://schemas.microsoft.com/office/powerpoint/2010/main" val="98782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7D46BAEC-8013-4FA3-BECD-7933E7C3DA41}"/>
              </a:ext>
            </a:extLst>
          </p:cNvPr>
          <p:cNvSpPr txBox="1">
            <a:spLocks/>
          </p:cNvSpPr>
          <p:nvPr/>
        </p:nvSpPr>
        <p:spPr>
          <a:xfrm>
            <a:off x="2341563" y="1390650"/>
            <a:ext cx="3203575" cy="49150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6000" b="1" dirty="0">
              <a:latin typeface="Calibri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C2B2299-66F5-4A6D-AE83-FBBE6621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7A99F22B-CF73-4185-B283-CBE2366C1F7E}"/>
              </a:ext>
            </a:extLst>
          </p:cNvPr>
          <p:cNvSpPr txBox="1">
            <a:spLocks/>
          </p:cNvSpPr>
          <p:nvPr/>
        </p:nvSpPr>
        <p:spPr>
          <a:xfrm>
            <a:off x="820738" y="447675"/>
            <a:ext cx="7580312" cy="12687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22860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>
                <a:latin typeface="Calibri"/>
              </a:rPr>
              <a:t>WSPÓŁPRACA Z RODZICAMI</a:t>
            </a:r>
          </a:p>
        </p:txBody>
      </p:sp>
      <p:sp>
        <p:nvSpPr>
          <p:cNvPr id="7" name="Tytuł 1">
            <a:extLst>
              <a:ext uri="{FF2B5EF4-FFF2-40B4-BE49-F238E27FC236}">
                <a16:creationId xmlns="" xmlns:a16="http://schemas.microsoft.com/office/drawing/2014/main" id="{4AFB5A04-AAA0-4A14-941C-004E794FCB89}"/>
              </a:ext>
            </a:extLst>
          </p:cNvPr>
          <p:cNvSpPr txBox="1">
            <a:spLocks/>
          </p:cNvSpPr>
          <p:nvPr/>
        </p:nvSpPr>
        <p:spPr>
          <a:xfrm>
            <a:off x="523875" y="2006900"/>
            <a:ext cx="6462713" cy="9474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/>
              <a:buChar char="§"/>
            </a:pPr>
            <a:r>
              <a:rPr lang="pl-PL" sz="2800" b="1" dirty="0">
                <a:solidFill>
                  <a:srgbClr val="000000"/>
                </a:solidFill>
                <a:latin typeface="Calibri"/>
              </a:rPr>
              <a:t>USTALENIE ZASAD WSPÓŁPRACY SZKOŁA- RODZICE</a:t>
            </a:r>
          </a:p>
        </p:txBody>
      </p:sp>
      <p:sp>
        <p:nvSpPr>
          <p:cNvPr id="24" name="Tytuł 1">
            <a:extLst>
              <a:ext uri="{FF2B5EF4-FFF2-40B4-BE49-F238E27FC236}">
                <a16:creationId xmlns="" xmlns:a16="http://schemas.microsoft.com/office/drawing/2014/main" id="{CC78608D-B5C6-4813-B3F5-56B24BD20E7B}"/>
              </a:ext>
            </a:extLst>
          </p:cNvPr>
          <p:cNvSpPr txBox="1">
            <a:spLocks/>
          </p:cNvSpPr>
          <p:nvPr/>
        </p:nvSpPr>
        <p:spPr>
          <a:xfrm>
            <a:off x="914400" y="3190875"/>
            <a:ext cx="6462713" cy="9271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/>
              <a:buChar char="§"/>
            </a:pPr>
            <a:r>
              <a:rPr lang="pl-PL" sz="2800" b="1" dirty="0">
                <a:solidFill>
                  <a:srgbClr val="000000"/>
                </a:solidFill>
                <a:latin typeface="Calibri"/>
              </a:rPr>
              <a:t>RODZIC ZNA SWOJE DZIECKO NAJLEPIEJ</a:t>
            </a:r>
          </a:p>
        </p:txBody>
      </p:sp>
      <p:sp>
        <p:nvSpPr>
          <p:cNvPr id="25" name="Tytuł 1">
            <a:extLst>
              <a:ext uri="{FF2B5EF4-FFF2-40B4-BE49-F238E27FC236}">
                <a16:creationId xmlns="" xmlns:a16="http://schemas.microsoft.com/office/drawing/2014/main" id="{4896EE2C-C432-4C74-909B-8BD6C09DA97C}"/>
              </a:ext>
            </a:extLst>
          </p:cNvPr>
          <p:cNvSpPr txBox="1">
            <a:spLocks/>
          </p:cNvSpPr>
          <p:nvPr/>
        </p:nvSpPr>
        <p:spPr>
          <a:xfrm>
            <a:off x="1457995" y="4420235"/>
            <a:ext cx="6462712" cy="5764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/>
              <a:buChar char="§"/>
            </a:pPr>
            <a:r>
              <a:rPr lang="pl-PL" sz="2800" b="1" dirty="0">
                <a:solidFill>
                  <a:srgbClr val="000000"/>
                </a:solidFill>
                <a:latin typeface="Calibri"/>
              </a:rPr>
              <a:t>RODZIC ROZUMIE DZIAŁANIA SZKOŁY</a:t>
            </a:r>
          </a:p>
        </p:txBody>
      </p:sp>
      <p:sp>
        <p:nvSpPr>
          <p:cNvPr id="26" name="Tytuł 1">
            <a:extLst>
              <a:ext uri="{FF2B5EF4-FFF2-40B4-BE49-F238E27FC236}">
                <a16:creationId xmlns="" xmlns:a16="http://schemas.microsoft.com/office/drawing/2014/main" id="{863C16AE-6BE6-4A37-A5A7-949D53D7D588}"/>
              </a:ext>
            </a:extLst>
          </p:cNvPr>
          <p:cNvSpPr txBox="1">
            <a:spLocks/>
          </p:cNvSpPr>
          <p:nvPr/>
        </p:nvSpPr>
        <p:spPr>
          <a:xfrm>
            <a:off x="2067875" y="5372100"/>
            <a:ext cx="6462712" cy="5764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/>
              <a:buChar char="§"/>
            </a:pPr>
            <a:r>
              <a:rPr lang="pl-PL" sz="2800" b="1" dirty="0">
                <a:solidFill>
                  <a:srgbClr val="000000"/>
                </a:solidFill>
                <a:latin typeface="Calibri"/>
              </a:rPr>
              <a:t>SZKOŁA INDYWIDUALIZUJE DZIAŁANIA</a:t>
            </a:r>
          </a:p>
        </p:txBody>
      </p:sp>
    </p:spTree>
    <p:extLst>
      <p:ext uri="{BB962C8B-B14F-4D97-AF65-F5344CB8AC3E}">
        <p14:creationId xmlns="" xmlns:p14="http://schemas.microsoft.com/office/powerpoint/2010/main" val="134549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7D46BAEC-8013-4FA3-BECD-7933E7C3DA41}"/>
              </a:ext>
            </a:extLst>
          </p:cNvPr>
          <p:cNvSpPr txBox="1">
            <a:spLocks/>
          </p:cNvSpPr>
          <p:nvPr/>
        </p:nvSpPr>
        <p:spPr>
          <a:xfrm>
            <a:off x="2341563" y="1390650"/>
            <a:ext cx="3203575" cy="491501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6000" b="1" dirty="0">
              <a:latin typeface="Calibri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C2B2299-66F5-4A6D-AE83-FBBE6621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7A99F22B-CF73-4185-B283-CBE2366C1F7E}"/>
              </a:ext>
            </a:extLst>
          </p:cNvPr>
          <p:cNvSpPr txBox="1">
            <a:spLocks/>
          </p:cNvSpPr>
          <p:nvPr/>
        </p:nvSpPr>
        <p:spPr>
          <a:xfrm>
            <a:off x="820738" y="447675"/>
            <a:ext cx="7580312" cy="12687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22860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solidFill>
                  <a:schemeClr val="bg1"/>
                </a:solidFill>
                <a:latin typeface="Calibri" pitchFamily="34" charset="0"/>
              </a:rPr>
              <a:t>ZWYCZAJNI</a:t>
            </a:r>
            <a:r>
              <a:rPr lang="pl-PL" sz="3600" b="1" dirty="0">
                <a:latin typeface="Calibri"/>
              </a:rPr>
              <a:t>, NIEZWYCZAJNI</a:t>
            </a: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r>
              <a:rPr lang="pl-PL" sz="3600" b="1" dirty="0">
                <a:latin typeface="Calibri"/>
              </a:rPr>
              <a:t>PRAWDZIWIE I OD SERCA</a:t>
            </a:r>
          </a:p>
        </p:txBody>
      </p:sp>
      <p:sp>
        <p:nvSpPr>
          <p:cNvPr id="7" name="Tytuł 1">
            <a:extLst>
              <a:ext uri="{FF2B5EF4-FFF2-40B4-BE49-F238E27FC236}">
                <a16:creationId xmlns="" xmlns:a16="http://schemas.microsoft.com/office/drawing/2014/main" id="{4AFB5A04-AAA0-4A14-941C-004E794FCB89}"/>
              </a:ext>
            </a:extLst>
          </p:cNvPr>
          <p:cNvSpPr txBox="1">
            <a:spLocks/>
          </p:cNvSpPr>
          <p:nvPr/>
        </p:nvSpPr>
        <p:spPr>
          <a:xfrm>
            <a:off x="1323975" y="3651250"/>
            <a:ext cx="3525465" cy="5762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3200" b="1" dirty="0">
                <a:solidFill>
                  <a:srgbClr val="000000"/>
                </a:solidFill>
                <a:latin typeface="Calibri"/>
              </a:rPr>
              <a:t>PRAWA DZIECKA</a:t>
            </a:r>
            <a:endParaRPr lang="pl-PL" dirty="0"/>
          </a:p>
        </p:txBody>
      </p:sp>
      <p:sp>
        <p:nvSpPr>
          <p:cNvPr id="24" name="Tytuł 1">
            <a:extLst>
              <a:ext uri="{FF2B5EF4-FFF2-40B4-BE49-F238E27FC236}">
                <a16:creationId xmlns="" xmlns:a16="http://schemas.microsoft.com/office/drawing/2014/main" id="{CC78608D-B5C6-4813-B3F5-56B24BD20E7B}"/>
              </a:ext>
            </a:extLst>
          </p:cNvPr>
          <p:cNvSpPr txBox="1">
            <a:spLocks/>
          </p:cNvSpPr>
          <p:nvPr/>
        </p:nvSpPr>
        <p:spPr>
          <a:xfrm>
            <a:off x="820738" y="2847975"/>
            <a:ext cx="4331727" cy="5762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3200" b="1" dirty="0">
                <a:solidFill>
                  <a:srgbClr val="000000"/>
                </a:solidFill>
                <a:latin typeface="Calibri"/>
              </a:rPr>
              <a:t>DZIEŃ TOLERANCJI</a:t>
            </a:r>
            <a:endParaRPr lang="pl-PL"/>
          </a:p>
        </p:txBody>
      </p:sp>
      <p:sp>
        <p:nvSpPr>
          <p:cNvPr id="25" name="Tytuł 1">
            <a:extLst>
              <a:ext uri="{FF2B5EF4-FFF2-40B4-BE49-F238E27FC236}">
                <a16:creationId xmlns="" xmlns:a16="http://schemas.microsoft.com/office/drawing/2014/main" id="{4896EE2C-C432-4C74-909B-8BD6C09DA97C}"/>
              </a:ext>
            </a:extLst>
          </p:cNvPr>
          <p:cNvSpPr txBox="1">
            <a:spLocks/>
          </p:cNvSpPr>
          <p:nvPr/>
        </p:nvSpPr>
        <p:spPr>
          <a:xfrm>
            <a:off x="704850" y="4452938"/>
            <a:ext cx="2882434" cy="57626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3200" b="1" dirty="0">
                <a:solidFill>
                  <a:srgbClr val="000000"/>
                </a:solidFill>
                <a:latin typeface="Calibri"/>
              </a:rPr>
              <a:t>INTEGRACJA</a:t>
            </a:r>
            <a:endParaRPr lang="pl-PL"/>
          </a:p>
        </p:txBody>
      </p:sp>
      <p:sp>
        <p:nvSpPr>
          <p:cNvPr id="26" name="Tytuł 1">
            <a:extLst>
              <a:ext uri="{FF2B5EF4-FFF2-40B4-BE49-F238E27FC236}">
                <a16:creationId xmlns="" xmlns:a16="http://schemas.microsoft.com/office/drawing/2014/main" id="{863C16AE-6BE6-4A37-A5A7-949D53D7D588}"/>
              </a:ext>
            </a:extLst>
          </p:cNvPr>
          <p:cNvSpPr txBox="1">
            <a:spLocks/>
          </p:cNvSpPr>
          <p:nvPr/>
        </p:nvSpPr>
        <p:spPr>
          <a:xfrm>
            <a:off x="333375" y="2047875"/>
            <a:ext cx="5441577" cy="576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/>
              <a:buChar char="§"/>
            </a:pPr>
            <a:r>
              <a:rPr lang="pl-PL" sz="3200" b="1" dirty="0">
                <a:solidFill>
                  <a:srgbClr val="000000"/>
                </a:solidFill>
                <a:latin typeface="Calibri"/>
              </a:rPr>
              <a:t>EDUKACJA RÓWIEŚNICZA</a:t>
            </a:r>
            <a:endParaRPr lang="pl-PL"/>
          </a:p>
        </p:txBody>
      </p:sp>
      <p:pic>
        <p:nvPicPr>
          <p:cNvPr id="3" name="Obraz 4" descr="solution-1783776_640.jpg">
            <a:extLst>
              <a:ext uri="{FF2B5EF4-FFF2-40B4-BE49-F238E27FC236}">
                <a16:creationId xmlns="" xmlns:a16="http://schemas.microsoft.com/office/drawing/2014/main" id="{5C7BD62C-86AB-4435-9029-AB93ADD60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745" y="2820035"/>
            <a:ext cx="2679321" cy="20126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ytuł 1">
            <a:extLst>
              <a:ext uri="{FF2B5EF4-FFF2-40B4-BE49-F238E27FC236}">
                <a16:creationId xmlns="" xmlns:a16="http://schemas.microsoft.com/office/drawing/2014/main" id="{4CBF33F0-E55B-4533-B9ED-E8504BD5F9E2}"/>
              </a:ext>
            </a:extLst>
          </p:cNvPr>
          <p:cNvSpPr txBox="1">
            <a:spLocks/>
          </p:cNvSpPr>
          <p:nvPr/>
        </p:nvSpPr>
        <p:spPr>
          <a:xfrm>
            <a:off x="1419225" y="5241736"/>
            <a:ext cx="7093043" cy="576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/>
              <a:buChar char="§"/>
            </a:pPr>
            <a:r>
              <a:rPr lang="pl-PL" sz="3200" b="1" dirty="0">
                <a:solidFill>
                  <a:srgbClr val="000000"/>
                </a:solidFill>
                <a:latin typeface="Calibri"/>
              </a:rPr>
              <a:t>POMOC MATERIALNA I NIE TYLKO</a:t>
            </a:r>
          </a:p>
        </p:txBody>
      </p:sp>
    </p:spTree>
    <p:extLst>
      <p:ext uri="{BB962C8B-B14F-4D97-AF65-F5344CB8AC3E}">
        <p14:creationId xmlns="" xmlns:p14="http://schemas.microsoft.com/office/powerpoint/2010/main" val="553342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Niestandardowy 5">
      <a:dk1>
        <a:sysClr val="windowText" lastClr="000000"/>
      </a:dk1>
      <a:lt1>
        <a:sysClr val="window" lastClr="FFFFFF"/>
      </a:lt1>
      <a:dk2>
        <a:srgbClr val="E5E5E5"/>
      </a:dk2>
      <a:lt2>
        <a:srgbClr val="EAEBDE"/>
      </a:lt2>
      <a:accent1>
        <a:srgbClr val="903638"/>
      </a:accent1>
      <a:accent2>
        <a:srgbClr val="DCA4A5"/>
      </a:accent2>
      <a:accent3>
        <a:srgbClr val="EDD1D2"/>
      </a:accent3>
      <a:accent4>
        <a:srgbClr val="595959"/>
      </a:accent4>
      <a:accent5>
        <a:srgbClr val="7F7F7F"/>
      </a:accent5>
      <a:accent6>
        <a:srgbClr val="7F7F7F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695</TotalTime>
  <Words>334</Words>
  <Application>Microsoft Office PowerPoint</Application>
  <PresentationFormat>Pokaz na ekranie (4:3)</PresentationFormat>
  <Paragraphs>106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Odlewnia metali</vt:lpstr>
      <vt:lpstr>LICEUM OGÓLNOKSZTAŁCĄCE im. Jana Karskiego W WIŚNIOWEJ GÓRZE</vt:lpstr>
      <vt:lpstr>       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       </vt:lpstr>
      <vt:lpstr>       </vt:lpstr>
      <vt:lpstr>Slajd 23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LICEUM OGÓLNOKSZTAŁCĄCE W WIŚNIOWEJ GÓRZE</dc:title>
  <dc:creator>EWELINA K</dc:creator>
  <cp:lastModifiedBy>user1</cp:lastModifiedBy>
  <cp:revision>86</cp:revision>
  <cp:lastPrinted>2017-03-14T15:39:48Z</cp:lastPrinted>
  <dcterms:created xsi:type="dcterms:W3CDTF">2017-03-13T22:09:00Z</dcterms:created>
  <dcterms:modified xsi:type="dcterms:W3CDTF">2017-12-06T10:58:58Z</dcterms:modified>
</cp:coreProperties>
</file>