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  <p:sldMasterId id="2147483674" r:id="rId3"/>
    <p:sldMasterId id="2147483686" r:id="rId4"/>
  </p:sldMasterIdLst>
  <p:notesMasterIdLst>
    <p:notesMasterId r:id="rId54"/>
  </p:notesMasterIdLst>
  <p:handoutMasterIdLst>
    <p:handoutMasterId r:id="rId55"/>
  </p:handoutMasterIdLst>
  <p:sldIdLst>
    <p:sldId id="377" r:id="rId5"/>
    <p:sldId id="394" r:id="rId6"/>
    <p:sldId id="475" r:id="rId7"/>
    <p:sldId id="476" r:id="rId8"/>
    <p:sldId id="477" r:id="rId9"/>
    <p:sldId id="398" r:id="rId10"/>
    <p:sldId id="399" r:id="rId11"/>
    <p:sldId id="452" r:id="rId12"/>
    <p:sldId id="454" r:id="rId13"/>
    <p:sldId id="453" r:id="rId14"/>
    <p:sldId id="481" r:id="rId15"/>
    <p:sldId id="478" r:id="rId16"/>
    <p:sldId id="480" r:id="rId17"/>
    <p:sldId id="482" r:id="rId18"/>
    <p:sldId id="483" r:id="rId19"/>
    <p:sldId id="484" r:id="rId20"/>
    <p:sldId id="485" r:id="rId21"/>
    <p:sldId id="486" r:id="rId22"/>
    <p:sldId id="494" r:id="rId23"/>
    <p:sldId id="496" r:id="rId24"/>
    <p:sldId id="479" r:id="rId25"/>
    <p:sldId id="497" r:id="rId26"/>
    <p:sldId id="501" r:id="rId27"/>
    <p:sldId id="495" r:id="rId28"/>
    <p:sldId id="498" r:id="rId29"/>
    <p:sldId id="500" r:id="rId30"/>
    <p:sldId id="401" r:id="rId31"/>
    <p:sldId id="411" r:id="rId32"/>
    <p:sldId id="412" r:id="rId33"/>
    <p:sldId id="413" r:id="rId34"/>
    <p:sldId id="414" r:id="rId35"/>
    <p:sldId id="415" r:id="rId36"/>
    <p:sldId id="416" r:id="rId37"/>
    <p:sldId id="459" r:id="rId38"/>
    <p:sldId id="460" r:id="rId39"/>
    <p:sldId id="461" r:id="rId40"/>
    <p:sldId id="462" r:id="rId41"/>
    <p:sldId id="463" r:id="rId42"/>
    <p:sldId id="464" r:id="rId43"/>
    <p:sldId id="465" r:id="rId44"/>
    <p:sldId id="466" r:id="rId45"/>
    <p:sldId id="474" r:id="rId46"/>
    <p:sldId id="502" r:id="rId47"/>
    <p:sldId id="505" r:id="rId48"/>
    <p:sldId id="506" r:id="rId49"/>
    <p:sldId id="507" r:id="rId50"/>
    <p:sldId id="508" r:id="rId51"/>
    <p:sldId id="451" r:id="rId52"/>
    <p:sldId id="342" r:id="rId53"/>
  </p:sldIdLst>
  <p:sldSz cx="10080625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431800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647700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863600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1079500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74">
          <p15:clr>
            <a:srgbClr val="A4A3A4"/>
          </p15:clr>
        </p15:guide>
        <p15:guide id="2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99"/>
    <a:srgbClr val="66FF33"/>
    <a:srgbClr val="FFFF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79" d="100"/>
          <a:sy n="79" d="100"/>
        </p:scale>
        <p:origin x="-103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714"/>
    </p:cViewPr>
  </p:sorterViewPr>
  <p:notesViewPr>
    <p:cSldViewPr>
      <p:cViewPr varScale="1">
        <p:scale>
          <a:sx n="52" d="100"/>
          <a:sy n="52" d="100"/>
        </p:scale>
        <p:origin x="2958" y="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F696C-3B57-492B-9941-854159E88667}" type="datetimeFigureOut">
              <a:rPr lang="pl-PL" smtClean="0"/>
              <a:pPr/>
              <a:t>2017-08-29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87216-2FAA-4A73-A9B1-C71B52230AB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01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9350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6513" y="0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6513" y="9429750"/>
            <a:ext cx="29495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661988" algn="l"/>
                <a:tab pos="1325563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471C8C81-B0CC-4D76-A490-ACFCE7AAB2F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32983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x.pl/#/dokument/18558681?cm=DOCUMENT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aseline="0" dirty="0" smtClean="0"/>
              <a:t>art. 307 ustawy Przepisy wprowadzające ustawę – Prawo oświatowe (Dz. U. z 2017 r. poz. 60), wszelkie czynności podjęte przed dniem 1 września 2017 r. na podstawie zmienianych ustaw Karta Nauczyciela i Ustawa o Systemie Oświaty, w brzmieniu dotychczasowym pozostają w mocy.  Czynności podejmowane na rok szkolny 2017/2018 i następne lata szkolne dotyczące organizowania i prowadzenia kształcenia, wychowania i opieki oraz realizowania zadań oświatowych w tych latach szkolnych podejmowane są w oparciu o ustawę Prawo oświatowe oraz ustaw KN i </a:t>
            </a:r>
            <a:r>
              <a:rPr lang="pl-PL" baseline="0" dirty="0" err="1" smtClean="0"/>
              <a:t>UoSO</a:t>
            </a:r>
            <a:r>
              <a:rPr lang="pl-PL" baseline="0" dirty="0" smtClean="0"/>
              <a:t> w brzmieniu nadanym ustawą Przepisy wprowadzające ustawę – Po, a także zgodnie z przepisami wydanymi na podstawie tych ustaw, o ile przepisy szczegółowe nie stanowią inaczej.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837084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 smtClean="0"/>
              <a:t>Rozporządzenie Ministra Edukacji Narodowej z dnia 13 marca 2017 r.  </a:t>
            </a:r>
            <a:r>
              <a:rPr lang="pl-PL" sz="1200" i="1" dirty="0" smtClean="0"/>
              <a:t>w sprawie klasyfikacji zawodów szkolnictwa zawodowego </a:t>
            </a:r>
            <a:r>
              <a:rPr lang="pl-PL" sz="1200" dirty="0" smtClean="0"/>
              <a:t>(Dz. U. z 2017 r. poz. 622) wprowadza możliwość kształcenia </a:t>
            </a:r>
            <a:r>
              <a:rPr lang="pl-PL" sz="1200" b="1" dirty="0" smtClean="0">
                <a:solidFill>
                  <a:srgbClr val="C00000"/>
                </a:solidFill>
              </a:rPr>
              <a:t>w nowych zawodach: </a:t>
            </a:r>
            <a:r>
              <a:rPr lang="pl-PL" sz="1200" dirty="0" smtClean="0"/>
              <a:t>technik robót wykończeniowych w budownictwie (stanowiącym kontynuację kształcenia w zawodzie monter zabudowy i robót wykończeniowych w budownictwie), magazynier-logistyk (stanowiącym podbudowę do kształcenia w zawodzie technik logistyk), operator maszyn i urządzeń hutniczych (powstał dzięki pogrupowaniu i zintegrowaniu dotychczasowych zawodów: operator maszyn i urządzeń do obróbki plastycznej oraz operator maszyn i urządzeń metalurgicznych), </a:t>
            </a:r>
            <a:r>
              <a:rPr lang="pl-PL" sz="1200" b="1" dirty="0" smtClean="0"/>
              <a:t>w pięciu „zawodach pomocniczych” przeznaczonych dla osób niepełnosprawnych intelektualnie w stopniu lekkim:</a:t>
            </a:r>
            <a:br>
              <a:rPr lang="pl-PL" sz="1200" b="1" dirty="0" smtClean="0"/>
            </a:br>
            <a:r>
              <a:rPr lang="pl-PL" sz="1200" dirty="0" smtClean="0"/>
              <a:t>– pracownik pomocniczy krawca</a:t>
            </a:r>
            <a:br>
              <a:rPr lang="pl-PL" sz="1200" dirty="0" smtClean="0"/>
            </a:br>
            <a:r>
              <a:rPr lang="pl-PL" sz="1200" dirty="0" smtClean="0"/>
              <a:t>– pracownik pomocniczy mechanika</a:t>
            </a:r>
            <a:br>
              <a:rPr lang="pl-PL" sz="1200" dirty="0" smtClean="0"/>
            </a:br>
            <a:r>
              <a:rPr lang="pl-PL" sz="1200" dirty="0" smtClean="0"/>
              <a:t>– pracownik pomocniczy ślusarza</a:t>
            </a:r>
            <a:br>
              <a:rPr lang="pl-PL" sz="1200" dirty="0" smtClean="0"/>
            </a:br>
            <a:r>
              <a:rPr lang="pl-PL" sz="1200" dirty="0" smtClean="0"/>
              <a:t>– pracownik pomocniczy stolarza</a:t>
            </a:r>
            <a:br>
              <a:rPr lang="pl-PL" sz="1200" dirty="0" smtClean="0"/>
            </a:br>
            <a:r>
              <a:rPr lang="pl-PL" sz="1200" dirty="0" smtClean="0"/>
              <a:t>– asystent fryzjera.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10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897000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Dyrektor szkoły, uwzględniając ramowy plan nauczania, opracuje tygodniowy (semestralny – w szkołach dla dorosłych) rozkład zajęć;</a:t>
            </a:r>
            <a:endParaRPr lang="pl-PL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lvl="0"/>
            <a:r>
              <a:rPr lang="pl-PL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nowe ramowe plany nauczania stosuje się począwszy od roku szkolnego 2017/2018:</a:t>
            </a:r>
            <a:endParaRPr lang="pl-PL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</a:t>
            </a:r>
          </a:p>
          <a:p>
            <a:pPr lvl="0"/>
            <a:r>
              <a:rPr lang="pl-PL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 klasach I, IV i VII szkoły podstawowej</a:t>
            </a:r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, w tym szkoły podstawowej specjalnej, </a:t>
            </a:r>
            <a:b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z wyjątkiem szkoły podstawowej specjalnej dla uczniów dla uczniów </a:t>
            </a:r>
            <a:b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z niepełnosprawnością intelektualną w stopniu umiarkowanym lub znacznym,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0"/>
            <a:r>
              <a:rPr lang="pl-PL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we wszystkich klasach szkoły podstawowej specjalnej </a:t>
            </a:r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dla uczniów </a:t>
            </a:r>
            <a:b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dla uczniów z niepełnosprawnością intelektualną w stopniu umiarkowanym </a:t>
            </a:r>
            <a:b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lub znacznym,</a:t>
            </a:r>
            <a:r>
              <a:rPr lang="pl-PL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endParaRPr lang="pl-PL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lvl="0"/>
            <a:r>
              <a:rPr lang="pl-PL" sz="1200" b="1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 branżowej szkole I stopnia dla uczniów będących absolwentami dotychczasowego gimnazjum,</a:t>
            </a:r>
            <a:endParaRPr lang="pl-PL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lvl="0"/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 szkole specjalnej przysposabiającej do pracy,</a:t>
            </a:r>
          </a:p>
          <a:p>
            <a:pPr lvl="0"/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 semestrach I szkoły policealnej.</a:t>
            </a:r>
          </a:p>
          <a:p>
            <a:r>
              <a:rPr lang="pl-PL" dirty="0" smtClean="0"/>
              <a:t>Zwrócenie uwagi na możliwości</a:t>
            </a:r>
            <a:r>
              <a:rPr lang="pl-PL" baseline="0" dirty="0" smtClean="0"/>
              <a:t> rozdysponowania godzin do dyspozycji dyrektora w klasach objętych nowymi tygodniowymi/semestralnymi planami nauczania.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609656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Przepisy wprowadzające </a:t>
            </a:r>
            <a:r>
              <a:rPr lang="pl-PL" sz="1200" b="0" i="0" u="none" strike="noStrike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ustawę</a:t>
            </a:r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– Prawo oświatowe przesądzają, że zajęcia świetlicowe oraz z zakresu pomocy psychologiczno-pedagogicznej należą do zajęć wynikających z zadań statutowych szkoły. Ma to rozwiać wątpliwości narosłe wokół przepisów znoszących tzw. godziny karciane – związkowcy obawiali się, że brak doprecyzowania przepisów doprowadzi do tego, że dyrektorzy będą nadużywać prawa i przydzielać nauczycielom dodatkowe godziny, zaliczając je do zadań statutowych szkoły.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14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Zmniejszenie liczby uczniów w oddziale sportowym i szkole sportowej w kolejnych latach szkolnych nie spowoduje utraty statusu oddziału sportowego.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5934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Zmniejszenie liczby uczniów w oddziale sportowym i szkole sportowej w kolejnych latach szkolnych nie spowoduje utraty statusu oddziału sportowego.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95790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Wprowadzenie zmiany w tym zakresie jest konieczne – wystarczająca jest opinia albo lekarza albo instruktora/trenera. Lekarz może wystawić opinię tylko z przyczyn zdrowotnych (które mogą uzasadniać przerwanie szkolenia), natomiast trener lub instruktor – z przyczyn innych niż zdrowotne, np. w przypadku, gdy uczeń nie chce kontynuować szkolenia sportowego.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17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399142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2186" lvl="2" indent="-377979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dirty="0" smtClean="0"/>
              <a:t>elementy tworzące nazwę szkoły i przedszkola</a:t>
            </a:r>
          </a:p>
          <a:p>
            <a:pPr marL="602186" lvl="2" indent="-377979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dirty="0" smtClean="0"/>
              <a:t>tryb nadawania imienia szkole i przedszkolu</a:t>
            </a:r>
          </a:p>
          <a:p>
            <a:pPr marL="602186" lvl="2" indent="-377979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dirty="0" smtClean="0"/>
              <a:t>warunki i sposób używania nazwy szkoły i przedszkola na pieczęciach, tablicy urzędowej i sztandarze</a:t>
            </a:r>
          </a:p>
          <a:p>
            <a:pPr marL="602186" lvl="2" indent="-377979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dirty="0" smtClean="0"/>
              <a:t>zasady tworzenia i używania nazwy szkoły podstawowej filialnej</a:t>
            </a:r>
          </a:p>
          <a:p>
            <a:pPr marL="602186" lvl="2" indent="-377979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dirty="0" smtClean="0"/>
              <a:t>warunki i tryb tworzenia zespołów nauczycieli do realizacji zadań szkoły określonych w statucie</a:t>
            </a:r>
          </a:p>
          <a:p>
            <a:pPr marL="602186" lvl="2" indent="-377979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dirty="0" smtClean="0"/>
              <a:t>liczbę uczniów w oddziale klas I–III szkoły podstawowej ogólnodostępnej,          w oddziale szkoły specjalnej, oddziale szkoły integracyjnej, oddziale specjalnym  i oddziale integracyjnym w szkole ogólnodostępnej oraz liczbę uczniów pod opieką nauczyciela wychowawcy w świetlicy</a:t>
            </a:r>
            <a:br>
              <a:rPr lang="pl-PL" sz="1400" dirty="0" smtClean="0"/>
            </a:br>
            <a:endParaRPr lang="pl-PL" sz="1400" dirty="0" smtClean="0"/>
          </a:p>
          <a:p>
            <a:endParaRPr lang="pl-PL" sz="1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18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808442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19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>
              <a:buNone/>
            </a:pPr>
            <a:r>
              <a:rPr lang="pl-PL" dirty="0" smtClean="0"/>
              <a:t>W art. 1 ustawy</a:t>
            </a:r>
            <a:r>
              <a:rPr lang="pl-PL" baseline="0" dirty="0" smtClean="0"/>
              <a:t> Prawo oświatowe w odniesieniu do dotychczas obowiązującego art. ustawy o systemie oświaty dodany zostały dodatkowe wytyczne, wg których powinien być organizowany system oświaty w Polsce. </a:t>
            </a:r>
            <a:r>
              <a:rPr lang="pl-PL" dirty="0" smtClean="0"/>
              <a:t>Z dniem </a:t>
            </a:r>
            <a:r>
              <a:rPr lang="pl-PL" b="1" dirty="0" smtClean="0"/>
              <a:t>1 września 2017 r. </a:t>
            </a:r>
            <a:r>
              <a:rPr lang="pl-PL" dirty="0" smtClean="0"/>
              <a:t>na mocy przepisów ustawy Prawo oświatowe </a:t>
            </a:r>
            <a:r>
              <a:rPr lang="pl-PL" b="1" dirty="0" smtClean="0"/>
              <a:t>rozpocznie się proces </a:t>
            </a:r>
            <a:r>
              <a:rPr lang="pl-PL" sz="1100" u="sng" dirty="0" smtClean="0"/>
              <a:t>wzmocnienia wychowawczej funkcji szkoły i placówki </a:t>
            </a:r>
            <a:r>
              <a:rPr lang="pl-PL" sz="1100" dirty="0" smtClean="0"/>
              <a:t> </a:t>
            </a:r>
            <a:r>
              <a:rPr lang="pl-PL" dirty="0" smtClean="0"/>
              <a:t>(art. 1 pkt 3, art.4 pkt 24 oraz art. 26).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pl-PL" sz="1200" dirty="0" smtClean="0"/>
              <a:t>Zgodnie z przepisem </a:t>
            </a:r>
            <a:r>
              <a:rPr lang="pl-PL" sz="1200" b="1" dirty="0" smtClean="0"/>
              <a:t>art. 26 ustawy </a:t>
            </a:r>
            <a:r>
              <a:rPr lang="pl-PL" sz="1200" b="1" i="1" dirty="0" smtClean="0"/>
              <a:t>Prawo oświatowe</a:t>
            </a:r>
            <a:r>
              <a:rPr lang="pl-PL" sz="1200" dirty="0" smtClean="0"/>
              <a:t>, nastąpi </a:t>
            </a:r>
            <a:r>
              <a:rPr lang="pl-PL" sz="1200" b="1" u="sng" dirty="0" smtClean="0"/>
              <a:t>połączenie</a:t>
            </a:r>
            <a:r>
              <a:rPr lang="pl-PL" sz="1200" u="sng" dirty="0" smtClean="0"/>
              <a:t> </a:t>
            </a:r>
            <a:r>
              <a:rPr lang="pl-PL" sz="1200" b="1" u="sng" dirty="0" smtClean="0"/>
              <a:t>szkolnego programu wychowawczego i programu profilaktyki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w jeden dokument zawierający treści oraz działania o charakterze wychowawczym i profilaktycznym.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66919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20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21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100" dirty="0" smtClean="0"/>
              <a:t>Minimalny wymiar godzin zajęć z zakresu doradztwa zawodowego został określony w rozporządzeniu w sprawie ramowych planów nauczania dla poszczególnych typów szkół – </a:t>
            </a:r>
            <a:r>
              <a:rPr lang="pl-PL" sz="2100" b="1" dirty="0" smtClean="0"/>
              <a:t>art. 47 ust. 1 </a:t>
            </a:r>
            <a:r>
              <a:rPr lang="pl-PL" sz="2100" b="1" dirty="0" err="1" smtClean="0"/>
              <a:t>pkt</a:t>
            </a:r>
            <a:r>
              <a:rPr lang="pl-PL" sz="2100" b="1" dirty="0" smtClean="0"/>
              <a:t> 3 </a:t>
            </a:r>
            <a:r>
              <a:rPr lang="pl-PL" sz="2100" b="1" dirty="0" err="1" smtClean="0"/>
              <a:t>lit.c</a:t>
            </a:r>
            <a:r>
              <a:rPr lang="pl-PL" sz="2100" b="1" dirty="0" smtClean="0"/>
              <a:t> </a:t>
            </a:r>
            <a:r>
              <a:rPr lang="pl-PL" sz="2100" b="1" dirty="0" err="1" smtClean="0"/>
              <a:t>u.P.o</a:t>
            </a:r>
            <a:r>
              <a:rPr lang="pl-PL" sz="2100" b="1" dirty="0" smtClean="0"/>
              <a:t>.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100" dirty="0" smtClean="0"/>
              <a:t>Zostanie wydane rozporządzenie określające (</a:t>
            </a:r>
            <a:r>
              <a:rPr lang="pl-PL" sz="2100" b="1" dirty="0" smtClean="0"/>
              <a:t>art. 47 ust. 1 </a:t>
            </a:r>
            <a:r>
              <a:rPr lang="pl-PL" sz="2100" b="1" dirty="0" err="1" smtClean="0"/>
              <a:t>pkt</a:t>
            </a:r>
            <a:r>
              <a:rPr lang="pl-PL" sz="2100" b="1" dirty="0" smtClean="0"/>
              <a:t> 4 </a:t>
            </a:r>
            <a:r>
              <a:rPr lang="pl-PL" sz="2100" b="1" dirty="0" err="1" smtClean="0"/>
              <a:t>u.P.o</a:t>
            </a:r>
            <a:r>
              <a:rPr lang="pl-PL" sz="2100" b="1" dirty="0" smtClean="0"/>
              <a:t>.</a:t>
            </a:r>
            <a:r>
              <a:rPr lang="pl-PL" sz="2100" dirty="0" smtClean="0"/>
              <a:t>):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SzPct val="77000"/>
              <a:buFont typeface="Arial" panose="020B0604020202020204" pitchFamily="34" charset="0"/>
              <a:buChar char="−"/>
            </a:pPr>
            <a:r>
              <a:rPr lang="pl-PL" sz="2100" dirty="0" smtClean="0"/>
              <a:t>treści programowe z zakresu doradztwa zawodowego 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SzPct val="77000"/>
              <a:buFont typeface="Arial" panose="020B0604020202020204" pitchFamily="34" charset="0"/>
              <a:buChar char="−"/>
            </a:pPr>
            <a:r>
              <a:rPr lang="pl-PL" sz="2100" dirty="0" smtClean="0"/>
              <a:t>warunki i sposób realizacji i organizacji doradztwa zawodowego w szkołach i placówkach oraz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SzPct val="77000"/>
              <a:buFont typeface="Arial" panose="020B0604020202020204" pitchFamily="34" charset="0"/>
              <a:buChar char="−"/>
            </a:pPr>
            <a:r>
              <a:rPr lang="pl-PL" sz="2100" dirty="0" smtClean="0"/>
              <a:t>wymagania w zakresie przygotowania osób realizujących doradztwo zawodowe w szkołach i placówkach, uwzględniając rolę doradztwa zawodowego we wspieraniu uczniów i słuchaczy w procesie podejmowania decyzji edukacyjnych i zawodowych</a:t>
            </a:r>
          </a:p>
          <a:p>
            <a:pPr marL="376987" lvl="1" indent="-376987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100" b="1" dirty="0" smtClean="0"/>
              <a:t>Art. 47 ust. 1 </a:t>
            </a:r>
            <a:r>
              <a:rPr lang="pl-PL" sz="2100" b="1" dirty="0" err="1" smtClean="0"/>
              <a:t>pkt</a:t>
            </a:r>
            <a:r>
              <a:rPr lang="pl-PL" sz="2100" b="1" dirty="0" smtClean="0"/>
              <a:t> 4</a:t>
            </a:r>
            <a:r>
              <a:rPr lang="pl-PL" sz="2100" dirty="0" smtClean="0"/>
              <a:t> obowiązuje od 1 września 2018 r. – art. 1 </a:t>
            </a:r>
            <a:r>
              <a:rPr lang="pl-PL" sz="2100" dirty="0" err="1" smtClean="0"/>
              <a:t>pkt</a:t>
            </a:r>
            <a:r>
              <a:rPr lang="pl-PL" sz="2100" dirty="0" smtClean="0"/>
              <a:t> 2 </a:t>
            </a:r>
            <a:r>
              <a:rPr lang="pl-PL" sz="2100" dirty="0" err="1" smtClean="0"/>
              <a:t>u.P.w.u.-p.o</a:t>
            </a:r>
            <a:r>
              <a:rPr lang="pl-PL" sz="2100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2802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24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Dla sprawnej koordynacji zadań</a:t>
            </a:r>
            <a:r>
              <a:rPr lang="pl-PL" baseline="0" dirty="0" smtClean="0"/>
              <a:t> z zakresu wolontariatu samorząd uczniowski może ze swego składu wyłonić radę wolontariatu. Strukturę i kompetencje rady wolontariatu powinien ustalić samorząd uczniowski w swoim regulaminie. Wszelkie zmiany regulaminu samorządu muszą być konsekwencją zmian statut szkoły, a więc nie mogą pozostawać z nim w sprzeczności.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037104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26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27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28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29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Placówki, które realizują program wychowawczo-profilaktyczny to placówki określone w art. 2 </a:t>
            </a:r>
            <a:r>
              <a:rPr lang="pl-PL" dirty="0" err="1" smtClean="0"/>
              <a:t>pkt</a:t>
            </a:r>
            <a:r>
              <a:rPr lang="pl-PL" dirty="0" smtClean="0"/>
              <a:t> 3-5, 7 i 8 ustawy – Prawo oświatowe, czyli: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placówki oświatowo-wychowawcze</a:t>
            </a:r>
            <a:r>
              <a:rPr lang="pl-PL" dirty="0" smtClean="0"/>
              <a:t>, w tym szkolne schroniska młodzieżowe, umożliwiające rozwijanie zainteresowań i uzdolnień oraz korzystanie z różnych form wypoczynku i organizacji czasu wolnego;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placówki kształcenia ustawicznego, placówki kształcenia praktycznego oraz ośrodki dokształcania i doskonalenia zawodowego</a:t>
            </a:r>
            <a:r>
              <a:rPr lang="pl-PL" dirty="0" smtClean="0"/>
              <a:t>, umożliwiające uzyskanie i uzupełnienie wiedzy, umiejętności i kwalifikacji zawodowych;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placówki artystyczne </a:t>
            </a:r>
            <a:r>
              <a:rPr lang="pl-PL" dirty="0" smtClean="0"/>
              <a:t>– ogniska artystyczne umożliwiające rozwijanie zainteresowań i uzdolnień artystycznych;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młodzieżowe ośrodki wychowawcze, młodzieżowe ośrodki socjoterapii, specjalne ośrodki szkolno-wychowawcze oraz specjalne ośrodki wychowawcze dla dzieci i młodzieży wymagających stosowania specjalnej organizacji nauki, metod pracy i wychowania, a także ośrodki rewalidacyjno-wychowawcze </a:t>
            </a:r>
            <a:r>
              <a:rPr lang="pl-PL" dirty="0" smtClean="0"/>
              <a:t>umożliwiające dzieciom i młodzieży realizację odpowiednio rocznego obowiązkowego przygotowania przedszkolnego, obowiązku szkolnego i obowiązku nauki;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placówki zapewniające opiekę i wychowanie uczniom w okresie pobierania nauki poza miejscem stałego zamieszkania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818398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30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31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556838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33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Zasady uchwalania statutu i jego zmian pozostają bez zmian w stosunku do obowiązujących do tej pory regulacji. Oznacza to, że kompetencje do przygotowania projektu statutu lub jego zmian posiada rada pedagogiczna, natomiast uchwalenie projektu należy do właściwości rady szkoły</a:t>
            </a:r>
            <a:r>
              <a:rPr lang="pl-PL" baseline="0" dirty="0" smtClean="0"/>
              <a:t> (</a:t>
            </a:r>
            <a:r>
              <a:rPr lang="pl-PL" dirty="0" smtClean="0"/>
              <a:t>placówki) lub rady pedagogicznej w przypadku braku rady szkoły</a:t>
            </a:r>
            <a:r>
              <a:rPr lang="pl-PL" baseline="0" dirty="0" smtClean="0"/>
              <a:t> (</a:t>
            </a:r>
            <a:r>
              <a:rPr lang="pl-PL" dirty="0" smtClean="0"/>
              <a:t>placówki) – art. 72, art. 80, art. 82 ustawy – Prawo oświatowe).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68387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Zasady uchwalania statutu i jego zmian pozostają bez zmian w stosunku do obowiązujących do tej pory regulacji. Oznacza to, że kompetencje do przygotowania projektu statutu lub jego zmian posiada rada pedagogiczna, natomiast uchwalenie projektu należy do właściwości rady szkoły</a:t>
            </a:r>
            <a:r>
              <a:rPr lang="pl-PL" baseline="0" dirty="0" smtClean="0"/>
              <a:t> (</a:t>
            </a:r>
            <a:r>
              <a:rPr lang="pl-PL" dirty="0" smtClean="0"/>
              <a:t>placówki) lub rady pedagogicznej w przypadku braku rady szkoły</a:t>
            </a:r>
            <a:r>
              <a:rPr lang="pl-PL" baseline="0" dirty="0" smtClean="0"/>
              <a:t> (</a:t>
            </a:r>
            <a:r>
              <a:rPr lang="pl-PL" dirty="0" smtClean="0"/>
              <a:t>placówki) – art. 72, art. 80, art. 82 ustawy – </a:t>
            </a:r>
            <a:r>
              <a:rPr lang="pl-PL" smtClean="0"/>
              <a:t>Prawo oświatowe). </a:t>
            </a: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67644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395983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9114732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816306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39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30019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038461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4977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4554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42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43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44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45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3680407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47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48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61988" algn="l"/>
                <a:tab pos="1325563" algn="l"/>
                <a:tab pos="1989138" algn="l"/>
                <a:tab pos="265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fld id="{09B95ACC-D192-41B8-9BE4-46D2F8B8A703}" type="slidenum">
              <a:rPr lang="pl-PL" altLang="pl-PL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49</a:t>
            </a:fld>
            <a:endParaRPr lang="pl-PL" altLang="pl-PL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383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98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80532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398440" y="4714875"/>
            <a:ext cx="6215107" cy="4465638"/>
          </a:xfrm>
        </p:spPr>
        <p:txBody>
          <a:bodyPr/>
          <a:lstStyle/>
          <a:p>
            <a:r>
              <a:rPr lang="pl-PL" sz="1200" dirty="0" smtClean="0"/>
              <a:t>Stosowanie określonej  podstawy programowej kształcenia ogólnego dla poszczególnych klas zostało wskazane w art. od 273 do 281 </a:t>
            </a:r>
            <a:r>
              <a:rPr lang="pl-PL" sz="1200" dirty="0" err="1" smtClean="0"/>
              <a:t>upw</a:t>
            </a:r>
            <a:r>
              <a:rPr lang="pl-PL" sz="1200" dirty="0" smtClean="0"/>
              <a:t>-po. Zwracam uwagę na art. 293,</a:t>
            </a:r>
            <a:r>
              <a:rPr lang="pl-PL" sz="1200" baseline="0" dirty="0" smtClean="0"/>
              <a:t> dyrektor szkoły, w tym przypadku – szkoły podstawowej, odpowiedzialny za uwzględnienie w szkolnym zestawie programów nauczania całości podstawy programowej kształcenia ogólnego ustalonej dla danego etapu edukacyjnego.</a:t>
            </a:r>
          </a:p>
          <a:p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 nowej wersji podstawy programowej nie znalazło się wyraźne wskazanie, jak wygląda proporcja zagospodarowania czasu przebywania dziecka w przedszkolu (w rozliczeniu tygodniowym) przeznaczonego na różnego typu zajęcia dydaktyczne, realizowane według wybranego programu wychowania przedszkolnego. Autorzy programu chcą w ten sposób uświadomić nauczycielom fakt, że całościowy rozwój dziecka ma mieć miejsce w każdej chwili i formie.</a:t>
            </a:r>
          </a:p>
          <a:p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I dlatego:</a:t>
            </a:r>
          </a:p>
          <a:p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– Punkt 1 mówi, że w czasie realizacji zadań przedszkola nauczyciel wykorzystuje każdą sytuację i moment pobytu dziecka w placówce, w formie zajęć kierowanych i niekierowanych. Podkreśla się – jak dotychczas – rolę zabawy samodzielnej.</a:t>
            </a:r>
          </a:p>
          <a:p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– Punkt 2 wskazuje na ważną rolę pobytu dziecka na świeżym powietrzu, który ma zaspokajać naturalną potrzebę ruchu, doskonalić motorykę z uszanowaniem typowych dla wieku potrzeb rozwojowych.</a:t>
            </a:r>
          </a:p>
          <a:p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– Punkty 3 i 4 określają, że przygotowanie do nauki czytania i pisania ma być organizowane w formie zabawy i poprzez zabawę, gdy dzieci wykazują tym zainteresowanie.</a:t>
            </a:r>
          </a:p>
          <a:p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– Bardzo skrótowo potraktowano w pkt 5 zadanie nauczyciela związane z diagnozą i prowadzeniem obserwacji mających na celu poznanie możliwości i potrzeb rozwojowych dzieci.</a:t>
            </a:r>
          </a:p>
          <a:p>
            <a:r>
              <a:rPr lang="pl-PL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W starej wersji podstawy obowiązkiem nauczyciela jest przeprowadzenie analizy gotowości dziecka do podjęcia nauki w szkole (tzw. diagnoza przedszkolna). W nowej nauczyciel ma opracować diagnozę dojrzałości szkolnej, systematycznie informować rodziców o postępach w rozwoju ich dziecka.</a:t>
            </a:r>
          </a:p>
          <a:p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6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692601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pl-PL" sz="1200" dirty="0" smtClean="0"/>
              <a:t>Przez podstawę programową wychowania przedszkolnego lub podstawę programową kształcenia ogólnego należy rozumieć obowiązkowe zestawy celów kształcenia i treści nauczania, w tym umiejętności, opisane w formie ogólnych i szczegółowych wymagań dotyczących wiedzy i umiejętności, które powinien posiadać uczeń po zakończeniu określonego etapu edukacyjnego, oraz </a:t>
            </a:r>
            <a:r>
              <a:rPr lang="pl-PL" sz="1200" b="1" dirty="0" smtClean="0">
                <a:solidFill>
                  <a:srgbClr val="C00000"/>
                </a:solidFill>
              </a:rPr>
              <a:t>zadania wychowawczo-profilaktyczne szkoły</a:t>
            </a:r>
            <a:r>
              <a:rPr lang="pl-PL" sz="1200" dirty="0" smtClean="0"/>
              <a:t>, uwzględniane odpowiednio w programach wychowania przedszkolnego, programach nauczania </a:t>
            </a:r>
            <a:r>
              <a:rPr lang="pl-PL" sz="1200" b="1" dirty="0" smtClean="0">
                <a:solidFill>
                  <a:srgbClr val="C00000"/>
                </a:solidFill>
              </a:rPr>
              <a:t>i podczas realizacji zajęć z wychowawcą </a:t>
            </a:r>
            <a:r>
              <a:rPr lang="pl-PL" sz="1200" dirty="0" smtClean="0"/>
              <a:t>oraz umożliwiające ustalenie kryteriów ocen szkolnych i wymagań egzaminacyjnych, </a:t>
            </a:r>
            <a:r>
              <a:rPr lang="pl-PL" sz="1200" b="1" dirty="0" smtClean="0">
                <a:solidFill>
                  <a:srgbClr val="C00000"/>
                </a:solidFill>
              </a:rPr>
              <a:t>a także warunki i sposób realizacji tych podstaw programowych</a:t>
            </a:r>
            <a:r>
              <a:rPr lang="pl-PL" sz="1200" dirty="0" smtClean="0"/>
              <a:t> – </a:t>
            </a:r>
            <a:r>
              <a:rPr lang="pl-PL" sz="1200" b="1" dirty="0" smtClean="0"/>
              <a:t>art. 4 pkt 24 </a:t>
            </a:r>
            <a:r>
              <a:rPr lang="pl-PL" sz="1200" b="1" dirty="0" err="1" smtClean="0"/>
              <a:t>u.p.o</a:t>
            </a:r>
            <a:r>
              <a:rPr lang="pl-PL" sz="1200" b="1" dirty="0" smtClean="0"/>
              <a:t>.</a:t>
            </a:r>
            <a:endParaRPr lang="pl-PL" sz="1200" dirty="0" smtClean="0"/>
          </a:p>
          <a:p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Program nauczania przygotowuje nauczyciel, a następnie przedstawia go dyrektorowi szkoły w celu uzyskania dopuszczenia do użytku w danej szkole. Dopuszczone do użytku szkolnego programy nauczania stanowią szkolny zestaw programów nauczania. Program nauczania może rozszerzać zakres treści nauczania ustalony w podstawie programowej, zawsze jednak musi być dostosowany do potrzeb i możliwości uczniów, którzy będą go realizowali.</a:t>
            </a:r>
          </a:p>
          <a:p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Nauczyciel ma zapewnioną autonomię, jeżeli chodzi o sposób realizacji programu nauczania. Ma prawo do swobodnego wyboru metod nauczania, pomocy dydaktycznych, w tym podręczników. </a:t>
            </a:r>
          </a:p>
          <a:p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Nauczyciel może zdecydować o realizacji programu nauczania bez korzystania  z podręcznika szkolnego.</a:t>
            </a:r>
          </a:p>
          <a:p>
            <a:r>
              <a:rPr lang="pl-PL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Zakres treści nauczania ustalonych w podstawie programowej został ściśle skorelowany z ramowymi planami nauczania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24578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 smtClean="0">
                <a:solidFill>
                  <a:srgbClr val="C00000"/>
                </a:solidFill>
              </a:rPr>
              <a:t>Dotychczasowa klasyfikacja zawodów szkolnictwa zawodowego – rozporządzenie MEN z 13 grudnia 2016 r. </a:t>
            </a:r>
            <a:r>
              <a:rPr lang="pl-PL" sz="1200" dirty="0" smtClean="0"/>
              <a:t>obowiązywać będzie w: klasach II–IV czteroletniego technikum, w klasach II i III dotychczasowej zasadniczej szkoły zawodowej prowadzonych w branżowej szkole I stopnia oraz w od II semestru szkoły policealnej aż do czasu zakończenia kształcenia</a:t>
            </a:r>
            <a:endParaRPr lang="pl-PL" sz="1200" dirty="0" smtClean="0">
              <a:solidFill>
                <a:srgbClr val="009900"/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4732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1C8C81-B0CC-4D76-A490-ACFCE7AAB2FB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2457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D6A6B-3B15-4E4E-BEF6-D6940C58618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9897751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23503-3C47-4B33-9350-8A79811C85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2066269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9F5288-CB7C-45E5-AFAB-435C0397A48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9754371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202515604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26473130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/>
          <a:lstStyle>
            <a:lvl1pPr algn="l">
              <a:defRPr sz="4409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5">
                <a:latin typeface="Calibri" panose="020F0502020204030204" pitchFamily="34" charset="0"/>
              </a:defRPr>
            </a:lvl1pPr>
            <a:lvl2pPr marL="503972" indent="0">
              <a:buNone/>
              <a:defRPr sz="1984"/>
            </a:lvl2pPr>
            <a:lvl3pPr marL="1007943" indent="0">
              <a:buNone/>
              <a:defRPr sz="1764"/>
            </a:lvl3pPr>
            <a:lvl4pPr marL="1511915" indent="0">
              <a:buNone/>
              <a:defRPr sz="1543"/>
            </a:lvl4pPr>
            <a:lvl5pPr marL="2015886" indent="0">
              <a:buNone/>
              <a:defRPr sz="1543"/>
            </a:lvl5pPr>
            <a:lvl6pPr marL="2519858" indent="0">
              <a:buNone/>
              <a:defRPr sz="1543"/>
            </a:lvl6pPr>
            <a:lvl7pPr marL="3023829" indent="0">
              <a:buNone/>
              <a:defRPr sz="1543"/>
            </a:lvl7pPr>
            <a:lvl8pPr marL="3527801" indent="0">
              <a:buNone/>
              <a:defRPr sz="1543"/>
            </a:lvl8pPr>
            <a:lvl9pPr marL="4031772" indent="0">
              <a:buNone/>
              <a:defRPr sz="1543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56433803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97764" y="2668636"/>
            <a:ext cx="4678039" cy="4444809"/>
          </a:xfrm>
        </p:spPr>
        <p:txBody>
          <a:bodyPr/>
          <a:lstStyle>
            <a:lvl1pPr>
              <a:defRPr sz="3086">
                <a:latin typeface="Calibri" panose="020F0502020204030204" pitchFamily="34" charset="0"/>
              </a:defRPr>
            </a:lvl1pPr>
            <a:lvl2pPr>
              <a:defRPr sz="2646">
                <a:latin typeface="Calibri" panose="020F0502020204030204" pitchFamily="34" charset="0"/>
              </a:defRPr>
            </a:lvl2pPr>
            <a:lvl3pPr>
              <a:defRPr sz="2205">
                <a:latin typeface="Calibri" panose="020F0502020204030204" pitchFamily="34" charset="0"/>
              </a:defRPr>
            </a:lvl3pPr>
            <a:lvl4pPr>
              <a:defRPr sz="1984">
                <a:latin typeface="Calibri" panose="020F0502020204030204" pitchFamily="34" charset="0"/>
              </a:defRPr>
            </a:lvl4pPr>
            <a:lvl5pPr>
              <a:defRPr sz="1984">
                <a:latin typeface="Calibri" panose="020F0502020204030204" pitchFamily="34" charset="0"/>
              </a:defRPr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3813" y="2668636"/>
            <a:ext cx="4679790" cy="4444809"/>
          </a:xfrm>
        </p:spPr>
        <p:txBody>
          <a:bodyPr/>
          <a:lstStyle>
            <a:lvl1pPr>
              <a:defRPr sz="3086">
                <a:latin typeface="Calibri" panose="020F0502020204030204" pitchFamily="34" charset="0"/>
              </a:defRPr>
            </a:lvl1pPr>
            <a:lvl2pPr>
              <a:defRPr sz="2646">
                <a:latin typeface="Calibri" panose="020F0502020204030204" pitchFamily="34" charset="0"/>
              </a:defRPr>
            </a:lvl2pPr>
            <a:lvl3pPr>
              <a:defRPr sz="2205">
                <a:latin typeface="Calibri" panose="020F0502020204030204" pitchFamily="34" charset="0"/>
              </a:defRPr>
            </a:lvl3pPr>
            <a:lvl4pPr>
              <a:defRPr sz="1984">
                <a:latin typeface="Calibri" panose="020F0502020204030204" pitchFamily="34" charset="0"/>
              </a:defRPr>
            </a:lvl4pPr>
            <a:lvl5pPr>
              <a:defRPr sz="1984">
                <a:latin typeface="Calibri" panose="020F0502020204030204" pitchFamily="34" charset="0"/>
              </a:defRPr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3805163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46" b="1">
                <a:latin typeface="Calibri" panose="020F0502020204030204" pitchFamily="34" charset="0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46">
                <a:latin typeface="Calibri" panose="020F0502020204030204" pitchFamily="34" charset="0"/>
              </a:defRPr>
            </a:lvl1pPr>
            <a:lvl2pPr>
              <a:defRPr sz="2205">
                <a:latin typeface="Calibri" panose="020F0502020204030204" pitchFamily="34" charset="0"/>
              </a:defRPr>
            </a:lvl2pPr>
            <a:lvl3pPr>
              <a:defRPr sz="1984">
                <a:latin typeface="Calibri" panose="020F0502020204030204" pitchFamily="34" charset="0"/>
              </a:defRPr>
            </a:lvl3pPr>
            <a:lvl4pPr>
              <a:defRPr sz="1764">
                <a:latin typeface="Calibri" panose="020F0502020204030204" pitchFamily="34" charset="0"/>
              </a:defRPr>
            </a:lvl4pPr>
            <a:lvl5pPr>
              <a:defRPr sz="1764">
                <a:latin typeface="Calibri" panose="020F0502020204030204" pitchFamily="34" charset="0"/>
              </a:defRPr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46" b="1">
                <a:latin typeface="Calibri" panose="020F0502020204030204" pitchFamily="34" charset="0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46">
                <a:latin typeface="Calibri" panose="020F0502020204030204" pitchFamily="34" charset="0"/>
              </a:defRPr>
            </a:lvl1pPr>
            <a:lvl2pPr>
              <a:defRPr sz="2205">
                <a:latin typeface="Calibri" panose="020F0502020204030204" pitchFamily="34" charset="0"/>
              </a:defRPr>
            </a:lvl2pPr>
            <a:lvl3pPr>
              <a:defRPr sz="1984">
                <a:latin typeface="Calibri" panose="020F0502020204030204" pitchFamily="34" charset="0"/>
              </a:defRPr>
            </a:lvl3pPr>
            <a:lvl4pPr>
              <a:defRPr sz="1764">
                <a:latin typeface="Calibri" panose="020F0502020204030204" pitchFamily="34" charset="0"/>
              </a:defRPr>
            </a:lvl4pPr>
            <a:lvl5pPr>
              <a:defRPr sz="1764">
                <a:latin typeface="Calibri" panose="020F0502020204030204" pitchFamily="34" charset="0"/>
              </a:defRPr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29846674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03113731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128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27">
                <a:latin typeface="Calibri" panose="020F0502020204030204" pitchFamily="34" charset="0"/>
              </a:defRPr>
            </a:lvl1pPr>
            <a:lvl2pPr>
              <a:defRPr sz="3086">
                <a:latin typeface="Calibri" panose="020F0502020204030204" pitchFamily="34" charset="0"/>
              </a:defRPr>
            </a:lvl2pPr>
            <a:lvl3pPr>
              <a:defRPr sz="2646">
                <a:latin typeface="Calibri" panose="020F0502020204030204" pitchFamily="34" charset="0"/>
              </a:defRPr>
            </a:lvl3pPr>
            <a:lvl4pPr>
              <a:defRPr sz="2205">
                <a:latin typeface="Calibri" panose="020F0502020204030204" pitchFamily="34" charset="0"/>
              </a:defRPr>
            </a:lvl4pPr>
            <a:lvl5pPr>
              <a:defRPr sz="2205">
                <a:latin typeface="Calibri" panose="020F0502020204030204" pitchFamily="34" charset="0"/>
              </a:defRPr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43">
                <a:latin typeface="Calibri" panose="020F0502020204030204" pitchFamily="34" charset="0"/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3487953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BB46B3-3C0F-4681-8AD0-871950E5E52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232165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27">
                <a:latin typeface="Calibri" panose="020F0502020204030204" pitchFamily="34" charset="0"/>
              </a:defRPr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43">
                <a:latin typeface="Calibri" panose="020F0502020204030204" pitchFamily="34" charset="0"/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7833207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26604729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59207" y="922211"/>
            <a:ext cx="2387148" cy="619123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97763" y="922211"/>
            <a:ext cx="6993434" cy="6191234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56383940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5111" y="922212"/>
            <a:ext cx="7961244" cy="150843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197763" y="2668636"/>
            <a:ext cx="9525840" cy="4444809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72144556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5111" y="922212"/>
            <a:ext cx="7961244" cy="150843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197764" y="2668636"/>
            <a:ext cx="4678039" cy="4444809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3813" y="2668636"/>
            <a:ext cx="4679790" cy="4444809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73357191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280049692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83593113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/>
          <a:lstStyle>
            <a:lvl1pPr algn="l">
              <a:defRPr sz="4409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5">
                <a:latin typeface="Calibri" panose="020F0502020204030204" pitchFamily="34" charset="0"/>
              </a:defRPr>
            </a:lvl1pPr>
            <a:lvl2pPr marL="503972" indent="0">
              <a:buNone/>
              <a:defRPr sz="1984"/>
            </a:lvl2pPr>
            <a:lvl3pPr marL="1007943" indent="0">
              <a:buNone/>
              <a:defRPr sz="1764"/>
            </a:lvl3pPr>
            <a:lvl4pPr marL="1511915" indent="0">
              <a:buNone/>
              <a:defRPr sz="1543"/>
            </a:lvl4pPr>
            <a:lvl5pPr marL="2015886" indent="0">
              <a:buNone/>
              <a:defRPr sz="1543"/>
            </a:lvl5pPr>
            <a:lvl6pPr marL="2519858" indent="0">
              <a:buNone/>
              <a:defRPr sz="1543"/>
            </a:lvl6pPr>
            <a:lvl7pPr marL="3023829" indent="0">
              <a:buNone/>
              <a:defRPr sz="1543"/>
            </a:lvl7pPr>
            <a:lvl8pPr marL="3527801" indent="0">
              <a:buNone/>
              <a:defRPr sz="1543"/>
            </a:lvl8pPr>
            <a:lvl9pPr marL="4031772" indent="0">
              <a:buNone/>
              <a:defRPr sz="1543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17952958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97764" y="2668636"/>
            <a:ext cx="4678039" cy="4444809"/>
          </a:xfrm>
        </p:spPr>
        <p:txBody>
          <a:bodyPr/>
          <a:lstStyle>
            <a:lvl1pPr>
              <a:defRPr sz="3086">
                <a:latin typeface="Calibri" panose="020F0502020204030204" pitchFamily="34" charset="0"/>
              </a:defRPr>
            </a:lvl1pPr>
            <a:lvl2pPr>
              <a:defRPr sz="2646">
                <a:latin typeface="Calibri" panose="020F0502020204030204" pitchFamily="34" charset="0"/>
              </a:defRPr>
            </a:lvl2pPr>
            <a:lvl3pPr>
              <a:defRPr sz="2205">
                <a:latin typeface="Calibri" panose="020F0502020204030204" pitchFamily="34" charset="0"/>
              </a:defRPr>
            </a:lvl3pPr>
            <a:lvl4pPr>
              <a:defRPr sz="1984">
                <a:latin typeface="Calibri" panose="020F0502020204030204" pitchFamily="34" charset="0"/>
              </a:defRPr>
            </a:lvl4pPr>
            <a:lvl5pPr>
              <a:defRPr sz="1984">
                <a:latin typeface="Calibri" panose="020F0502020204030204" pitchFamily="34" charset="0"/>
              </a:defRPr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3813" y="2668636"/>
            <a:ext cx="4679790" cy="4444809"/>
          </a:xfrm>
        </p:spPr>
        <p:txBody>
          <a:bodyPr/>
          <a:lstStyle>
            <a:lvl1pPr>
              <a:defRPr sz="3086">
                <a:latin typeface="Calibri" panose="020F0502020204030204" pitchFamily="34" charset="0"/>
              </a:defRPr>
            </a:lvl1pPr>
            <a:lvl2pPr>
              <a:defRPr sz="2646">
                <a:latin typeface="Calibri" panose="020F0502020204030204" pitchFamily="34" charset="0"/>
              </a:defRPr>
            </a:lvl2pPr>
            <a:lvl3pPr>
              <a:defRPr sz="2205">
                <a:latin typeface="Calibri" panose="020F0502020204030204" pitchFamily="34" charset="0"/>
              </a:defRPr>
            </a:lvl3pPr>
            <a:lvl4pPr>
              <a:defRPr sz="1984">
                <a:latin typeface="Calibri" panose="020F0502020204030204" pitchFamily="34" charset="0"/>
              </a:defRPr>
            </a:lvl4pPr>
            <a:lvl5pPr>
              <a:defRPr sz="1984">
                <a:latin typeface="Calibri" panose="020F0502020204030204" pitchFamily="34" charset="0"/>
              </a:defRPr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72428445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46" b="1">
                <a:latin typeface="Calibri" panose="020F0502020204030204" pitchFamily="34" charset="0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46">
                <a:latin typeface="Calibri" panose="020F0502020204030204" pitchFamily="34" charset="0"/>
              </a:defRPr>
            </a:lvl1pPr>
            <a:lvl2pPr>
              <a:defRPr sz="2205">
                <a:latin typeface="Calibri" panose="020F0502020204030204" pitchFamily="34" charset="0"/>
              </a:defRPr>
            </a:lvl2pPr>
            <a:lvl3pPr>
              <a:defRPr sz="1984">
                <a:latin typeface="Calibri" panose="020F0502020204030204" pitchFamily="34" charset="0"/>
              </a:defRPr>
            </a:lvl3pPr>
            <a:lvl4pPr>
              <a:defRPr sz="1764">
                <a:latin typeface="Calibri" panose="020F0502020204030204" pitchFamily="34" charset="0"/>
              </a:defRPr>
            </a:lvl4pPr>
            <a:lvl5pPr>
              <a:defRPr sz="1764">
                <a:latin typeface="Calibri" panose="020F0502020204030204" pitchFamily="34" charset="0"/>
              </a:defRPr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46" b="1">
                <a:latin typeface="Calibri" panose="020F0502020204030204" pitchFamily="34" charset="0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46">
                <a:latin typeface="Calibri" panose="020F0502020204030204" pitchFamily="34" charset="0"/>
              </a:defRPr>
            </a:lvl1pPr>
            <a:lvl2pPr>
              <a:defRPr sz="2205">
                <a:latin typeface="Calibri" panose="020F0502020204030204" pitchFamily="34" charset="0"/>
              </a:defRPr>
            </a:lvl2pPr>
            <a:lvl3pPr>
              <a:defRPr sz="1984">
                <a:latin typeface="Calibri" panose="020F0502020204030204" pitchFamily="34" charset="0"/>
              </a:defRPr>
            </a:lvl3pPr>
            <a:lvl4pPr>
              <a:defRPr sz="1764">
                <a:latin typeface="Calibri" panose="020F0502020204030204" pitchFamily="34" charset="0"/>
              </a:defRPr>
            </a:lvl4pPr>
            <a:lvl5pPr>
              <a:defRPr sz="1764">
                <a:latin typeface="Calibri" panose="020F0502020204030204" pitchFamily="34" charset="0"/>
              </a:defRPr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48779297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C0CFD8-5DBD-4C35-BE89-58E1F1FE33E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5650068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30124146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19379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27">
                <a:latin typeface="Calibri" panose="020F0502020204030204" pitchFamily="34" charset="0"/>
              </a:defRPr>
            </a:lvl1pPr>
            <a:lvl2pPr>
              <a:defRPr sz="3086">
                <a:latin typeface="Calibri" panose="020F0502020204030204" pitchFamily="34" charset="0"/>
              </a:defRPr>
            </a:lvl2pPr>
            <a:lvl3pPr>
              <a:defRPr sz="2646">
                <a:latin typeface="Calibri" panose="020F0502020204030204" pitchFamily="34" charset="0"/>
              </a:defRPr>
            </a:lvl3pPr>
            <a:lvl4pPr>
              <a:defRPr sz="2205">
                <a:latin typeface="Calibri" panose="020F0502020204030204" pitchFamily="34" charset="0"/>
              </a:defRPr>
            </a:lvl4pPr>
            <a:lvl5pPr>
              <a:defRPr sz="2205">
                <a:latin typeface="Calibri" panose="020F0502020204030204" pitchFamily="34" charset="0"/>
              </a:defRPr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43">
                <a:latin typeface="Calibri" panose="020F0502020204030204" pitchFamily="34" charset="0"/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48294024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27">
                <a:latin typeface="Calibri" panose="020F0502020204030204" pitchFamily="34" charset="0"/>
              </a:defRPr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43">
                <a:latin typeface="Calibri" panose="020F0502020204030204" pitchFamily="34" charset="0"/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9104544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181867152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59207" y="922211"/>
            <a:ext cx="2387148" cy="619123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97763" y="922211"/>
            <a:ext cx="6993434" cy="6191234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111699977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841785546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37791953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/>
          <a:lstStyle>
            <a:lvl1pPr algn="l">
              <a:defRPr sz="4409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5">
                <a:latin typeface="Calibri" panose="020F0502020204030204" pitchFamily="34" charset="0"/>
              </a:defRPr>
            </a:lvl1pPr>
            <a:lvl2pPr marL="503972" indent="0">
              <a:buNone/>
              <a:defRPr sz="1984"/>
            </a:lvl2pPr>
            <a:lvl3pPr marL="1007943" indent="0">
              <a:buNone/>
              <a:defRPr sz="1764"/>
            </a:lvl3pPr>
            <a:lvl4pPr marL="1511915" indent="0">
              <a:buNone/>
              <a:defRPr sz="1543"/>
            </a:lvl4pPr>
            <a:lvl5pPr marL="2015886" indent="0">
              <a:buNone/>
              <a:defRPr sz="1543"/>
            </a:lvl5pPr>
            <a:lvl6pPr marL="2519858" indent="0">
              <a:buNone/>
              <a:defRPr sz="1543"/>
            </a:lvl6pPr>
            <a:lvl7pPr marL="3023829" indent="0">
              <a:buNone/>
              <a:defRPr sz="1543"/>
            </a:lvl7pPr>
            <a:lvl8pPr marL="3527801" indent="0">
              <a:buNone/>
              <a:defRPr sz="1543"/>
            </a:lvl8pPr>
            <a:lvl9pPr marL="4031772" indent="0">
              <a:buNone/>
              <a:defRPr sz="1543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25659486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97764" y="2668636"/>
            <a:ext cx="4678039" cy="4444809"/>
          </a:xfrm>
        </p:spPr>
        <p:txBody>
          <a:bodyPr/>
          <a:lstStyle>
            <a:lvl1pPr>
              <a:defRPr sz="3086">
                <a:latin typeface="Calibri" panose="020F0502020204030204" pitchFamily="34" charset="0"/>
              </a:defRPr>
            </a:lvl1pPr>
            <a:lvl2pPr>
              <a:defRPr sz="2646">
                <a:latin typeface="Calibri" panose="020F0502020204030204" pitchFamily="34" charset="0"/>
              </a:defRPr>
            </a:lvl2pPr>
            <a:lvl3pPr>
              <a:defRPr sz="2205">
                <a:latin typeface="Calibri" panose="020F0502020204030204" pitchFamily="34" charset="0"/>
              </a:defRPr>
            </a:lvl3pPr>
            <a:lvl4pPr>
              <a:defRPr sz="1984">
                <a:latin typeface="Calibri" panose="020F0502020204030204" pitchFamily="34" charset="0"/>
              </a:defRPr>
            </a:lvl4pPr>
            <a:lvl5pPr>
              <a:defRPr sz="1984">
                <a:latin typeface="Calibri" panose="020F0502020204030204" pitchFamily="34" charset="0"/>
              </a:defRPr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3813" y="2668636"/>
            <a:ext cx="4679790" cy="4444809"/>
          </a:xfrm>
        </p:spPr>
        <p:txBody>
          <a:bodyPr/>
          <a:lstStyle>
            <a:lvl1pPr>
              <a:defRPr sz="3086">
                <a:latin typeface="Calibri" panose="020F0502020204030204" pitchFamily="34" charset="0"/>
              </a:defRPr>
            </a:lvl1pPr>
            <a:lvl2pPr>
              <a:defRPr sz="2646">
                <a:latin typeface="Calibri" panose="020F0502020204030204" pitchFamily="34" charset="0"/>
              </a:defRPr>
            </a:lvl2pPr>
            <a:lvl3pPr>
              <a:defRPr sz="2205">
                <a:latin typeface="Calibri" panose="020F0502020204030204" pitchFamily="34" charset="0"/>
              </a:defRPr>
            </a:lvl3pPr>
            <a:lvl4pPr>
              <a:defRPr sz="1984">
                <a:latin typeface="Calibri" panose="020F0502020204030204" pitchFamily="34" charset="0"/>
              </a:defRPr>
            </a:lvl4pPr>
            <a:lvl5pPr>
              <a:defRPr sz="1984">
                <a:latin typeface="Calibri" panose="020F0502020204030204" pitchFamily="34" charset="0"/>
              </a:defRPr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8982320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7C65A-8145-414B-9517-40B68895D20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3761220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46" b="1">
                <a:latin typeface="Calibri" panose="020F0502020204030204" pitchFamily="34" charset="0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46">
                <a:latin typeface="Calibri" panose="020F0502020204030204" pitchFamily="34" charset="0"/>
              </a:defRPr>
            </a:lvl1pPr>
            <a:lvl2pPr>
              <a:defRPr sz="2205">
                <a:latin typeface="Calibri" panose="020F0502020204030204" pitchFamily="34" charset="0"/>
              </a:defRPr>
            </a:lvl2pPr>
            <a:lvl3pPr>
              <a:defRPr sz="1984">
                <a:latin typeface="Calibri" panose="020F0502020204030204" pitchFamily="34" charset="0"/>
              </a:defRPr>
            </a:lvl3pPr>
            <a:lvl4pPr>
              <a:defRPr sz="1764">
                <a:latin typeface="Calibri" panose="020F0502020204030204" pitchFamily="34" charset="0"/>
              </a:defRPr>
            </a:lvl4pPr>
            <a:lvl5pPr>
              <a:defRPr sz="1764">
                <a:latin typeface="Calibri" panose="020F0502020204030204" pitchFamily="34" charset="0"/>
              </a:defRPr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46" b="1">
                <a:latin typeface="Calibri" panose="020F0502020204030204" pitchFamily="34" charset="0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46">
                <a:latin typeface="Calibri" panose="020F0502020204030204" pitchFamily="34" charset="0"/>
              </a:defRPr>
            </a:lvl1pPr>
            <a:lvl2pPr>
              <a:defRPr sz="2205">
                <a:latin typeface="Calibri" panose="020F0502020204030204" pitchFamily="34" charset="0"/>
              </a:defRPr>
            </a:lvl2pPr>
            <a:lvl3pPr>
              <a:defRPr sz="1984">
                <a:latin typeface="Calibri" panose="020F0502020204030204" pitchFamily="34" charset="0"/>
              </a:defRPr>
            </a:lvl3pPr>
            <a:lvl4pPr>
              <a:defRPr sz="1764">
                <a:latin typeface="Calibri" panose="020F0502020204030204" pitchFamily="34" charset="0"/>
              </a:defRPr>
            </a:lvl4pPr>
            <a:lvl5pPr>
              <a:defRPr sz="1764">
                <a:latin typeface="Calibri" panose="020F0502020204030204" pitchFamily="34" charset="0"/>
              </a:defRPr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96976576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205317919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099924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27">
                <a:latin typeface="Calibri" panose="020F0502020204030204" pitchFamily="34" charset="0"/>
              </a:defRPr>
            </a:lvl1pPr>
            <a:lvl2pPr>
              <a:defRPr sz="3086">
                <a:latin typeface="Calibri" panose="020F0502020204030204" pitchFamily="34" charset="0"/>
              </a:defRPr>
            </a:lvl2pPr>
            <a:lvl3pPr>
              <a:defRPr sz="2646">
                <a:latin typeface="Calibri" panose="020F0502020204030204" pitchFamily="34" charset="0"/>
              </a:defRPr>
            </a:lvl3pPr>
            <a:lvl4pPr>
              <a:defRPr sz="2205">
                <a:latin typeface="Calibri" panose="020F0502020204030204" pitchFamily="34" charset="0"/>
              </a:defRPr>
            </a:lvl4pPr>
            <a:lvl5pPr>
              <a:defRPr sz="2205">
                <a:latin typeface="Calibri" panose="020F0502020204030204" pitchFamily="34" charset="0"/>
              </a:defRPr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43">
                <a:latin typeface="Calibri" panose="020F0502020204030204" pitchFamily="34" charset="0"/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93874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27">
                <a:latin typeface="Calibri" panose="020F0502020204030204" pitchFamily="34" charset="0"/>
              </a:defRPr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43">
                <a:latin typeface="Calibri" panose="020F0502020204030204" pitchFamily="34" charset="0"/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5007260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624417438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59207" y="922211"/>
            <a:ext cx="2387148" cy="619123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97763" y="922211"/>
            <a:ext cx="6993434" cy="6191234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987040733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5111" y="922212"/>
            <a:ext cx="7961244" cy="150843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197763" y="2668636"/>
            <a:ext cx="9525840" cy="4444809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05985195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5111" y="922212"/>
            <a:ext cx="7961244" cy="150843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197764" y="2668636"/>
            <a:ext cx="4678039" cy="4444809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3813" y="2668636"/>
            <a:ext cx="4679790" cy="4444809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561157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D1511-71CE-423B-A525-BBF20B8E0ED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3494536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C05A2-BCD9-41CE-B292-53E8325329F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82353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6B806-7CE9-4A0E-B51D-6BA623A2FD8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544870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106B0E-E6E3-4EE4-951F-E154DAAD7D5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527671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95FB8-9F14-4477-8B05-3EC89F77A6B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087447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B4A530EF-FB14-406A-BA6E-66E3D93C2AF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15367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19939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24511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29083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431800" indent="-32385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itchFamily="18" charset="2"/>
        <a:buChar char="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95400" indent="-2159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27200" indent="-2159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9000" indent="-2159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162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734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306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878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2" descr="str-glo-naglowek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080625" cy="304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9" descr="rys-cal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07" y="3463101"/>
            <a:ext cx="3178197" cy="338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85111" y="922212"/>
            <a:ext cx="7961244" cy="150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763" y="2668636"/>
            <a:ext cx="9525840" cy="444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style wzorca tekstu</a:t>
            </a:r>
          </a:p>
          <a:p>
            <a:pPr lvl="1"/>
            <a:r>
              <a:rPr lang="pl-PL" altLang="pl-PL" dirty="0"/>
              <a:t>Drugi poziom</a:t>
            </a:r>
          </a:p>
          <a:p>
            <a:pPr lvl="2"/>
            <a:r>
              <a:rPr lang="pl-PL" altLang="pl-PL" dirty="0"/>
              <a:t>Trzeci poziom</a:t>
            </a:r>
          </a:p>
          <a:p>
            <a:pPr lvl="3"/>
            <a:r>
              <a:rPr lang="pl-PL" altLang="pl-PL" dirty="0"/>
              <a:t>Czwarty poziom</a:t>
            </a:r>
          </a:p>
          <a:p>
            <a:pPr lvl="4"/>
            <a:r>
              <a:rPr lang="pl-PL" alt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96771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5pPr>
      <a:lvl6pPr marL="503972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6pPr>
      <a:lvl7pPr marL="1007943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7pPr>
      <a:lvl8pPr marL="1511915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8pPr>
      <a:lvl9pPr marL="2015886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9pPr>
    </p:titleStyle>
    <p:bodyStyle>
      <a:lvl1pPr marL="377979" indent="-37797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7000"/>
        <a:buBlip>
          <a:blip r:embed="rId17"/>
        </a:buBlip>
        <a:defRPr sz="2976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818954" indent="-31498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7000"/>
        <a:buBlip>
          <a:blip r:embed="rId18"/>
        </a:buBlip>
        <a:defRPr sz="2646">
          <a:solidFill>
            <a:schemeClr val="tx1"/>
          </a:solidFill>
          <a:latin typeface="Calibri" panose="020F0502020204030204" pitchFamily="34" charset="0"/>
        </a:defRPr>
      </a:lvl2pPr>
      <a:lvl3pPr marL="1259929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315">
          <a:solidFill>
            <a:schemeClr val="tx1"/>
          </a:solidFill>
          <a:latin typeface="Calibri" panose="020F0502020204030204" pitchFamily="34" charset="0"/>
        </a:defRPr>
      </a:lvl3pPr>
      <a:lvl4pPr marL="1763900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Calibri" panose="020F0502020204030204" pitchFamily="34" charset="0"/>
        </a:defRPr>
      </a:lvl4pPr>
      <a:lvl5pPr marL="2267872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Calibri" panose="020F0502020204030204" pitchFamily="34" charset="0"/>
        </a:defRPr>
      </a:lvl5pPr>
      <a:lvl6pPr marL="2771844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+mn-lt"/>
        </a:defRPr>
      </a:lvl6pPr>
      <a:lvl7pPr marL="3275815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+mn-lt"/>
        </a:defRPr>
      </a:lvl7pPr>
      <a:lvl8pPr marL="3779787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+mn-lt"/>
        </a:defRPr>
      </a:lvl8pPr>
      <a:lvl9pPr marL="4283758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0" descr="str-glo-naglowek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080625" cy="304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85111" y="922212"/>
            <a:ext cx="7961244" cy="150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763" y="2668636"/>
            <a:ext cx="9525840" cy="444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style wzorca tekstu</a:t>
            </a:r>
          </a:p>
          <a:p>
            <a:pPr lvl="1"/>
            <a:r>
              <a:rPr lang="pl-PL" altLang="pl-PL" dirty="0"/>
              <a:t>Drugi poziom</a:t>
            </a:r>
          </a:p>
          <a:p>
            <a:pPr lvl="2"/>
            <a:r>
              <a:rPr lang="pl-PL" altLang="pl-PL" dirty="0"/>
              <a:t>Trzeci poziom</a:t>
            </a:r>
          </a:p>
          <a:p>
            <a:pPr lvl="3"/>
            <a:r>
              <a:rPr lang="pl-PL" altLang="pl-PL" dirty="0"/>
              <a:t>Czwarty poziom</a:t>
            </a:r>
          </a:p>
          <a:p>
            <a:pPr lvl="4"/>
            <a:r>
              <a:rPr lang="pl-PL" alt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71713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5pPr>
      <a:lvl6pPr marL="503972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6pPr>
      <a:lvl7pPr marL="1007943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7pPr>
      <a:lvl8pPr marL="1511915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8pPr>
      <a:lvl9pPr marL="2015886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9pPr>
    </p:titleStyle>
    <p:bodyStyle>
      <a:lvl1pPr marL="377979" indent="-37797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7000"/>
        <a:buBlip>
          <a:blip r:embed="rId14"/>
        </a:buBlip>
        <a:defRPr sz="2976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818954" indent="-31498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7000"/>
        <a:buBlip>
          <a:blip r:embed="rId15"/>
        </a:buBlip>
        <a:defRPr sz="2646">
          <a:solidFill>
            <a:schemeClr val="tx1"/>
          </a:solidFill>
          <a:latin typeface="Calibri" panose="020F0502020204030204" pitchFamily="34" charset="0"/>
        </a:defRPr>
      </a:lvl2pPr>
      <a:lvl3pPr marL="1259929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5"/>
        </a:buBlip>
        <a:defRPr sz="2315">
          <a:solidFill>
            <a:schemeClr val="tx1"/>
          </a:solidFill>
          <a:latin typeface="Calibri" panose="020F0502020204030204" pitchFamily="34" charset="0"/>
        </a:defRPr>
      </a:lvl3pPr>
      <a:lvl4pPr marL="1763900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5"/>
        </a:buBlip>
        <a:defRPr sz="2094">
          <a:solidFill>
            <a:schemeClr val="tx1"/>
          </a:solidFill>
          <a:latin typeface="Calibri" panose="020F0502020204030204" pitchFamily="34" charset="0"/>
        </a:defRPr>
      </a:lvl4pPr>
      <a:lvl5pPr marL="2267872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5"/>
        </a:buBlip>
        <a:defRPr sz="2094">
          <a:solidFill>
            <a:schemeClr val="tx1"/>
          </a:solidFill>
          <a:latin typeface="Calibri" panose="020F0502020204030204" pitchFamily="34" charset="0"/>
        </a:defRPr>
      </a:lvl5pPr>
      <a:lvl6pPr marL="2771844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5"/>
        </a:buBlip>
        <a:defRPr sz="2094">
          <a:solidFill>
            <a:schemeClr val="tx1"/>
          </a:solidFill>
          <a:latin typeface="+mn-lt"/>
        </a:defRPr>
      </a:lvl6pPr>
      <a:lvl7pPr marL="3275815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5"/>
        </a:buBlip>
        <a:defRPr sz="2094">
          <a:solidFill>
            <a:schemeClr val="tx1"/>
          </a:solidFill>
          <a:latin typeface="+mn-lt"/>
        </a:defRPr>
      </a:lvl7pPr>
      <a:lvl8pPr marL="3779787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5"/>
        </a:buBlip>
        <a:defRPr sz="2094">
          <a:solidFill>
            <a:schemeClr val="tx1"/>
          </a:solidFill>
          <a:latin typeface="+mn-lt"/>
        </a:defRPr>
      </a:lvl8pPr>
      <a:lvl9pPr marL="4283758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5"/>
        </a:buBlip>
        <a:defRPr sz="2094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2" descr="str-glo-naglowek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080625" cy="304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9" descr="rys-cal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07" y="3463101"/>
            <a:ext cx="3178197" cy="338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85111" y="922212"/>
            <a:ext cx="7961244" cy="150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763" y="2668636"/>
            <a:ext cx="9525840" cy="444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style wzorca tekstu</a:t>
            </a:r>
          </a:p>
          <a:p>
            <a:pPr lvl="1"/>
            <a:r>
              <a:rPr lang="pl-PL" altLang="pl-PL" dirty="0"/>
              <a:t>Drugi poziom</a:t>
            </a:r>
          </a:p>
          <a:p>
            <a:pPr lvl="2"/>
            <a:r>
              <a:rPr lang="pl-PL" altLang="pl-PL" dirty="0"/>
              <a:t>Trzeci poziom</a:t>
            </a:r>
          </a:p>
          <a:p>
            <a:pPr lvl="3"/>
            <a:r>
              <a:rPr lang="pl-PL" altLang="pl-PL" dirty="0"/>
              <a:t>Czwarty poziom</a:t>
            </a:r>
          </a:p>
          <a:p>
            <a:pPr lvl="4"/>
            <a:r>
              <a:rPr lang="pl-PL" alt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42083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ransition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5pPr>
      <a:lvl6pPr marL="503972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6pPr>
      <a:lvl7pPr marL="1007943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7pPr>
      <a:lvl8pPr marL="1511915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8pPr>
      <a:lvl9pPr marL="2015886" algn="r" rtl="0" eaLnBrk="0" fontAlgn="base" hangingPunct="0">
        <a:spcBef>
          <a:spcPct val="0"/>
        </a:spcBef>
        <a:spcAft>
          <a:spcPct val="0"/>
        </a:spcAft>
        <a:defRPr sz="3968" b="1">
          <a:solidFill>
            <a:schemeClr val="tx1"/>
          </a:solidFill>
          <a:latin typeface="Tahoma" pitchFamily="34" charset="0"/>
        </a:defRPr>
      </a:lvl9pPr>
    </p:titleStyle>
    <p:bodyStyle>
      <a:lvl1pPr marL="377979" indent="-37797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7000"/>
        <a:buBlip>
          <a:blip r:embed="rId17"/>
        </a:buBlip>
        <a:defRPr sz="2976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818954" indent="-31498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7000"/>
        <a:buBlip>
          <a:blip r:embed="rId18"/>
        </a:buBlip>
        <a:defRPr sz="2646">
          <a:solidFill>
            <a:schemeClr val="tx1"/>
          </a:solidFill>
          <a:latin typeface="Calibri" panose="020F0502020204030204" pitchFamily="34" charset="0"/>
        </a:defRPr>
      </a:lvl2pPr>
      <a:lvl3pPr marL="1259929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315">
          <a:solidFill>
            <a:schemeClr val="tx1"/>
          </a:solidFill>
          <a:latin typeface="Calibri" panose="020F0502020204030204" pitchFamily="34" charset="0"/>
        </a:defRPr>
      </a:lvl3pPr>
      <a:lvl4pPr marL="1763900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Calibri" panose="020F0502020204030204" pitchFamily="34" charset="0"/>
        </a:defRPr>
      </a:lvl4pPr>
      <a:lvl5pPr marL="2267872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Calibri" panose="020F0502020204030204" pitchFamily="34" charset="0"/>
        </a:defRPr>
      </a:lvl5pPr>
      <a:lvl6pPr marL="2771844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+mn-lt"/>
        </a:defRPr>
      </a:lvl6pPr>
      <a:lvl7pPr marL="3275815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+mn-lt"/>
        </a:defRPr>
      </a:lvl7pPr>
      <a:lvl8pPr marL="3779787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+mn-lt"/>
        </a:defRPr>
      </a:lvl8pPr>
      <a:lvl9pPr marL="4283758" indent="-251986" algn="l" rtl="0" eaLnBrk="0" fontAlgn="base" hangingPunct="0">
        <a:spcBef>
          <a:spcPct val="20000"/>
        </a:spcBef>
        <a:spcAft>
          <a:spcPct val="0"/>
        </a:spcAft>
        <a:buSzPct val="77000"/>
        <a:buBlip>
          <a:blip r:embed="rId18"/>
        </a:buBlip>
        <a:defRPr sz="2094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mailto:rbieniek@kuratorium.lodz.pl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cyrulska@kuratorium.lodz.p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2"/>
          <p:cNvSpPr>
            <a:spLocks noGrp="1"/>
          </p:cNvSpPr>
          <p:nvPr>
            <p:ph type="ctrTitle"/>
          </p:nvPr>
        </p:nvSpPr>
        <p:spPr>
          <a:xfrm>
            <a:off x="791840" y="2636838"/>
            <a:ext cx="8531548" cy="2511151"/>
          </a:xfrm>
        </p:spPr>
        <p:txBody>
          <a:bodyPr/>
          <a:lstStyle/>
          <a:p>
            <a:r>
              <a:rPr lang="pl-PL" altLang="pl-PL" b="1" dirty="0">
                <a:solidFill>
                  <a:srgbClr val="1C1C4E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Zmiany w prawie oświatowym</a:t>
            </a:r>
            <a:br>
              <a:rPr lang="pl-PL" altLang="pl-PL" b="1" dirty="0">
                <a:solidFill>
                  <a:srgbClr val="1C1C4E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altLang="pl-PL" b="1" dirty="0">
                <a:solidFill>
                  <a:srgbClr val="1C1C4E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wchodzące w życie </a:t>
            </a:r>
            <a:r>
              <a:rPr lang="pl-PL" altLang="pl-PL" b="1" dirty="0" smtClean="0">
                <a:solidFill>
                  <a:srgbClr val="1C1C4E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/>
            </a:r>
            <a:br>
              <a:rPr lang="pl-PL" altLang="pl-PL" b="1" dirty="0" smtClean="0">
                <a:solidFill>
                  <a:srgbClr val="1C1C4E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altLang="pl-PL" b="1" dirty="0" smtClean="0">
                <a:solidFill>
                  <a:srgbClr val="1C1C4E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od </a:t>
            </a:r>
            <a:r>
              <a:rPr lang="pl-PL" altLang="pl-PL" b="1" dirty="0">
                <a:solidFill>
                  <a:srgbClr val="1C1C4E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dnia 1 września 2017 r.</a:t>
            </a:r>
            <a:endParaRPr lang="pl-PL" altLang="pl-PL" sz="4000" b="1" dirty="0">
              <a:solidFill>
                <a:srgbClr val="1C1C4E"/>
              </a:solidFill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pic>
        <p:nvPicPr>
          <p:cNvPr id="2051" name="Picture 2" descr="http://www.kuratorium.lodz.pl/images/tenmax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65150"/>
            <a:ext cx="28638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Podtytuł 3"/>
          <p:cNvSpPr>
            <a:spLocks noGrp="1"/>
          </p:cNvSpPr>
          <p:nvPr>
            <p:ph type="subTitle" idx="1"/>
          </p:nvPr>
        </p:nvSpPr>
        <p:spPr>
          <a:xfrm>
            <a:off x="539750" y="6065853"/>
            <a:ext cx="8786842" cy="500047"/>
          </a:xfrm>
        </p:spPr>
        <p:txBody>
          <a:bodyPr/>
          <a:lstStyle/>
          <a:p>
            <a:pPr algn="l"/>
            <a:r>
              <a:rPr lang="pl-PL" altLang="pl-PL" sz="2400" b="1" dirty="0" smtClean="0">
                <a:solidFill>
                  <a:srgbClr val="002060"/>
                </a:solidFill>
              </a:rPr>
              <a:t>Narady </a:t>
            </a:r>
            <a:r>
              <a:rPr lang="pl-PL" altLang="pl-PL" sz="2400" b="1" dirty="0" smtClean="0">
                <a:solidFill>
                  <a:srgbClr val="002060"/>
                </a:solidFill>
              </a:rPr>
              <a:t>z dyrektorami </a:t>
            </a:r>
            <a:r>
              <a:rPr lang="pl-PL" altLang="pl-PL" sz="2400" b="1" dirty="0" smtClean="0">
                <a:solidFill>
                  <a:srgbClr val="002060"/>
                </a:solidFill>
              </a:rPr>
              <a:t>szkół/placówek</a:t>
            </a:r>
          </a:p>
          <a:p>
            <a:pPr algn="l"/>
            <a:r>
              <a:rPr lang="pl-PL" altLang="pl-PL" sz="2000" b="1" dirty="0" smtClean="0">
                <a:solidFill>
                  <a:srgbClr val="002060"/>
                </a:solidFill>
              </a:rPr>
              <a:t>28 – 30 sierpnia 2017 r. </a:t>
            </a:r>
            <a:r>
              <a:rPr lang="pl-PL" altLang="pl-PL" sz="2000" b="1" dirty="0" smtClean="0">
                <a:solidFill>
                  <a:srgbClr val="002060"/>
                </a:solidFill>
              </a:rPr>
              <a:t> </a:t>
            </a:r>
            <a:r>
              <a:rPr lang="pl-PL" altLang="pl-PL" sz="2400" b="1" dirty="0" smtClean="0">
                <a:solidFill>
                  <a:srgbClr val="002060"/>
                </a:solidFill>
              </a:rPr>
              <a:t/>
            </a:r>
            <a:br>
              <a:rPr lang="pl-PL" altLang="pl-PL" sz="2400" b="1" dirty="0" smtClean="0">
                <a:solidFill>
                  <a:srgbClr val="002060"/>
                </a:solidFill>
              </a:rPr>
            </a:br>
            <a:endParaRPr lang="pl-PL" altLang="pl-PL" sz="24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45963"/>
          </a:xfrm>
        </p:spPr>
        <p:txBody>
          <a:bodyPr/>
          <a:lstStyle/>
          <a:p>
            <a:r>
              <a:rPr lang="pl-PL" sz="2200" b="1" dirty="0">
                <a:solidFill>
                  <a:srgbClr val="002060"/>
                </a:solidFill>
              </a:rPr>
              <a:t>Nowa klasyfikacja zawodów szkolnictwa zawodowego – rozporządzenie MEN z </a:t>
            </a:r>
            <a:r>
              <a:rPr lang="pl-PL" sz="2200" b="1" dirty="0" smtClean="0">
                <a:solidFill>
                  <a:srgbClr val="002060"/>
                </a:solidFill>
              </a:rPr>
              <a:t>dnia 13 </a:t>
            </a:r>
            <a:r>
              <a:rPr lang="pl-PL" sz="2200" b="1" dirty="0">
                <a:solidFill>
                  <a:srgbClr val="002060"/>
                </a:solidFill>
              </a:rPr>
              <a:t>marca 2017 r. </a:t>
            </a:r>
            <a:r>
              <a:rPr lang="pl-PL" sz="2200" b="1" dirty="0" smtClean="0">
                <a:solidFill>
                  <a:srgbClr val="002060"/>
                </a:solidFill>
              </a:rPr>
              <a:t/>
            </a:r>
            <a:br>
              <a:rPr lang="pl-PL" sz="2200" b="1" dirty="0" smtClean="0">
                <a:solidFill>
                  <a:srgbClr val="002060"/>
                </a:solidFill>
              </a:rPr>
            </a:br>
            <a:r>
              <a:rPr lang="pl-PL" sz="2200" b="1" dirty="0" smtClean="0">
                <a:solidFill>
                  <a:srgbClr val="002060"/>
                </a:solidFill>
              </a:rPr>
              <a:t>(</a:t>
            </a:r>
            <a:r>
              <a:rPr lang="pl-PL" sz="2200" b="1" dirty="0">
                <a:solidFill>
                  <a:srgbClr val="002060"/>
                </a:solidFill>
              </a:rPr>
              <a:t>Dz. U. z 2017 r. poz. 622)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534" y="1835621"/>
            <a:ext cx="9284841" cy="498792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pl-PL" sz="2000" dirty="0" smtClean="0"/>
              <a:t>Obowiązuje od 1 września 2017 r. w</a:t>
            </a:r>
            <a:r>
              <a:rPr lang="pl-PL" sz="2000" dirty="0"/>
              <a:t>:</a:t>
            </a:r>
          </a:p>
          <a:p>
            <a:pPr>
              <a:spcAft>
                <a:spcPts val="0"/>
              </a:spcAft>
            </a:pPr>
            <a:r>
              <a:rPr lang="pl-PL" sz="2000" dirty="0"/>
              <a:t>klasach I branżowych szkół I stopnia</a:t>
            </a:r>
          </a:p>
          <a:p>
            <a:pPr>
              <a:spcAft>
                <a:spcPts val="0"/>
              </a:spcAft>
            </a:pPr>
            <a:r>
              <a:rPr lang="pl-PL" sz="2000" dirty="0"/>
              <a:t>klasach I czteroletniego technikum</a:t>
            </a:r>
          </a:p>
          <a:p>
            <a:pPr>
              <a:spcAft>
                <a:spcPts val="0"/>
              </a:spcAft>
            </a:pPr>
            <a:r>
              <a:rPr lang="pl-PL" sz="2000" dirty="0"/>
              <a:t>semestrach I szkół policealnych.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sz="2000" b="1" dirty="0"/>
              <a:t>Rozporządzenie:</a:t>
            </a:r>
          </a:p>
          <a:p>
            <a:pPr>
              <a:spcAft>
                <a:spcPts val="0"/>
              </a:spcAft>
            </a:pPr>
            <a:r>
              <a:rPr lang="pl-PL" sz="2000" dirty="0"/>
              <a:t>określa 213 zawodów szkolnictwa zawodowego, w których kształcenie będzie mogło być prowadzone od 1 września 2017 r. </a:t>
            </a:r>
          </a:p>
          <a:p>
            <a:pPr>
              <a:spcAft>
                <a:spcPts val="0"/>
              </a:spcAft>
            </a:pPr>
            <a:r>
              <a:rPr lang="pl-PL" sz="2000" dirty="0"/>
              <a:t>zawiera </a:t>
            </a:r>
            <a:r>
              <a:rPr lang="pl-PL" sz="2000" b="1" dirty="0">
                <a:solidFill>
                  <a:srgbClr val="C00000"/>
                </a:solidFill>
              </a:rPr>
              <a:t>zmiany w nazewnictwie dotychczasowych zawodów oraz w zakresie liczby oraz nazw kwalifikacji wyodrębnionych w zawodach </a:t>
            </a:r>
            <a:r>
              <a:rPr lang="pl-PL" sz="2000" dirty="0"/>
              <a:t>(wynikające z przeglądu i aktualizacji 54 zawodów wpisanych do klasyfikacji zawodów szkolnictwa zawodowego, dokonanych w ramach projektu </a:t>
            </a:r>
            <a:r>
              <a:rPr lang="pl-PL" sz="2000" i="1" dirty="0"/>
              <a:t>Partnerstwo na rzecz kształcenia zawodowego</a:t>
            </a:r>
            <a:r>
              <a:rPr lang="pl-PL" sz="2000" dirty="0"/>
              <a:t>)</a:t>
            </a:r>
          </a:p>
          <a:p>
            <a:pPr>
              <a:spcAft>
                <a:spcPts val="0"/>
              </a:spcAft>
            </a:pPr>
            <a:r>
              <a:rPr lang="pl-PL" sz="2000" b="1" dirty="0">
                <a:solidFill>
                  <a:srgbClr val="C00000"/>
                </a:solidFill>
              </a:rPr>
              <a:t>uwzględnia zarówno dotychczas istniejące, jak również nowe zawody, </a:t>
            </a:r>
            <a:r>
              <a:rPr lang="pl-PL" sz="2000" dirty="0"/>
              <a:t>określone na wnioski ministrów właściwych dla tych zawodów oraz zmiany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dotychczasowych zawodach zgłoszone przez ministrów dla nich </a:t>
            </a:r>
            <a:r>
              <a:rPr lang="pl-PL" sz="2000" dirty="0" smtClean="0"/>
              <a:t>właściwych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60261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2787" y="525442"/>
            <a:ext cx="7699422" cy="873130"/>
          </a:xfrm>
        </p:spPr>
        <p:txBody>
          <a:bodyPr/>
          <a:lstStyle/>
          <a:p>
            <a:r>
              <a:rPr lang="pl-PL" sz="2200" b="1" dirty="0">
                <a:solidFill>
                  <a:srgbClr val="002060"/>
                </a:solidFill>
              </a:rPr>
              <a:t>Ramowy plan nauczania </a:t>
            </a:r>
            <a:br>
              <a:rPr lang="pl-PL" sz="2200" b="1" dirty="0">
                <a:solidFill>
                  <a:srgbClr val="002060"/>
                </a:solidFill>
              </a:rPr>
            </a:br>
            <a:r>
              <a:rPr lang="pl-PL" sz="2200" b="1" dirty="0">
                <a:solidFill>
                  <a:srgbClr val="002060"/>
                </a:solidFill>
              </a:rPr>
              <a:t>– rozporządzenie MEN z dni 28.03.2017 r</a:t>
            </a:r>
            <a:r>
              <a:rPr lang="pl-PL" sz="2200" b="1" dirty="0" smtClean="0">
                <a:solidFill>
                  <a:srgbClr val="002060"/>
                </a:solidFill>
              </a:rPr>
              <a:t>. (Dz. U. poz. 703)</a:t>
            </a:r>
            <a:endParaRPr lang="pl-PL" sz="2200" dirty="0">
              <a:solidFill>
                <a:srgbClr val="C0000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98271" y="1557323"/>
            <a:ext cx="9524840" cy="5873786"/>
          </a:xfrm>
        </p:spPr>
        <p:txBody>
          <a:bodyPr/>
          <a:lstStyle/>
          <a:p>
            <a:pPr marL="224208" lvl="2" indent="0">
              <a:buClr>
                <a:srgbClr val="C00000"/>
              </a:buClr>
              <a:buNone/>
            </a:pPr>
            <a:r>
              <a:rPr lang="pl-PL" sz="2425" b="1" dirty="0"/>
              <a:t>Rozporządzenie </a:t>
            </a:r>
            <a:r>
              <a:rPr lang="pl-PL" sz="2425" b="1" dirty="0" smtClean="0"/>
              <a:t>określa:</a:t>
            </a:r>
            <a:endParaRPr lang="pl-PL" sz="2425" b="1" dirty="0"/>
          </a:p>
          <a:p>
            <a:pPr marL="567107" lvl="2" indent="-342900">
              <a:buClrTx/>
              <a:buFont typeface="Wingdings" panose="05000000000000000000" pitchFamily="2" charset="2"/>
              <a:buChar char="§"/>
            </a:pPr>
            <a:r>
              <a:rPr lang="pl-PL" sz="2425" dirty="0"/>
              <a:t>tygodniowy (w szkołach dla dorosłych prowadzących zajęcia w formie zaocznej –</a:t>
            </a:r>
            <a:r>
              <a:rPr lang="pl-PL" sz="2425" dirty="0">
                <a:solidFill>
                  <a:srgbClr val="C00000"/>
                </a:solidFill>
              </a:rPr>
              <a:t> </a:t>
            </a:r>
            <a:r>
              <a:rPr lang="pl-PL" sz="2425" dirty="0"/>
              <a:t>semestralny) wymiar </a:t>
            </a:r>
            <a:r>
              <a:rPr lang="pl-PL" sz="2425" b="1" dirty="0"/>
              <a:t>godzin do dyspozycji dyrektora </a:t>
            </a:r>
            <a:r>
              <a:rPr lang="pl-PL" sz="2425" dirty="0"/>
              <a:t>przeznaczonych na:</a:t>
            </a:r>
          </a:p>
          <a:p>
            <a:pPr marL="998907" lvl="3" indent="-342900">
              <a:buClrTx/>
              <a:buFontTx/>
              <a:buChar char="-"/>
            </a:pPr>
            <a:r>
              <a:rPr lang="pl-PL" sz="2400" dirty="0"/>
              <a:t>zajęcia rozwijające zainteresowania i uzdolnienia uczniów,                    w szczególności zajęcia związane z kształtowaniem </a:t>
            </a:r>
            <a:r>
              <a:rPr lang="pl-PL" sz="2400" dirty="0" smtClean="0"/>
              <a:t>aktywności i </a:t>
            </a:r>
            <a:r>
              <a:rPr lang="pl-PL" sz="2400" dirty="0"/>
              <a:t>kreatywności </a:t>
            </a:r>
            <a:r>
              <a:rPr lang="pl-PL" sz="2400" dirty="0" smtClean="0"/>
              <a:t>uczniów,</a:t>
            </a:r>
            <a:endParaRPr lang="pl-PL" sz="2400" dirty="0"/>
          </a:p>
          <a:p>
            <a:pPr marL="1033986" lvl="3" indent="-377979"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w przypadku szkół prowadzących kształcenie zawodowe – również na zajęcia związane z kształtowaniem kompetencji </a:t>
            </a:r>
            <a:r>
              <a:rPr lang="pl-PL" sz="2400" dirty="0" smtClean="0"/>
              <a:t>zawodowych, </a:t>
            </a:r>
            <a:endParaRPr lang="pl-PL" sz="2400" dirty="0"/>
          </a:p>
          <a:p>
            <a:pPr marL="1033986" lvl="3" indent="-377979"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w przypadku liceum ogólnokształcącego dla dorosłych – również na realizację przedmiotów w zakresie </a:t>
            </a:r>
            <a:r>
              <a:rPr lang="pl-PL" sz="2400" dirty="0" smtClean="0"/>
              <a:t>rozszerzonym. </a:t>
            </a:r>
            <a:endParaRPr lang="pl-PL" sz="2400" dirty="0"/>
          </a:p>
          <a:p>
            <a:pPr marL="224208" lvl="2" indent="0">
              <a:buClr>
                <a:srgbClr val="C00000"/>
              </a:buClr>
              <a:buNone/>
            </a:pPr>
            <a:endParaRPr lang="pl-PL" sz="2205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229" y="3241888"/>
            <a:ext cx="13765080" cy="28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6" tIns="50398" rIns="100796" bIns="50398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007943">
              <a:tabLst>
                <a:tab pos="495223" algn="l"/>
              </a:tabLst>
            </a:pPr>
            <a:r>
              <a:rPr lang="pl-PL" altLang="pl-PL" sz="1213" baseline="30000">
                <a:ea typeface="Times New Roman" panose="02020603050405020304" pitchFamily="18" charset="0"/>
              </a:rPr>
              <a:t> </a:t>
            </a:r>
            <a:endParaRPr lang="pl-PL" altLang="pl-PL" sz="1984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28466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6908" y="207937"/>
            <a:ext cx="8715436" cy="952506"/>
          </a:xfrm>
        </p:spPr>
        <p:txBody>
          <a:bodyPr/>
          <a:lstStyle/>
          <a:p>
            <a:r>
              <a:rPr lang="pl-PL" sz="2200" b="1" dirty="0">
                <a:solidFill>
                  <a:srgbClr val="002060"/>
                </a:solidFill>
              </a:rPr>
              <a:t>Ramowy plan nauczania </a:t>
            </a:r>
            <a:br>
              <a:rPr lang="pl-PL" sz="2200" b="1" dirty="0">
                <a:solidFill>
                  <a:srgbClr val="002060"/>
                </a:solidFill>
              </a:rPr>
            </a:br>
            <a:r>
              <a:rPr lang="pl-PL" sz="2200" b="1" dirty="0">
                <a:solidFill>
                  <a:srgbClr val="002060"/>
                </a:solidFill>
              </a:rPr>
              <a:t>– rozporządzenie MEN z </a:t>
            </a:r>
            <a:r>
              <a:rPr lang="pl-PL" sz="2200" b="1" dirty="0" smtClean="0">
                <a:solidFill>
                  <a:srgbClr val="002060"/>
                </a:solidFill>
              </a:rPr>
              <a:t>dni 28.03.2017 </a:t>
            </a:r>
            <a:r>
              <a:rPr lang="pl-PL" sz="2200" b="1" dirty="0">
                <a:solidFill>
                  <a:srgbClr val="002060"/>
                </a:solidFill>
              </a:rPr>
              <a:t>r</a:t>
            </a:r>
            <a:r>
              <a:rPr lang="pl-PL" sz="2200" b="1" dirty="0" smtClean="0">
                <a:solidFill>
                  <a:srgbClr val="002060"/>
                </a:solidFill>
              </a:rPr>
              <a:t>. (Dz. U. poz. 703)</a:t>
            </a:r>
            <a:endParaRPr lang="pl-PL" sz="2200" b="1" dirty="0">
              <a:solidFill>
                <a:srgbClr val="00206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53966" y="1208069"/>
            <a:ext cx="9524840" cy="6111912"/>
          </a:xfrm>
        </p:spPr>
        <p:txBody>
          <a:bodyPr/>
          <a:lstStyle/>
          <a:p>
            <a:pPr marL="224208" lvl="2" indent="0">
              <a:buClr>
                <a:srgbClr val="C00000"/>
              </a:buClr>
              <a:buNone/>
            </a:pPr>
            <a:r>
              <a:rPr lang="pl-PL" b="1" dirty="0"/>
              <a:t>Rozporządzenie wskazuje, że ramowy plan nauczania </a:t>
            </a:r>
            <a:r>
              <a:rPr lang="pl-PL" b="1" dirty="0">
                <a:solidFill>
                  <a:srgbClr val="C00000"/>
                </a:solidFill>
              </a:rPr>
              <a:t>obejmuje również zajęcia: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315" dirty="0"/>
              <a:t> </a:t>
            </a:r>
            <a:r>
              <a:rPr lang="pl-PL" sz="2205" dirty="0"/>
              <a:t>religii lub etyki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5" dirty="0"/>
              <a:t>wychowania do życia w rodzinie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5" dirty="0"/>
              <a:t>języka mniejszości narodowej, języka mniejszości etnicznej, języka regionalnego oraz naukę własnej historii i kultury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5" dirty="0"/>
              <a:t>sportowe w oddziałach i szkołach sportowych oraz oddziałach i szkołach mistrzostwa sportowego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5" dirty="0"/>
              <a:t>dodatkowe zajęcia edukacyjne (język obcy inny niż nauczany w ramach obowiązkowych zajęć; zajęcia dla których nie ustalono podstawy programowej, ale zostały włączone do szkolnego zestawu programów nauczania)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5" dirty="0"/>
              <a:t>nauka języka migowego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5" dirty="0"/>
              <a:t>nauka geografii państwa, z którego obszarem kulturowym utożsamia się mniejszość narodowa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5" b="1" dirty="0"/>
              <a:t>z pomocy psychologiczno-pedagogicznej.</a:t>
            </a:r>
          </a:p>
          <a:p>
            <a:pPr>
              <a:buFont typeface="Wingdings" panose="05000000000000000000" pitchFamily="2" charset="2"/>
              <a:buChar char="q"/>
            </a:pPr>
            <a:endParaRPr lang="pl-PL" sz="2315" dirty="0"/>
          </a:p>
          <a:p>
            <a:pPr marL="224208" lvl="2" indent="0">
              <a:buClr>
                <a:srgbClr val="C00000"/>
              </a:buClr>
              <a:buNone/>
            </a:pPr>
            <a:endParaRPr lang="pl-PL" sz="2425" b="1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229" y="3241888"/>
            <a:ext cx="13765080" cy="28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6" tIns="50398" rIns="100796" bIns="50398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007943">
              <a:tabLst>
                <a:tab pos="495223" algn="l"/>
              </a:tabLst>
            </a:pPr>
            <a:r>
              <a:rPr lang="pl-PL" altLang="pl-PL" sz="1213" baseline="30000">
                <a:ea typeface="Times New Roman" panose="02020603050405020304" pitchFamily="18" charset="0"/>
              </a:rPr>
              <a:t> </a:t>
            </a:r>
            <a:endParaRPr lang="pl-PL" altLang="pl-PL" sz="1984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12703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4032" y="525442"/>
            <a:ext cx="8501121" cy="873130"/>
          </a:xfrm>
        </p:spPr>
        <p:txBody>
          <a:bodyPr/>
          <a:lstStyle/>
          <a:p>
            <a:r>
              <a:rPr lang="pl-PL" sz="2200" b="1" dirty="0" smtClean="0">
                <a:solidFill>
                  <a:srgbClr val="002060"/>
                </a:solidFill>
              </a:rPr>
              <a:t>Ramowy plan nauczania </a:t>
            </a:r>
            <a:br>
              <a:rPr lang="pl-PL" sz="2200" b="1" dirty="0" smtClean="0">
                <a:solidFill>
                  <a:srgbClr val="002060"/>
                </a:solidFill>
              </a:rPr>
            </a:br>
            <a:r>
              <a:rPr lang="pl-PL" sz="2200" b="1" dirty="0" smtClean="0">
                <a:solidFill>
                  <a:srgbClr val="002060"/>
                </a:solidFill>
              </a:rPr>
              <a:t>– rozporządzenie MEN z dnia 28.03.2017 r. (Dz. U. poz. 703)</a:t>
            </a:r>
            <a:endParaRPr lang="pl-PL" sz="2200" b="1" dirty="0">
              <a:solidFill>
                <a:srgbClr val="00206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98270" y="1636699"/>
            <a:ext cx="9738585" cy="5794410"/>
          </a:xfrm>
        </p:spPr>
        <p:txBody>
          <a:bodyPr/>
          <a:lstStyle/>
          <a:p>
            <a:r>
              <a:rPr lang="pl-PL" sz="2646" dirty="0"/>
              <a:t>W szkole podstawowej </a:t>
            </a:r>
            <a:r>
              <a:rPr lang="pl-PL" sz="2646" dirty="0" smtClean="0"/>
              <a:t>istnieje </a:t>
            </a:r>
            <a:r>
              <a:rPr lang="pl-PL" sz="2646" dirty="0"/>
              <a:t>możliwość organizowania (zaczynając od klasy VII) oddziałów dwujęzycznych.</a:t>
            </a:r>
          </a:p>
          <a:p>
            <a:r>
              <a:rPr lang="pl-PL" sz="2646" dirty="0"/>
              <a:t>W szkole podstawowej </a:t>
            </a:r>
            <a:r>
              <a:rPr lang="pl-PL" sz="2646" b="1" dirty="0">
                <a:solidFill>
                  <a:srgbClr val="C00000"/>
                </a:solidFill>
              </a:rPr>
              <a:t>zmienią się nazwy </a:t>
            </a:r>
            <a:r>
              <a:rPr lang="pl-PL" sz="2646" dirty="0"/>
              <a:t>niektórych obowiązkowych zajęć edukacyjnych: </a:t>
            </a:r>
          </a:p>
          <a:p>
            <a:pPr marL="107950" indent="0">
              <a:buNone/>
            </a:pPr>
            <a:r>
              <a:rPr lang="pl-PL" sz="2646" dirty="0" smtClean="0"/>
              <a:t>	- zamiast </a:t>
            </a:r>
            <a:r>
              <a:rPr lang="pl-PL" sz="2646" dirty="0"/>
              <a:t>zajęć komputerowych – informatyka</a:t>
            </a:r>
          </a:p>
          <a:p>
            <a:pPr marL="107950" indent="0">
              <a:buNone/>
            </a:pPr>
            <a:r>
              <a:rPr lang="pl-PL" sz="2646" dirty="0"/>
              <a:t>	</a:t>
            </a:r>
            <a:r>
              <a:rPr lang="pl-PL" sz="2646" dirty="0" smtClean="0"/>
              <a:t>- zamiast </a:t>
            </a:r>
            <a:r>
              <a:rPr lang="pl-PL" sz="2646" dirty="0"/>
              <a:t>zajęć technicznych – technika</a:t>
            </a:r>
          </a:p>
          <a:p>
            <a:pPr marL="107950" indent="0">
              <a:buNone/>
            </a:pPr>
            <a:r>
              <a:rPr lang="pl-PL" sz="2646" dirty="0" smtClean="0"/>
              <a:t>	- zamiast </a:t>
            </a:r>
            <a:r>
              <a:rPr lang="pl-PL" sz="2646" dirty="0"/>
              <a:t>historii i społeczeństwa – </a:t>
            </a:r>
            <a:r>
              <a:rPr lang="pl-PL" sz="2646" b="1" dirty="0">
                <a:solidFill>
                  <a:srgbClr val="C00000"/>
                </a:solidFill>
              </a:rPr>
              <a:t>odrębne zajęcia </a:t>
            </a:r>
            <a:r>
              <a:rPr lang="pl-PL" sz="2646" dirty="0" smtClean="0"/>
              <a:t>z historii</a:t>
            </a:r>
            <a:br>
              <a:rPr lang="pl-PL" sz="2646" dirty="0" smtClean="0"/>
            </a:br>
            <a:r>
              <a:rPr lang="pl-PL" sz="2646" dirty="0" smtClean="0"/>
              <a:t>      i </a:t>
            </a:r>
            <a:r>
              <a:rPr lang="pl-PL" sz="2646" dirty="0"/>
              <a:t>z wiedzy o społeczeństwie.</a:t>
            </a:r>
          </a:p>
          <a:p>
            <a:pPr marL="224208" lvl="2" indent="0">
              <a:buClr>
                <a:srgbClr val="C00000"/>
              </a:buClr>
              <a:buNone/>
            </a:pPr>
            <a:endParaRPr lang="pl-PL" sz="2425" b="1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229" y="3241888"/>
            <a:ext cx="13765080" cy="28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6" tIns="50398" rIns="100796" bIns="50398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007943">
              <a:tabLst>
                <a:tab pos="495223" algn="l"/>
              </a:tabLst>
            </a:pPr>
            <a:r>
              <a:rPr lang="pl-PL" altLang="pl-PL" sz="1213" baseline="30000">
                <a:ea typeface="Times New Roman" panose="02020603050405020304" pitchFamily="18" charset="0"/>
              </a:rPr>
              <a:t> </a:t>
            </a:r>
            <a:endParaRPr lang="pl-PL" altLang="pl-PL" sz="1984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9217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REALIZACJA OBOWIĄZKOWYCH ZAJĘĆ WYCHOWANIA FIZYCZNEGO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91840" y="1115541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Rozwiązania przyjęte w rozporządzeniu: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podział </a:t>
            </a:r>
            <a:r>
              <a:rPr lang="pl-PL" b="1" dirty="0"/>
              <a:t>obowiązkowych zajęć wychowania fizycznego </a:t>
            </a:r>
            <a:r>
              <a:rPr lang="pl-PL" b="1" dirty="0" smtClean="0"/>
              <a:t>na</a:t>
            </a:r>
            <a:r>
              <a:rPr lang="pl-PL" dirty="0" smtClean="0"/>
              <a:t>:</a:t>
            </a:r>
          </a:p>
          <a:p>
            <a:pPr marL="717550" lvl="1" indent="-285750">
              <a:buFont typeface="Arial" panose="020B0604020202020204" pitchFamily="34" charset="0"/>
              <a:buChar char="→"/>
            </a:pPr>
            <a:r>
              <a:rPr lang="pl-PL" dirty="0" smtClean="0"/>
              <a:t>zajęcia </a:t>
            </a:r>
            <a:r>
              <a:rPr lang="pl-PL" dirty="0"/>
              <a:t>realizowane w formie </a:t>
            </a:r>
            <a:r>
              <a:rPr lang="pl-PL" dirty="0" smtClean="0"/>
              <a:t>klasowo-lekcyjnej,</a:t>
            </a:r>
          </a:p>
          <a:p>
            <a:pPr marL="717550" lvl="1" indent="-285750">
              <a:buFont typeface="Arial" panose="020B0604020202020204" pitchFamily="34" charset="0"/>
              <a:buChar char="→"/>
            </a:pPr>
            <a:r>
              <a:rPr lang="pl-PL" dirty="0" smtClean="0"/>
              <a:t>zajęcia </a:t>
            </a:r>
            <a:r>
              <a:rPr lang="pl-PL" dirty="0"/>
              <a:t>do wyboru przez uczniów (sportowe, </a:t>
            </a:r>
            <a:r>
              <a:rPr lang="pl-PL" dirty="0" err="1"/>
              <a:t>rekreacyjno</a:t>
            </a:r>
            <a:r>
              <a:rPr lang="pl-PL" dirty="0"/>
              <a:t> – zdrowotne, taneczne, aktywna turystyka</a:t>
            </a:r>
            <a:r>
              <a:rPr lang="pl-PL" dirty="0" smtClean="0"/>
              <a:t>);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określenie </a:t>
            </a:r>
            <a:r>
              <a:rPr lang="pl-PL" b="1" dirty="0"/>
              <a:t>tygodniowego wymiaru zajęć </a:t>
            </a:r>
            <a:r>
              <a:rPr lang="pl-PL" b="1" dirty="0" smtClean="0"/>
              <a:t>klasowo-lekcyjnych: </a:t>
            </a:r>
            <a:endParaRPr lang="pl-PL" dirty="0"/>
          </a:p>
          <a:p>
            <a:pPr marL="717550" lvl="1" indent="-285750">
              <a:buFont typeface="Arial" panose="020B0604020202020204" pitchFamily="34" charset="0"/>
              <a:buChar char="→"/>
            </a:pPr>
            <a:r>
              <a:rPr lang="pl-PL" dirty="0" smtClean="0"/>
              <a:t>2 </a:t>
            </a:r>
            <a:r>
              <a:rPr lang="pl-PL" dirty="0"/>
              <a:t>godziny w szkołach </a:t>
            </a:r>
            <a:r>
              <a:rPr lang="pl-PL" dirty="0" smtClean="0"/>
              <a:t>podstawowych,</a:t>
            </a:r>
          </a:p>
          <a:p>
            <a:pPr marL="717550" lvl="1" indent="-285750">
              <a:buFont typeface="Arial" panose="020B0604020202020204" pitchFamily="34" charset="0"/>
              <a:buChar char="→"/>
            </a:pPr>
            <a:r>
              <a:rPr lang="pl-PL" dirty="0" smtClean="0"/>
              <a:t>1 </a:t>
            </a:r>
            <a:r>
              <a:rPr lang="pl-PL" dirty="0"/>
              <a:t>godzina w szkołach </a:t>
            </a:r>
            <a:r>
              <a:rPr lang="pl-PL" dirty="0" smtClean="0"/>
              <a:t>ponadpodstawowych;</a:t>
            </a:r>
            <a:endParaRPr lang="pl-PL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b="1" dirty="0" smtClean="0"/>
              <a:t>możliwość </a:t>
            </a:r>
            <a:r>
              <a:rPr lang="pl-PL" b="1" dirty="0"/>
              <a:t>łączenia zajęć do wyboru w grupach </a:t>
            </a:r>
            <a:r>
              <a:rPr lang="pl-PL" b="1" dirty="0" smtClean="0"/>
              <a:t>oddziałowych, międzyoddziałowych</a:t>
            </a:r>
            <a:r>
              <a:rPr lang="pl-PL" b="1" dirty="0"/>
              <a:t>, międzyklasowych lub </a:t>
            </a:r>
            <a:r>
              <a:rPr lang="pl-PL" b="1" dirty="0" smtClean="0"/>
              <a:t>międzyszkolnych </a:t>
            </a:r>
            <a:r>
              <a:rPr lang="pl-PL" dirty="0" smtClean="0"/>
              <a:t>w </a:t>
            </a:r>
            <a:r>
              <a:rPr lang="pl-PL" dirty="0"/>
              <a:t>przypadku zespołów szkół</a:t>
            </a:r>
            <a:r>
              <a:rPr lang="pl-PL" b="1" dirty="0"/>
              <a:t>, </a:t>
            </a:r>
            <a:endParaRPr lang="pl-PL" b="1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b="1" dirty="0" smtClean="0"/>
              <a:t>możliwość </a:t>
            </a:r>
            <a:r>
              <a:rPr lang="pl-PL" b="1" dirty="0"/>
              <a:t>łączenia różnych zajęć do wyboru w okresach nie dłuższych niż 4 tygodnie z zachowaniem liczby godzin przewidzianych na te zajęcia,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b="1" dirty="0"/>
              <a:t>propozycje zajęć do wyboru uczniom przedstawia dyrektor szkoły po uzgodnieniu z organem prowadzącym, po zasięgnięciu opinii rady pedagogicznej, rada rodziców. Uczniowie, z wyłączeniem uczniów pełnoletnich, dokonują wyboru zajęć za zgodą rodziców.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b="1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rozporządzenie Ministra Edukacji Narodowej z 29 czerwca 2017 r. w sprawie dopuszczalnych form realizacji obowiązkowych zajęć wychowania fizycznego </a:t>
            </a:r>
            <a:r>
              <a:rPr lang="pl-PL" sz="1600" b="1" dirty="0">
                <a:solidFill>
                  <a:srgbClr val="002060"/>
                </a:solidFill>
              </a:rPr>
              <a:t>(Dz.U. </a:t>
            </a:r>
            <a:r>
              <a:rPr lang="pl-PL" sz="1600" b="1" dirty="0" smtClean="0">
                <a:solidFill>
                  <a:srgbClr val="002060"/>
                </a:solidFill>
              </a:rPr>
              <a:t>poz</a:t>
            </a:r>
            <a:r>
              <a:rPr lang="pl-PL" sz="1600" b="1" dirty="0">
                <a:solidFill>
                  <a:srgbClr val="002060"/>
                </a:solidFill>
              </a:rPr>
              <a:t>. 1322).</a:t>
            </a:r>
            <a:endParaRPr lang="pl-PL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6793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ORGANIZACJA ODDZIAŁÓW SPORTOWYCH I SZKÓŁ SPORTOWYCH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91840" y="1487770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nowym rozporządzeniu, w stosunku </a:t>
            </a:r>
            <a:r>
              <a:rPr lang="pl-PL" dirty="0"/>
              <a:t>do obowiązującego obecnie </a:t>
            </a:r>
            <a:r>
              <a:rPr lang="pl-PL" dirty="0" smtClean="0"/>
              <a:t>Minister Edukacji Narodowej określił: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warunki </a:t>
            </a:r>
            <a:r>
              <a:rPr lang="pl-PL" b="1" dirty="0"/>
              <a:t>tworzenia, organizacji i działania oddziałów mistrzostwa sportowego oraz realizacji w tych oddziałach zajęć sportowych obejmujących szkolenie </a:t>
            </a:r>
            <a:r>
              <a:rPr lang="pl-PL" b="1" dirty="0" smtClean="0"/>
              <a:t>sportowe,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możliwość </a:t>
            </a:r>
            <a:r>
              <a:rPr lang="pl-PL" b="1" dirty="0"/>
              <a:t>tworzenia oddziałów mistrzostwa sportowego w szkołach </a:t>
            </a:r>
            <a:r>
              <a:rPr lang="pl-PL" b="1" dirty="0" smtClean="0"/>
              <a:t>sportowych,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wymóg </a:t>
            </a:r>
            <a:r>
              <a:rPr lang="pl-PL" b="1" dirty="0"/>
              <a:t>minimalnej liczby uczniów w oddziale sportowym oraz w szkole sportowej w pierwszym roku </a:t>
            </a:r>
            <a:r>
              <a:rPr lang="pl-PL" b="1" dirty="0" smtClean="0"/>
              <a:t>szkolenia.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określono obowiązek uczestniczenia uczniów ww. oddziałów i szkół </a:t>
            </a:r>
            <a:br>
              <a:rPr lang="pl-PL" b="1" dirty="0" smtClean="0"/>
            </a:br>
            <a:r>
              <a:rPr lang="pl-PL" b="1" dirty="0" smtClean="0"/>
              <a:t>we współzawodnictwie sportowym;</a:t>
            </a:r>
            <a:endParaRPr lang="pl-PL" dirty="0" smtClean="0"/>
          </a:p>
          <a:p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b="1" dirty="0"/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rozporządzenie Ministra Edukacji Narodowej z </a:t>
            </a:r>
            <a:r>
              <a:rPr lang="pl-PL" sz="1600" dirty="0" smtClean="0">
                <a:solidFill>
                  <a:srgbClr val="002060"/>
                </a:solidFill>
              </a:rPr>
              <a:t>27 marca </a:t>
            </a:r>
            <a:r>
              <a:rPr lang="pl-PL" sz="1600" dirty="0">
                <a:solidFill>
                  <a:srgbClr val="002060"/>
                </a:solidFill>
              </a:rPr>
              <a:t>2017 r. w sprawie </a:t>
            </a:r>
            <a:r>
              <a:rPr lang="pl-PL" sz="1600" dirty="0" smtClean="0">
                <a:solidFill>
                  <a:srgbClr val="002060"/>
                </a:solidFill>
              </a:rPr>
              <a:t>oddziałów i szkół sportowych oraz oddziałów i szkół mistrzostwa sportowego </a:t>
            </a:r>
            <a:r>
              <a:rPr lang="pl-PL" sz="1600" b="1" dirty="0">
                <a:solidFill>
                  <a:srgbClr val="002060"/>
                </a:solidFill>
              </a:rPr>
              <a:t>(Dz.U. </a:t>
            </a:r>
            <a:r>
              <a:rPr lang="pl-PL" sz="1600" b="1" dirty="0" smtClean="0">
                <a:solidFill>
                  <a:srgbClr val="002060"/>
                </a:solidFill>
              </a:rPr>
              <a:t>poz</a:t>
            </a:r>
            <a:r>
              <a:rPr lang="pl-PL" sz="1600" b="1" dirty="0">
                <a:solidFill>
                  <a:srgbClr val="002060"/>
                </a:solidFill>
              </a:rPr>
              <a:t>. </a:t>
            </a:r>
            <a:r>
              <a:rPr lang="pl-PL" sz="1600" b="1" dirty="0" smtClean="0">
                <a:solidFill>
                  <a:srgbClr val="002060"/>
                </a:solidFill>
              </a:rPr>
              <a:t>671).</a:t>
            </a:r>
            <a:endParaRPr lang="pl-PL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7319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ORGANIZACJA ODDZIAŁÓW SPORTOWYCH I SZKÓŁ SPORTOWYCH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91840" y="1043533"/>
            <a:ext cx="856895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nowym rozporządzeniu określono nadto: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obowiązek </a:t>
            </a:r>
            <a:r>
              <a:rPr lang="pl-PL" b="1" dirty="0"/>
              <a:t>uczestniczenia uczniów we współzawodnictwie sportowym</a:t>
            </a:r>
            <a:r>
              <a:rPr lang="pl-PL" dirty="0"/>
              <a:t>, który jest nieodłącznym elementem szkolenia sportowego, dzięki któremu uczniowie uzdolnieni sportowo podnoszą swój </a:t>
            </a:r>
            <a:r>
              <a:rPr lang="pl-PL" dirty="0" smtClean="0"/>
              <a:t>poziom;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obowiązek </a:t>
            </a:r>
            <a:r>
              <a:rPr lang="pl-PL" b="1" dirty="0"/>
              <a:t>realizacji programów szkolenia sportowego </a:t>
            </a:r>
            <a:r>
              <a:rPr lang="pl-PL" dirty="0" smtClean="0"/>
              <a:t>– będzie ono prowadzone </a:t>
            </a:r>
            <a:r>
              <a:rPr lang="pl-PL" dirty="0"/>
              <a:t>w oparciu o programy szkolenia opracowane dla poszczególnych sportów przez polskie związki sportowe – zgodnie z załącznikiem do </a:t>
            </a:r>
            <a:r>
              <a:rPr lang="pl-PL" dirty="0" smtClean="0"/>
              <a:t>rozporządzenia</a:t>
            </a:r>
            <a:r>
              <a:rPr lang="pl-PL" dirty="0"/>
              <a:t> </a:t>
            </a:r>
            <a:r>
              <a:rPr lang="pl-PL" dirty="0" smtClean="0"/>
              <a:t>oraz </a:t>
            </a:r>
            <a:r>
              <a:rPr lang="pl-PL" dirty="0"/>
              <a:t>zatwierdzone przez ministra właściwego do spraw kultury </a:t>
            </a:r>
            <a:r>
              <a:rPr lang="pl-PL" dirty="0" smtClean="0"/>
              <a:t>fizycznej;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obowiązek </a:t>
            </a:r>
            <a:r>
              <a:rPr lang="pl-PL" b="1" dirty="0"/>
              <a:t>współpracy szkół mistrzostwa sportowego i szkół z oddziałami mistrzostwa sportowego z podmiotami związanymi z kulturą fizyczną i sportem przy realizowaniu programów szkolenia </a:t>
            </a:r>
            <a:r>
              <a:rPr lang="pl-PL" dirty="0"/>
              <a:t>(polskimi związkami sportowymi, klubami sportowymi lub stowarzyszeniami prowadzącymi działalność statutową w zakresie kultury fizycznej lub uczelniami prowadzącymi studia wyższe na kierunku związanym z dziedziną nauk o kulturze fizycznej</a:t>
            </a:r>
            <a:r>
              <a:rPr lang="pl-PL" dirty="0" smtClean="0"/>
              <a:t>). </a:t>
            </a:r>
            <a:br>
              <a:rPr lang="pl-PL" dirty="0" smtClean="0"/>
            </a:br>
            <a:r>
              <a:rPr lang="pl-PL" dirty="0" smtClean="0"/>
              <a:t>W przypadku </a:t>
            </a:r>
            <a:r>
              <a:rPr lang="pl-PL" b="1" dirty="0" smtClean="0"/>
              <a:t>oddziałów </a:t>
            </a:r>
            <a:r>
              <a:rPr lang="pl-PL" b="1" dirty="0"/>
              <a:t>sportowych oraz </a:t>
            </a:r>
            <a:r>
              <a:rPr lang="pl-PL" b="1" dirty="0" smtClean="0"/>
              <a:t>szkół sportowych</a:t>
            </a:r>
            <a:r>
              <a:rPr lang="pl-PL" dirty="0" smtClean="0"/>
              <a:t> – </a:t>
            </a:r>
            <a:r>
              <a:rPr lang="pl-PL" dirty="0"/>
              <a:t>pozostawiono jedynie </a:t>
            </a:r>
            <a:r>
              <a:rPr lang="pl-PL" b="1" dirty="0"/>
              <a:t>możliwość</a:t>
            </a:r>
            <a:r>
              <a:rPr lang="pl-PL" dirty="0"/>
              <a:t> </a:t>
            </a:r>
            <a:r>
              <a:rPr lang="pl-PL" dirty="0" smtClean="0"/>
              <a:t>współpracy z oznaczonymi wyżej jednostkami w zakresie realizowania </a:t>
            </a:r>
            <a:r>
              <a:rPr lang="pl-PL" dirty="0"/>
              <a:t>programów </a:t>
            </a:r>
            <a:r>
              <a:rPr lang="pl-PL" dirty="0" smtClean="0"/>
              <a:t>szkolenia.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rozporządzenie Ministra Edukacji Narodowej z </a:t>
            </a:r>
            <a:r>
              <a:rPr lang="pl-PL" sz="1600" dirty="0" smtClean="0">
                <a:solidFill>
                  <a:srgbClr val="002060"/>
                </a:solidFill>
              </a:rPr>
              <a:t>27 marca </a:t>
            </a:r>
            <a:r>
              <a:rPr lang="pl-PL" sz="1600" dirty="0">
                <a:solidFill>
                  <a:srgbClr val="002060"/>
                </a:solidFill>
              </a:rPr>
              <a:t>2017 r. w sprawie </a:t>
            </a:r>
            <a:r>
              <a:rPr lang="pl-PL" sz="1600" dirty="0" smtClean="0">
                <a:solidFill>
                  <a:srgbClr val="002060"/>
                </a:solidFill>
              </a:rPr>
              <a:t>oddziałów i szkół sportowych oraz oddziałów i szkół mistrzostwa sportowego </a:t>
            </a:r>
            <a:r>
              <a:rPr lang="pl-PL" sz="1600" b="1" dirty="0">
                <a:solidFill>
                  <a:srgbClr val="002060"/>
                </a:solidFill>
              </a:rPr>
              <a:t>(Dz.U. </a:t>
            </a:r>
            <a:r>
              <a:rPr lang="pl-PL" sz="1600" b="1" dirty="0" smtClean="0">
                <a:solidFill>
                  <a:srgbClr val="002060"/>
                </a:solidFill>
              </a:rPr>
              <a:t>poz</a:t>
            </a:r>
            <a:r>
              <a:rPr lang="pl-PL" sz="1600" b="1" dirty="0">
                <a:solidFill>
                  <a:srgbClr val="002060"/>
                </a:solidFill>
              </a:rPr>
              <a:t>. </a:t>
            </a:r>
            <a:r>
              <a:rPr lang="pl-PL" sz="1600" b="1" dirty="0" smtClean="0">
                <a:solidFill>
                  <a:srgbClr val="002060"/>
                </a:solidFill>
              </a:rPr>
              <a:t>671).</a:t>
            </a:r>
            <a:endParaRPr lang="pl-PL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3131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ORGANIZACJA ODDZIAŁÓW SPORTOWYCH I SZKÓŁ SPORTOWYCH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840730" y="764793"/>
            <a:ext cx="856895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b="1" dirty="0" smtClean="0"/>
              <a:t>wprowadzono </a:t>
            </a:r>
            <a:r>
              <a:rPr lang="pl-PL" b="1" dirty="0"/>
              <a:t>zmianę w zakresie przerwania szkolenia </a:t>
            </a:r>
            <a:r>
              <a:rPr lang="pl-PL" b="1" dirty="0" smtClean="0"/>
              <a:t>sportowego</a:t>
            </a:r>
            <a:r>
              <a:rPr lang="pl-PL" dirty="0" smtClean="0"/>
              <a:t>, które  </a:t>
            </a:r>
            <a:r>
              <a:rPr lang="pl-PL" dirty="0"/>
              <a:t>będzie mogło nastąpić na podstawie opinii trenera lub instruktora prowadzącego zajęcia sportowe lub opinii lekarza, o braku możliwości kontynuowania przez ucznia szkolenia sportowego (dotychczas wymagane były dwie opinie). </a:t>
            </a:r>
            <a:r>
              <a:rPr lang="pl-PL" dirty="0" smtClean="0"/>
              <a:t>Uczeń </a:t>
            </a:r>
            <a:r>
              <a:rPr lang="pl-PL" dirty="0"/>
              <a:t>w przypadku opinii trenera/instruktora lub lekarza uzasadniającej brak możliwości kontynuowania szkolenia sportowego, będzie przechodził od nowego roku szkolnego lub nowego semestru do oddziału działającego na zasadach </a:t>
            </a:r>
            <a:r>
              <a:rPr lang="pl-PL" dirty="0" smtClean="0"/>
              <a:t>ogólnych;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b="1" dirty="0" smtClean="0"/>
              <a:t>określono </a:t>
            </a:r>
            <a:r>
              <a:rPr lang="pl-PL" b="1" dirty="0"/>
              <a:t>rozwiązania o charakterze </a:t>
            </a:r>
            <a:r>
              <a:rPr lang="pl-PL" b="1" dirty="0" smtClean="0"/>
              <a:t>przejściowym: </a:t>
            </a:r>
            <a:endParaRPr lang="pl-PL" dirty="0"/>
          </a:p>
          <a:p>
            <a:pPr marL="717550" lvl="1" indent="-285750" algn="just">
              <a:buFont typeface="Arial" panose="020B0604020202020204" pitchFamily="34" charset="0"/>
              <a:buChar char="→"/>
            </a:pPr>
            <a:r>
              <a:rPr lang="pl-PL" dirty="0" smtClean="0"/>
              <a:t>w </a:t>
            </a:r>
            <a:r>
              <a:rPr lang="pl-PL" dirty="0"/>
              <a:t>§ 16 określono, że szkoły podstawowe sportowe, mistrzostwa sportowego i oddziały sportowe w szkołach podstawowych, funkcjonujące przed dniem wejścia w życie rozporządzenia, dostosują działalność do przepisów niniejszego rozporządzenia do 31 sierpnia 2018 r</a:t>
            </a:r>
            <a:r>
              <a:rPr lang="pl-PL" dirty="0" smtClean="0"/>
              <a:t>.,</a:t>
            </a:r>
          </a:p>
          <a:p>
            <a:pPr marL="717550" lvl="1" indent="-285750" algn="just">
              <a:buFont typeface="Arial" panose="020B0604020202020204" pitchFamily="34" charset="0"/>
              <a:buChar char="→"/>
            </a:pPr>
            <a:r>
              <a:rPr lang="pl-PL" dirty="0" smtClean="0"/>
              <a:t>w</a:t>
            </a:r>
            <a:r>
              <a:rPr lang="pl-PL" dirty="0"/>
              <a:t>§ 17 uregulowano sytuację przejściową uczniów szkół podstawowych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latach 2017/2018–2019/2020. Wprowadzenie przepisu jest konieczne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kontekście zmian struktury szkół systemu oświaty i ma na celu umożliwienie uczniom obecnych klas VI szkoły podstawowej realizowania szkolenia sportowego. Uczniowie ci będą mogli rozpocząć szkolenie sportowe od klasy VII, które będzie następnie kontynuowane w klasie VIII.</a:t>
            </a:r>
          </a:p>
          <a:p>
            <a:endParaRPr lang="pl-PL" dirty="0"/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40730" y="6444133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rozporządzenie Ministra Edukacji Narodowej z </a:t>
            </a:r>
            <a:r>
              <a:rPr lang="pl-PL" sz="1600" dirty="0" smtClean="0">
                <a:solidFill>
                  <a:srgbClr val="002060"/>
                </a:solidFill>
              </a:rPr>
              <a:t>27 marca </a:t>
            </a:r>
            <a:r>
              <a:rPr lang="pl-PL" sz="1600" dirty="0">
                <a:solidFill>
                  <a:srgbClr val="002060"/>
                </a:solidFill>
              </a:rPr>
              <a:t>2017 r. w sprawie </a:t>
            </a:r>
            <a:r>
              <a:rPr lang="pl-PL" sz="1600" dirty="0" smtClean="0">
                <a:solidFill>
                  <a:srgbClr val="002060"/>
                </a:solidFill>
              </a:rPr>
              <a:t>oddziałów i szkół sportowych oraz oddziałów i szkół mistrzostwa sportowego </a:t>
            </a:r>
            <a:r>
              <a:rPr lang="pl-PL" sz="1600" b="1" dirty="0">
                <a:solidFill>
                  <a:srgbClr val="002060"/>
                </a:solidFill>
              </a:rPr>
              <a:t>(Dz.U. </a:t>
            </a:r>
            <a:r>
              <a:rPr lang="pl-PL" sz="1600" b="1" dirty="0" smtClean="0">
                <a:solidFill>
                  <a:srgbClr val="002060"/>
                </a:solidFill>
              </a:rPr>
              <a:t>poz</a:t>
            </a:r>
            <a:r>
              <a:rPr lang="pl-PL" sz="1600" b="1" dirty="0">
                <a:solidFill>
                  <a:srgbClr val="002060"/>
                </a:solidFill>
              </a:rPr>
              <a:t>. </a:t>
            </a:r>
            <a:r>
              <a:rPr lang="pl-PL" sz="1600" b="1" dirty="0" smtClean="0">
                <a:solidFill>
                  <a:srgbClr val="002060"/>
                </a:solidFill>
              </a:rPr>
              <a:t>671).</a:t>
            </a:r>
            <a:endParaRPr lang="pl-PL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51259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280" y="604818"/>
            <a:ext cx="8858312" cy="952506"/>
          </a:xfrm>
        </p:spPr>
        <p:txBody>
          <a:bodyPr>
            <a:noAutofit/>
          </a:bodyPr>
          <a:lstStyle/>
          <a:p>
            <a:pPr algn="ctr"/>
            <a:r>
              <a:rPr lang="pl-PL" sz="2200" b="1" dirty="0" smtClean="0">
                <a:solidFill>
                  <a:srgbClr val="002060"/>
                </a:solidFill>
              </a:rPr>
              <a:t>	Organizacja szkół i przedszkoli</a:t>
            </a:r>
            <a:br>
              <a:rPr lang="pl-PL" sz="2200" b="1" dirty="0" smtClean="0">
                <a:solidFill>
                  <a:srgbClr val="002060"/>
                </a:solidFill>
              </a:rPr>
            </a:br>
            <a:r>
              <a:rPr lang="pl-PL" sz="2200" b="1" dirty="0" smtClean="0">
                <a:solidFill>
                  <a:srgbClr val="002060"/>
                </a:solidFill>
              </a:rPr>
              <a:t>– rozporządzenie MEN z 17 marca 2017 r. (poz. 649)</a:t>
            </a:r>
            <a:endParaRPr lang="pl-PL" sz="22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9032" y="1636699"/>
            <a:ext cx="9842560" cy="5684849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2800" u="sng" dirty="0" smtClean="0"/>
              <a:t>Od </a:t>
            </a:r>
            <a:r>
              <a:rPr lang="pl-PL" sz="2800" u="sng" dirty="0"/>
              <a:t>1 września 2017 r. </a:t>
            </a:r>
            <a:r>
              <a:rPr lang="pl-PL" sz="2800" dirty="0"/>
              <a:t>obowiązuje nowe rozporządzenie dotyczące organizacji publicznych szkół i przedszkoli (rozporządzenie Ministra Edukacji Narodowej z dnia 17 marca 2017 r. w sprawie szczegółowej organizacji publicznych szkół i publicznych przedszkoli – Dz. U. </a:t>
            </a:r>
            <a:r>
              <a:rPr lang="pl-PL" sz="2800" dirty="0" smtClean="0"/>
              <a:t>poz</a:t>
            </a:r>
            <a:r>
              <a:rPr lang="pl-PL" sz="2800" dirty="0"/>
              <a:t>. 649). Rozporządzenie  stanowi wykonanie nowego upoważnienia ustawowego zawartego w art. 111 ustawy  – Prawo oświatowe. </a:t>
            </a:r>
          </a:p>
          <a:p>
            <a:pPr marL="107950" indent="0">
              <a:buNone/>
            </a:pPr>
            <a:endParaRPr lang="pl-PL" sz="2800" dirty="0"/>
          </a:p>
          <a:p>
            <a:pPr marL="107950" indent="0">
              <a:buNone/>
            </a:pPr>
            <a:endParaRPr lang="pl-PL" sz="2800" dirty="0"/>
          </a:p>
          <a:p>
            <a:pPr marL="2480" lvl="1" indent="0">
              <a:buClr>
                <a:srgbClr val="C00000"/>
              </a:buClr>
              <a:buNone/>
            </a:pPr>
            <a:endParaRPr lang="pl-PL" sz="2205" b="1" dirty="0"/>
          </a:p>
          <a:p>
            <a:pPr marL="0" indent="0">
              <a:buClr>
                <a:srgbClr val="C00000"/>
              </a:buClr>
              <a:buNone/>
            </a:pPr>
            <a:endParaRPr lang="pl-PL" sz="1764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08828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808" y="207940"/>
            <a:ext cx="9145016" cy="793755"/>
          </a:xfrm>
        </p:spPr>
        <p:txBody>
          <a:bodyPr/>
          <a:lstStyle/>
          <a:p>
            <a:r>
              <a:rPr lang="pl-PL" sz="2200" b="1" dirty="0">
                <a:solidFill>
                  <a:schemeClr val="accent6">
                    <a:lumMod val="75000"/>
                  </a:schemeClr>
                </a:solidFill>
              </a:rPr>
              <a:t>Organizacja szkół i przedszkoli</a:t>
            </a:r>
            <a:br>
              <a:rPr lang="pl-PL" sz="2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200" b="1" dirty="0">
                <a:solidFill>
                  <a:schemeClr val="accent6">
                    <a:lumMod val="75000"/>
                  </a:schemeClr>
                </a:solidFill>
              </a:rPr>
              <a:t>– rozporządzenie MEN z 17 marca 2017 r</a:t>
            </a:r>
            <a:r>
              <a:rPr lang="pl-PL" sz="22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pl-PL" sz="2200" b="1" dirty="0">
                <a:solidFill>
                  <a:schemeClr val="accent6">
                    <a:lumMod val="75000"/>
                  </a:schemeClr>
                </a:solidFill>
              </a:rPr>
              <a:t> (poz. 649)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87784" y="1081071"/>
            <a:ext cx="9577064" cy="6478604"/>
          </a:xfrm>
        </p:spPr>
        <p:txBody>
          <a:bodyPr/>
          <a:lstStyle/>
          <a:p>
            <a:pPr marL="107950" indent="0" algn="just">
              <a:spcAft>
                <a:spcPts val="600"/>
              </a:spcAft>
            </a:pPr>
            <a:r>
              <a:rPr lang="pl-PL" sz="2200" dirty="0" smtClean="0"/>
              <a:t> Jeżeli </a:t>
            </a:r>
            <a:r>
              <a:rPr lang="pl-PL" sz="2200" dirty="0"/>
              <a:t>w szkole podstawowej jest organizowane </a:t>
            </a:r>
            <a:r>
              <a:rPr lang="pl-PL" sz="2200" b="1" dirty="0">
                <a:solidFill>
                  <a:srgbClr val="C00000"/>
                </a:solidFill>
              </a:rPr>
              <a:t>nauczanie w klasach łączonych</a:t>
            </a:r>
            <a:r>
              <a:rPr lang="pl-PL" sz="2200" dirty="0"/>
              <a:t>, to: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l-PL" sz="2200" dirty="0"/>
              <a:t>1) obowiązkowe zajęcia edukacyjne w klasie I, z wyjątkiem edukacji muzycznej, edukacji plastycznej i wychowania fizycznego, prowadzi się bez łączenia tych klas z innymi klasami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l-PL" sz="2200" dirty="0"/>
              <a:t>2) w klasach II i III co najmniej połowę wymiaru godzin obowiązkowych zajęć edukacyjnych, z wyjątkiem edukacji muzycznej, edukacji plastycznej                i wychowania fizycznego, prowadzi się bez łączenia tych klas z innymi klasami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l-PL" sz="2200" dirty="0"/>
              <a:t>3) w klasach IV–VII co najmniej połowę wymiaru godzin obowiązkowych zajęć edukacyjnych, z wyjątkiem muzyki, plastyki i wychowania fizycznego, prowadzi się bez łączenia tych klas z innymi klasami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l-PL" sz="2200" dirty="0"/>
              <a:t>4) obowiązkowe zajęcia edukacyjne w klasie VIII, z wyjątkiem wychowania fizycznego, prowadzi się bez łączenia tych klas z innymi klasami.</a:t>
            </a:r>
            <a:endParaRPr lang="pl-PL" sz="2200" i="1" dirty="0"/>
          </a:p>
          <a:p>
            <a:pPr algn="just">
              <a:spcAft>
                <a:spcPts val="600"/>
              </a:spcAft>
            </a:pPr>
            <a:r>
              <a:rPr lang="pl-PL" sz="2200" b="1" dirty="0">
                <a:solidFill>
                  <a:srgbClr val="C00000"/>
                </a:solidFill>
              </a:rPr>
              <a:t>W szkole podstawowej specjalnej i oddziale specjalnym w szkole podstawowej ogólnodostępnej dopuszcza się organizację nauczania            w klasach łączonych na wszystkich obowiązkowych zajęciach, </a:t>
            </a:r>
            <a:r>
              <a:rPr lang="pl-PL" sz="2200" b="1" u="sng" dirty="0">
                <a:solidFill>
                  <a:srgbClr val="C00000"/>
                </a:solidFill>
              </a:rPr>
              <a:t>zachowując zasadę niełączenia klas z różnych etapów edukacyjnych.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229" y="3241888"/>
            <a:ext cx="13765080" cy="28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6" tIns="50398" rIns="100796" bIns="50398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007943">
              <a:tabLst>
                <a:tab pos="495223" algn="l"/>
              </a:tabLst>
            </a:pPr>
            <a:r>
              <a:rPr lang="pl-PL" altLang="pl-PL" sz="1213" baseline="30000">
                <a:ea typeface="Times New Roman" panose="02020603050405020304" pitchFamily="18" charset="0"/>
              </a:rPr>
              <a:t> </a:t>
            </a:r>
            <a:endParaRPr lang="pl-PL" altLang="pl-PL" sz="1984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5662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 smtClean="0"/>
              <a:t>Dodatkowe zadania - </a:t>
            </a:r>
            <a:r>
              <a:rPr lang="pl-PL" sz="2400" b="1" dirty="0"/>
              <a:t>a</a:t>
            </a:r>
            <a:r>
              <a:rPr lang="pl-PL" sz="2400" b="1" dirty="0" smtClean="0"/>
              <a:t>rt. 1 ustawy Prawo oświatowe (Dz. U. z 2017 r. poz. 59 – </a:t>
            </a:r>
            <a:r>
              <a:rPr lang="pl-PL" sz="2400" b="1" dirty="0" err="1" smtClean="0"/>
              <a:t>u.P.o</a:t>
            </a:r>
            <a:r>
              <a:rPr lang="pl-PL" sz="2400" b="1" dirty="0" smtClean="0"/>
              <a:t>.)</a:t>
            </a:r>
            <a:r>
              <a:rPr lang="pl-PL" sz="2800" b="1" dirty="0"/>
              <a:t/>
            </a:r>
            <a:br>
              <a:rPr lang="pl-PL" sz="2800" b="1" dirty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" indent="0">
              <a:buNone/>
            </a:pPr>
            <a:r>
              <a:rPr lang="pl-PL" sz="2000" dirty="0" smtClean="0"/>
              <a:t>System </a:t>
            </a:r>
            <a:r>
              <a:rPr lang="pl-PL" sz="2000" dirty="0"/>
              <a:t>oświaty zapewnia w szczególności: </a:t>
            </a:r>
            <a:endParaRPr lang="pl-PL" sz="2000" dirty="0" smtClean="0"/>
          </a:p>
          <a:p>
            <a:pPr>
              <a:buClr>
                <a:srgbClr val="C00000"/>
              </a:buClr>
            </a:pPr>
            <a:r>
              <a:rPr lang="pl-PL" sz="2000" dirty="0" smtClean="0"/>
              <a:t>3</a:t>
            </a:r>
            <a:r>
              <a:rPr lang="pl-PL" sz="2000" dirty="0"/>
              <a:t>) </a:t>
            </a:r>
            <a:r>
              <a:rPr lang="pl-PL" sz="2000" b="1" dirty="0">
                <a:solidFill>
                  <a:srgbClr val="C00000"/>
                </a:solidFill>
              </a:rPr>
              <a:t>wychowanie </a:t>
            </a:r>
            <a:r>
              <a:rPr lang="pl-PL" sz="2000" dirty="0"/>
              <a:t>rozumiane jako </a:t>
            </a:r>
            <a:r>
              <a:rPr lang="pl-PL" sz="2000" b="1" dirty="0">
                <a:solidFill>
                  <a:srgbClr val="C00000"/>
                </a:solidFill>
              </a:rPr>
              <a:t>wspieranie</a:t>
            </a:r>
            <a:r>
              <a:rPr lang="pl-PL" sz="2000" dirty="0"/>
              <a:t> dziecka w rozwoju ku pełnej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	    dojrzałości </a:t>
            </a:r>
            <a:r>
              <a:rPr lang="pl-PL" sz="2000" dirty="0"/>
              <a:t>w sferze fizycznej, emocjonalnej, intelektualnej, duchowej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   i </a:t>
            </a:r>
            <a:r>
              <a:rPr lang="pl-PL" sz="2000" dirty="0"/>
              <a:t>społecznej, wzmacniane i </a:t>
            </a:r>
            <a:r>
              <a:rPr lang="pl-PL" sz="2000" b="1" dirty="0">
                <a:solidFill>
                  <a:srgbClr val="C00000"/>
                </a:solidFill>
              </a:rPr>
              <a:t>uzupełniane przez działania z zakresu </a:t>
            </a:r>
            <a:r>
              <a:rPr lang="pl-PL" sz="2000" b="1" dirty="0" smtClean="0">
                <a:solidFill>
                  <a:srgbClr val="C00000"/>
                </a:solidFill>
              </a:rPr>
              <a:t/>
            </a:r>
            <a:br>
              <a:rPr lang="pl-PL" sz="2000" b="1" dirty="0" smtClean="0">
                <a:solidFill>
                  <a:srgbClr val="C00000"/>
                </a:solidFill>
              </a:rPr>
            </a:br>
            <a:r>
              <a:rPr lang="pl-PL" sz="2000" b="1" dirty="0" smtClean="0">
                <a:solidFill>
                  <a:srgbClr val="C00000"/>
                </a:solidFill>
              </a:rPr>
              <a:t>    profilaktyki </a:t>
            </a:r>
            <a:r>
              <a:rPr lang="pl-PL" sz="2000" b="1" dirty="0">
                <a:solidFill>
                  <a:srgbClr val="C00000"/>
                </a:solidFill>
              </a:rPr>
              <a:t>problemów </a:t>
            </a:r>
            <a:r>
              <a:rPr lang="pl-PL" sz="2000" dirty="0"/>
              <a:t>dzieci i młodzieży </a:t>
            </a:r>
            <a:r>
              <a:rPr lang="pl-PL" sz="2000" i="1" dirty="0"/>
              <a:t>(dodany) </a:t>
            </a:r>
          </a:p>
          <a:p>
            <a:pPr>
              <a:buClr>
                <a:srgbClr val="C00000"/>
              </a:buClr>
            </a:pPr>
            <a:r>
              <a:rPr lang="pl-PL" sz="2000" dirty="0"/>
              <a:t>12)  kształtowanie u uczniów </a:t>
            </a:r>
            <a:r>
              <a:rPr lang="pl-PL" sz="2000" b="1" dirty="0">
                <a:solidFill>
                  <a:srgbClr val="C00000"/>
                </a:solidFill>
              </a:rPr>
              <a:t>postaw prospołecznych</a:t>
            </a:r>
            <a:r>
              <a:rPr lang="pl-PL" sz="2000" dirty="0"/>
              <a:t>, w tym poprzez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     możliwość </a:t>
            </a:r>
            <a:r>
              <a:rPr lang="pl-PL" sz="2000" dirty="0"/>
              <a:t>udziału w działaniach z zakresu wolontariatu, sprzyjających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     aktywnemu </a:t>
            </a:r>
            <a:r>
              <a:rPr lang="pl-PL" sz="2000" dirty="0"/>
              <a:t>uczestnictwu uczniów w życiu społecznym</a:t>
            </a:r>
            <a:r>
              <a:rPr lang="pl-PL" sz="2000" i="1" dirty="0"/>
              <a:t> (dodany)</a:t>
            </a:r>
            <a:r>
              <a:rPr lang="pl-PL" sz="2000" dirty="0"/>
              <a:t> </a:t>
            </a:r>
          </a:p>
          <a:p>
            <a:pPr>
              <a:buClr>
                <a:srgbClr val="C00000"/>
              </a:buClr>
            </a:pPr>
            <a:r>
              <a:rPr lang="pl-PL" sz="2000" dirty="0"/>
              <a:t>13) upowszechnianie wśród dzieci i młodzieży </a:t>
            </a:r>
            <a:r>
              <a:rPr lang="pl-PL" sz="2000" b="1" dirty="0" smtClean="0">
                <a:solidFill>
                  <a:srgbClr val="C00000"/>
                </a:solidFill>
              </a:rPr>
              <a:t>wiedzy i umiejętności </a:t>
            </a:r>
            <a:br>
              <a:rPr lang="pl-PL" sz="2000" b="1" dirty="0" smtClean="0">
                <a:solidFill>
                  <a:srgbClr val="C00000"/>
                </a:solidFill>
              </a:rPr>
            </a:br>
            <a:r>
              <a:rPr lang="pl-PL" sz="2000" b="1" dirty="0" smtClean="0">
                <a:solidFill>
                  <a:srgbClr val="C00000"/>
                </a:solidFill>
              </a:rPr>
              <a:t>      niezbędnych </a:t>
            </a:r>
            <a:r>
              <a:rPr lang="pl-PL" sz="2000" b="1" dirty="0">
                <a:solidFill>
                  <a:srgbClr val="C00000"/>
                </a:solidFill>
              </a:rPr>
              <a:t>do aktywnego uczestnictwa </a:t>
            </a:r>
            <a:r>
              <a:rPr lang="pl-PL" sz="2000" b="1" dirty="0" smtClean="0">
                <a:solidFill>
                  <a:srgbClr val="C00000"/>
                </a:solidFill>
              </a:rPr>
              <a:t>w </a:t>
            </a:r>
            <a:r>
              <a:rPr lang="pl-PL" sz="2000" b="1" dirty="0">
                <a:solidFill>
                  <a:srgbClr val="C00000"/>
                </a:solidFill>
              </a:rPr>
              <a:t>kulturze </a:t>
            </a:r>
            <a:r>
              <a:rPr lang="pl-PL" sz="2000" b="1" dirty="0" smtClean="0">
                <a:solidFill>
                  <a:srgbClr val="C00000"/>
                </a:solidFill>
              </a:rPr>
              <a:t>i </a:t>
            </a:r>
            <a:r>
              <a:rPr lang="pl-PL" sz="2000" b="1" dirty="0">
                <a:solidFill>
                  <a:srgbClr val="C00000"/>
                </a:solidFill>
              </a:rPr>
              <a:t>sztuce </a:t>
            </a:r>
            <a:r>
              <a:rPr lang="pl-PL" sz="2000" b="1" dirty="0" smtClean="0">
                <a:solidFill>
                  <a:srgbClr val="C00000"/>
                </a:solidFill>
              </a:rPr>
              <a:t/>
            </a:r>
            <a:br>
              <a:rPr lang="pl-PL" sz="2000" b="1" dirty="0" smtClean="0">
                <a:solidFill>
                  <a:srgbClr val="C00000"/>
                </a:solidFill>
              </a:rPr>
            </a:br>
            <a:r>
              <a:rPr lang="pl-PL" sz="2000" b="1" dirty="0" smtClean="0">
                <a:solidFill>
                  <a:srgbClr val="C00000"/>
                </a:solidFill>
              </a:rPr>
              <a:t>      narodowej </a:t>
            </a:r>
            <a:r>
              <a:rPr lang="pl-PL" sz="2000" b="1" dirty="0">
                <a:solidFill>
                  <a:srgbClr val="C00000"/>
                </a:solidFill>
              </a:rPr>
              <a:t>i światowej </a:t>
            </a:r>
            <a:r>
              <a:rPr lang="pl-PL" sz="2000" i="1" dirty="0"/>
              <a:t>(dodany</a:t>
            </a:r>
            <a:r>
              <a:rPr lang="pl-PL" sz="2000" i="1" dirty="0" smtClean="0"/>
              <a:t>)</a:t>
            </a:r>
          </a:p>
          <a:p>
            <a:pPr>
              <a:buClr>
                <a:srgbClr val="C00000"/>
              </a:buClr>
            </a:pPr>
            <a:r>
              <a:rPr lang="pl-PL" sz="2000" dirty="0" smtClean="0"/>
              <a:t>22) kształtowanie </a:t>
            </a:r>
            <a:r>
              <a:rPr lang="pl-PL" sz="2000" dirty="0"/>
              <a:t>u uczniów umiejętności sprawnego </a:t>
            </a:r>
            <a:r>
              <a:rPr lang="pl-PL" sz="2000" b="1" dirty="0">
                <a:solidFill>
                  <a:srgbClr val="C00000"/>
                </a:solidFill>
              </a:rPr>
              <a:t>posługiwania się </a:t>
            </a:r>
            <a:r>
              <a:rPr lang="pl-PL" sz="2000" b="1" dirty="0" smtClean="0">
                <a:solidFill>
                  <a:srgbClr val="C00000"/>
                </a:solidFill>
              </a:rPr>
              <a:t/>
            </a:r>
            <a:br>
              <a:rPr lang="pl-PL" sz="2000" b="1" dirty="0" smtClean="0">
                <a:solidFill>
                  <a:srgbClr val="C00000"/>
                </a:solidFill>
              </a:rPr>
            </a:br>
            <a:r>
              <a:rPr lang="pl-PL" sz="2000" b="1" dirty="0" smtClean="0">
                <a:solidFill>
                  <a:srgbClr val="C00000"/>
                </a:solidFill>
              </a:rPr>
              <a:t>      technologiami informacyjno-komunikacyjnymi </a:t>
            </a:r>
            <a:r>
              <a:rPr lang="pl-PL" sz="2000" i="1" dirty="0"/>
              <a:t>(dodany) 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l-PL" sz="2000" b="1" i="1" dirty="0">
              <a:solidFill>
                <a:srgbClr val="C0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6408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1840" y="401776"/>
            <a:ext cx="8640960" cy="793755"/>
          </a:xfrm>
        </p:spPr>
        <p:txBody>
          <a:bodyPr/>
          <a:lstStyle/>
          <a:p>
            <a:r>
              <a:rPr lang="pl-PL" sz="2200" b="1" dirty="0">
                <a:solidFill>
                  <a:srgbClr val="002060"/>
                </a:solidFill>
              </a:rPr>
              <a:t>Organizacja szkół i przedszkoli</a:t>
            </a:r>
            <a:br>
              <a:rPr lang="pl-PL" sz="2200" b="1" dirty="0">
                <a:solidFill>
                  <a:srgbClr val="002060"/>
                </a:solidFill>
              </a:rPr>
            </a:br>
            <a:r>
              <a:rPr lang="pl-PL" sz="2200" b="1" dirty="0">
                <a:solidFill>
                  <a:srgbClr val="002060"/>
                </a:solidFill>
              </a:rPr>
              <a:t>– rozporządzenie MEN z  dnia 17 marca 2017 r</a:t>
            </a:r>
            <a:r>
              <a:rPr lang="pl-PL" sz="2200" b="1" dirty="0" smtClean="0">
                <a:solidFill>
                  <a:srgbClr val="002060"/>
                </a:solidFill>
              </a:rPr>
              <a:t>. (poz. 649)</a:t>
            </a:r>
            <a:endParaRPr lang="pl-PL" sz="2200" dirty="0">
              <a:solidFill>
                <a:srgbClr val="C0000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36534" y="1636699"/>
            <a:ext cx="9286577" cy="5794410"/>
          </a:xfrm>
        </p:spPr>
        <p:txBody>
          <a:bodyPr/>
          <a:lstStyle/>
          <a:p>
            <a:r>
              <a:rPr lang="pl-PL" sz="2425" dirty="0"/>
              <a:t>Oddziały przedszkola integracyjnego i specjalnego oraz oddziały integracyjne i specjalne </a:t>
            </a:r>
            <a:r>
              <a:rPr lang="pl-PL" sz="2425" u="sng" dirty="0"/>
              <a:t>w przedszkolu </a:t>
            </a:r>
            <a:r>
              <a:rPr lang="pl-PL" sz="2425" dirty="0"/>
              <a:t>ogólnodostępnym </a:t>
            </a:r>
            <a:r>
              <a:rPr lang="pl-PL" sz="2425" b="1" dirty="0"/>
              <a:t>utworzone przed 1 września 2017 r.</a:t>
            </a:r>
            <a:r>
              <a:rPr lang="pl-PL" sz="2425" dirty="0"/>
              <a:t>, </a:t>
            </a:r>
            <a:r>
              <a:rPr lang="pl-PL" sz="2425" b="1" dirty="0">
                <a:solidFill>
                  <a:srgbClr val="C00000"/>
                </a:solidFill>
              </a:rPr>
              <a:t>zachowują liczbę dzieci w tych oddziałach do czasu zakończenia korzystania przez te dzieci z wychowania przedszkolnego. </a:t>
            </a:r>
          </a:p>
          <a:p>
            <a:r>
              <a:rPr lang="pl-PL" sz="2425" dirty="0"/>
              <a:t>Oddziały </a:t>
            </a:r>
            <a:r>
              <a:rPr lang="pl-PL" sz="2425" u="sng" dirty="0"/>
              <a:t>szkoły</a:t>
            </a:r>
            <a:r>
              <a:rPr lang="pl-PL" sz="2425" dirty="0"/>
              <a:t> integracyjnej i specjalnej oraz oddziały integracyjne </a:t>
            </a:r>
            <a:r>
              <a:rPr lang="pl-PL" sz="2425" dirty="0" smtClean="0"/>
              <a:t>i </a:t>
            </a:r>
            <a:r>
              <a:rPr lang="pl-PL" sz="2425" dirty="0"/>
              <a:t>specjalne w szkole ogólnodostępnej </a:t>
            </a:r>
            <a:r>
              <a:rPr lang="pl-PL" sz="2425" b="1" dirty="0"/>
              <a:t>utworzone przed 1 września 2017 r.</a:t>
            </a:r>
            <a:r>
              <a:rPr lang="pl-PL" sz="2425" dirty="0"/>
              <a:t>, </a:t>
            </a:r>
            <a:r>
              <a:rPr lang="pl-PL" sz="2425" b="1" dirty="0">
                <a:solidFill>
                  <a:srgbClr val="C00000"/>
                </a:solidFill>
              </a:rPr>
              <a:t>zachowują liczbę uczniów w tych oddziałach do czasu zakończenia przez tych uczniów kształcenia na danym etapie edukacyjnym. </a:t>
            </a:r>
            <a:endParaRPr lang="pl-PL" sz="2425" b="1" i="1" dirty="0">
              <a:solidFill>
                <a:srgbClr val="C00000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229" y="3241888"/>
            <a:ext cx="13765080" cy="28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6" tIns="50398" rIns="100796" bIns="50398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007943">
              <a:tabLst>
                <a:tab pos="495223" algn="l"/>
              </a:tabLst>
            </a:pPr>
            <a:r>
              <a:rPr lang="pl-PL" altLang="pl-PL" sz="1213" baseline="30000">
                <a:ea typeface="Times New Roman" panose="02020603050405020304" pitchFamily="18" charset="0"/>
              </a:rPr>
              <a:t> </a:t>
            </a:r>
            <a:endParaRPr lang="pl-PL" altLang="pl-PL" sz="1984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20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47615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3411" y="525442"/>
            <a:ext cx="8016924" cy="635004"/>
          </a:xfrm>
        </p:spPr>
        <p:txBody>
          <a:bodyPr/>
          <a:lstStyle/>
          <a:p>
            <a:r>
              <a:rPr lang="pl-PL" altLang="pl-PL" sz="2200" b="1" dirty="0">
                <a:solidFill>
                  <a:srgbClr val="002060"/>
                </a:solidFill>
              </a:rPr>
              <a:t>Doradztwo zawodowe (</a:t>
            </a:r>
            <a:r>
              <a:rPr lang="pl-PL" altLang="pl-PL" sz="2200" b="1" dirty="0" err="1" smtClean="0">
                <a:solidFill>
                  <a:srgbClr val="002060"/>
                </a:solidFill>
              </a:rPr>
              <a:t>u.P.o</a:t>
            </a:r>
            <a:r>
              <a:rPr lang="pl-PL" altLang="pl-PL" sz="2200" b="1" dirty="0">
                <a:solidFill>
                  <a:srgbClr val="002060"/>
                </a:solidFill>
              </a:rPr>
              <a:t>. i </a:t>
            </a:r>
            <a:r>
              <a:rPr lang="pl-PL" altLang="pl-PL" sz="2200" b="1" dirty="0" err="1" smtClean="0">
                <a:solidFill>
                  <a:srgbClr val="002060"/>
                </a:solidFill>
              </a:rPr>
              <a:t>u.P.w.u.-P.o</a:t>
            </a:r>
            <a:r>
              <a:rPr lang="pl-PL" altLang="pl-PL" sz="2200" b="1" dirty="0">
                <a:solidFill>
                  <a:srgbClr val="002060"/>
                </a:solidFill>
              </a:rPr>
              <a:t>.)</a:t>
            </a:r>
            <a:endParaRPr lang="pl-PL" sz="22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5404" y="1136631"/>
            <a:ext cx="9525058" cy="6032537"/>
          </a:xfrm>
        </p:spPr>
        <p:txBody>
          <a:bodyPr/>
          <a:lstStyle/>
          <a:p>
            <a:pPr algn="just">
              <a:buClrTx/>
            </a:pPr>
            <a:r>
              <a:rPr lang="pl-PL" sz="2200" dirty="0" smtClean="0"/>
              <a:t>Minimalny wymiar godzin zajęć z zakresu doradztwa zawodowego został określony w rozporządzeniu w sprawie ramowych planów nauczania dla poszczególnych typów szkół – </a:t>
            </a:r>
            <a:r>
              <a:rPr lang="pl-PL" sz="2200" b="1" dirty="0" smtClean="0"/>
              <a:t>art. 47 ust. 1 </a:t>
            </a:r>
            <a:r>
              <a:rPr lang="pl-PL" sz="2200" b="1" dirty="0" err="1" smtClean="0"/>
              <a:t>pkt</a:t>
            </a:r>
            <a:r>
              <a:rPr lang="pl-PL" sz="2200" b="1" dirty="0" smtClean="0"/>
              <a:t> 3 </a:t>
            </a:r>
            <a:r>
              <a:rPr lang="pl-PL" sz="2200" b="1" dirty="0" err="1" smtClean="0"/>
              <a:t>lit.c</a:t>
            </a:r>
            <a:r>
              <a:rPr lang="pl-PL" sz="2200" b="1" dirty="0" smtClean="0"/>
              <a:t> </a:t>
            </a:r>
            <a:r>
              <a:rPr lang="pl-PL" sz="2200" b="1" dirty="0" err="1" smtClean="0"/>
              <a:t>u.P.o</a:t>
            </a:r>
            <a:r>
              <a:rPr lang="pl-PL" sz="2200" b="1" dirty="0" smtClean="0"/>
              <a:t>.</a:t>
            </a:r>
          </a:p>
          <a:p>
            <a:pPr>
              <a:buClrTx/>
            </a:pPr>
            <a:r>
              <a:rPr lang="pl-PL" sz="2200" dirty="0" smtClean="0"/>
              <a:t>Zostanie wydane rozporządzenie określające (</a:t>
            </a:r>
            <a:r>
              <a:rPr lang="pl-PL" sz="2200" b="1" dirty="0" smtClean="0"/>
              <a:t>art. 47 ust. 1 </a:t>
            </a:r>
            <a:r>
              <a:rPr lang="pl-PL" sz="2200" b="1" dirty="0" err="1" smtClean="0"/>
              <a:t>pkt</a:t>
            </a:r>
            <a:r>
              <a:rPr lang="pl-PL" sz="2200" b="1" dirty="0" smtClean="0"/>
              <a:t> 4 </a:t>
            </a:r>
            <a:r>
              <a:rPr lang="pl-PL" sz="2200" b="1" dirty="0" err="1" smtClean="0"/>
              <a:t>u.P.o</a:t>
            </a:r>
            <a:r>
              <a:rPr lang="pl-PL" sz="2200" b="1" dirty="0" smtClean="0"/>
              <a:t>.</a:t>
            </a:r>
            <a:r>
              <a:rPr lang="pl-PL" sz="2200" dirty="0" smtClean="0"/>
              <a:t>):</a:t>
            </a:r>
          </a:p>
          <a:p>
            <a:pPr lvl="1">
              <a:buClrTx/>
              <a:buSzPct val="77000"/>
              <a:buFont typeface="Arial" panose="020B0604020202020204" pitchFamily="34" charset="0"/>
              <a:buChar char="−"/>
            </a:pPr>
            <a:r>
              <a:rPr lang="pl-PL" sz="2200" dirty="0" smtClean="0"/>
              <a:t>treści programowe z zakresu doradztwa zawodowego </a:t>
            </a:r>
          </a:p>
          <a:p>
            <a:pPr lvl="1">
              <a:buClrTx/>
              <a:buSzPct val="77000"/>
              <a:buFont typeface="Arial" panose="020B0604020202020204" pitchFamily="34" charset="0"/>
              <a:buChar char="−"/>
            </a:pPr>
            <a:r>
              <a:rPr lang="pl-PL" sz="2200" dirty="0" smtClean="0"/>
              <a:t>warunki i sposób realizacji i organizacji doradztwa zawodowego </a:t>
            </a:r>
            <a:br>
              <a:rPr lang="pl-PL" sz="2200" dirty="0" smtClean="0"/>
            </a:br>
            <a:r>
              <a:rPr lang="pl-PL" sz="2200" dirty="0" smtClean="0"/>
              <a:t>w szkołach i placówkach </a:t>
            </a:r>
          </a:p>
          <a:p>
            <a:pPr marL="576262" lvl="1" indent="0">
              <a:buClr>
                <a:srgbClr val="C00000"/>
              </a:buClr>
              <a:buSzPct val="77000"/>
              <a:buNone/>
            </a:pPr>
            <a:r>
              <a:rPr lang="pl-PL" sz="2200" dirty="0"/>
              <a:t>	</a:t>
            </a:r>
            <a:r>
              <a:rPr lang="pl-PL" sz="2200" dirty="0" smtClean="0"/>
              <a:t>oraz</a:t>
            </a:r>
          </a:p>
          <a:p>
            <a:pPr lvl="1" algn="just">
              <a:buClrTx/>
              <a:buSzPct val="77000"/>
              <a:buFont typeface="Arial" panose="020B0604020202020204" pitchFamily="34" charset="0"/>
              <a:buChar char="−"/>
            </a:pPr>
            <a:r>
              <a:rPr lang="pl-PL" sz="2200" dirty="0" smtClean="0"/>
              <a:t>wymagania w zakresie przygotowania osób realizujących doradztwo zawodowe w szkołach i placówkach, uwzględniając rolę doradztwa zawodowego we wspieraniu uczniów i słuchaczy w procesie podejmowania decyzji edukacyjnych i zawodowych</a:t>
            </a:r>
          </a:p>
          <a:p>
            <a:pPr marL="342900" lvl="1" indent="-342900">
              <a:buClrTx/>
              <a:buFont typeface="Wingdings" panose="05000000000000000000" pitchFamily="2" charset="2"/>
              <a:buChar char="§"/>
            </a:pPr>
            <a:r>
              <a:rPr lang="pl-PL" sz="2200" b="1" dirty="0" smtClean="0"/>
              <a:t>art. 47 ust. 1 </a:t>
            </a:r>
            <a:r>
              <a:rPr lang="pl-PL" sz="2200" b="1" dirty="0" err="1" smtClean="0"/>
              <a:t>pkt</a:t>
            </a:r>
            <a:r>
              <a:rPr lang="pl-PL" sz="2200" b="1" dirty="0" smtClean="0"/>
              <a:t> 4</a:t>
            </a:r>
            <a:r>
              <a:rPr lang="pl-PL" sz="2200" dirty="0" smtClean="0"/>
              <a:t> obowiązuje od 1 września 2018 r. – art. 1 pkt 2 </a:t>
            </a:r>
            <a:r>
              <a:rPr lang="pl-PL" sz="2200" dirty="0" err="1" smtClean="0"/>
              <a:t>u.P.w.u</a:t>
            </a:r>
            <a:r>
              <a:rPr lang="pl-PL" sz="2200" dirty="0" smtClean="0"/>
              <a:t>.-P.o.</a:t>
            </a:r>
          </a:p>
          <a:p>
            <a:pPr marL="503972" lvl="1" indent="0">
              <a:buClr>
                <a:srgbClr val="C00000"/>
              </a:buClr>
              <a:buSzPct val="77000"/>
              <a:buNone/>
            </a:pPr>
            <a:endParaRPr lang="pl-PL" sz="2535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53731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ytuł 1"/>
          <p:cNvSpPr>
            <a:spLocks noGrp="1"/>
          </p:cNvSpPr>
          <p:nvPr>
            <p:ph type="title"/>
          </p:nvPr>
        </p:nvSpPr>
        <p:spPr>
          <a:xfrm>
            <a:off x="1182660" y="279375"/>
            <a:ext cx="7620047" cy="635004"/>
          </a:xfrm>
        </p:spPr>
        <p:txBody>
          <a:bodyPr/>
          <a:lstStyle/>
          <a:p>
            <a:pPr algn="ctr"/>
            <a:r>
              <a:rPr lang="pl-PL" altLang="pl-PL" sz="2200" b="1" dirty="0" smtClean="0">
                <a:solidFill>
                  <a:srgbClr val="002060"/>
                </a:solidFill>
              </a:rPr>
              <a:t>Doradztwo zawodowe (</a:t>
            </a:r>
            <a:r>
              <a:rPr lang="pl-PL" altLang="pl-PL" sz="2200" b="1" dirty="0" err="1" smtClean="0">
                <a:solidFill>
                  <a:srgbClr val="002060"/>
                </a:solidFill>
              </a:rPr>
              <a:t>u.P.o</a:t>
            </a:r>
            <a:r>
              <a:rPr lang="pl-PL" altLang="pl-PL" sz="2200" b="1" dirty="0" smtClean="0">
                <a:solidFill>
                  <a:srgbClr val="002060"/>
                </a:solidFill>
              </a:rPr>
              <a:t>. i </a:t>
            </a:r>
            <a:r>
              <a:rPr lang="pl-PL" altLang="pl-PL" sz="2200" b="1" dirty="0" err="1" smtClean="0">
                <a:solidFill>
                  <a:srgbClr val="002060"/>
                </a:solidFill>
              </a:rPr>
              <a:t>u.P.w.u</a:t>
            </a:r>
            <a:r>
              <a:rPr lang="pl-PL" altLang="pl-PL" sz="2200" b="1" dirty="0" smtClean="0">
                <a:solidFill>
                  <a:srgbClr val="002060"/>
                </a:solidFill>
              </a:rPr>
              <a:t>-P.o.)</a:t>
            </a:r>
            <a:endParaRPr lang="pl-PL" altLang="pl-PL" sz="2200" b="1" dirty="0">
              <a:solidFill>
                <a:srgbClr val="002060"/>
              </a:solidFill>
            </a:endParaRPr>
          </a:p>
        </p:txBody>
      </p:sp>
      <p:sp>
        <p:nvSpPr>
          <p:cNvPr id="8192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38065" y="993755"/>
            <a:ext cx="9842560" cy="5555984"/>
          </a:xfrm>
        </p:spPr>
        <p:txBody>
          <a:bodyPr/>
          <a:lstStyle/>
          <a:p>
            <a:pPr>
              <a:buClrTx/>
            </a:pPr>
            <a:r>
              <a:rPr lang="pl-PL" altLang="pl-PL" sz="2200" dirty="0"/>
              <a:t>Zajęcia z zakresu doradztwa zawodowego należą do podstawowych form działalności dydaktyczno-wychowawczej szkoły – </a:t>
            </a:r>
            <a:r>
              <a:rPr lang="pl-PL" altLang="pl-PL" sz="2200" b="1" dirty="0"/>
              <a:t>art. 109 ust. 1 pkt 7 </a:t>
            </a:r>
            <a:r>
              <a:rPr lang="pl-PL" altLang="pl-PL" sz="2200" b="1" dirty="0" err="1" smtClean="0"/>
              <a:t>u.P.o</a:t>
            </a:r>
            <a:r>
              <a:rPr lang="pl-PL" altLang="pl-PL" sz="2200" b="1" dirty="0" smtClean="0"/>
              <a:t>.</a:t>
            </a:r>
          </a:p>
          <a:p>
            <a:pPr>
              <a:buClrTx/>
            </a:pPr>
            <a:r>
              <a:rPr lang="pl-PL" altLang="pl-PL" sz="2200" dirty="0" smtClean="0"/>
              <a:t>Są </a:t>
            </a:r>
            <a:r>
              <a:rPr lang="pl-PL" altLang="pl-PL" sz="2200" dirty="0"/>
              <a:t>organizowane dla uczniów klasy VII i VIII szkoły podstawowej, branżowej szkoły I stopnia, liceum ogólnokształcącego i technikum – </a:t>
            </a:r>
            <a:r>
              <a:rPr lang="pl-PL" altLang="pl-PL" sz="2200" b="1" dirty="0"/>
              <a:t>art. 109 ust. 6 </a:t>
            </a:r>
            <a:r>
              <a:rPr lang="pl-PL" altLang="pl-PL" sz="2200" b="1" dirty="0" err="1" smtClean="0"/>
              <a:t>u.P.o</a:t>
            </a:r>
            <a:r>
              <a:rPr lang="pl-PL" altLang="pl-PL" sz="2200" b="1" dirty="0" smtClean="0"/>
              <a:t>.</a:t>
            </a:r>
          </a:p>
          <a:p>
            <a:pPr>
              <a:buClrTx/>
            </a:pPr>
            <a:r>
              <a:rPr lang="pl-PL" altLang="pl-PL" sz="2200" dirty="0" smtClean="0"/>
              <a:t>Są </a:t>
            </a:r>
            <a:r>
              <a:rPr lang="pl-PL" altLang="pl-PL" sz="2200" dirty="0"/>
              <a:t>realizowane niezależnie od pomocy w wyborze kierunku kształcenia </a:t>
            </a:r>
            <a:r>
              <a:rPr lang="pl-PL" altLang="pl-PL" sz="2200" dirty="0" smtClean="0"/>
              <a:t/>
            </a:r>
            <a:br>
              <a:rPr lang="pl-PL" altLang="pl-PL" sz="2200" dirty="0" smtClean="0"/>
            </a:br>
            <a:r>
              <a:rPr lang="pl-PL" altLang="pl-PL" sz="2200" dirty="0" smtClean="0"/>
              <a:t>i </a:t>
            </a:r>
            <a:r>
              <a:rPr lang="pl-PL" altLang="pl-PL" sz="2200" dirty="0"/>
              <a:t>zawodu udzielanej uczniom w ramach zajęć z zakresu pomocy psychologiczno-pedagogicznej – </a:t>
            </a:r>
            <a:r>
              <a:rPr lang="pl-PL" altLang="pl-PL" sz="2200" b="1" dirty="0"/>
              <a:t>art. 109 ust. 7 </a:t>
            </a:r>
            <a:r>
              <a:rPr lang="pl-PL" altLang="pl-PL" sz="2200" b="1" dirty="0" err="1" smtClean="0"/>
              <a:t>u.P.o</a:t>
            </a:r>
            <a:r>
              <a:rPr lang="pl-PL" altLang="pl-PL" sz="2200" b="1" dirty="0" smtClean="0"/>
              <a:t>.</a:t>
            </a:r>
          </a:p>
          <a:p>
            <a:pPr>
              <a:buClrTx/>
            </a:pPr>
            <a:r>
              <a:rPr lang="pl-PL" altLang="pl-PL" sz="2200" dirty="0" smtClean="0"/>
              <a:t>W </a:t>
            </a:r>
            <a:r>
              <a:rPr lang="pl-PL" altLang="pl-PL" sz="2200" dirty="0"/>
              <a:t>roku szkolnym 2017/2018 zajęcia z zakresu doradztwa zawodowego są realizowane w oparciu o </a:t>
            </a:r>
            <a:r>
              <a:rPr lang="pl-PL" altLang="pl-PL" sz="2200" b="1" dirty="0">
                <a:solidFill>
                  <a:srgbClr val="C00000"/>
                </a:solidFill>
              </a:rPr>
              <a:t>program przygotowany przez nauczyciela </a:t>
            </a:r>
            <a:r>
              <a:rPr lang="pl-PL" altLang="pl-PL" sz="2200" dirty="0"/>
              <a:t>realizującego te zajęcia i dopuszczony do użytku przez dyrektora szkoły, po zasięgnięciu opinii rady pedagogicznej – </a:t>
            </a:r>
            <a:r>
              <a:rPr lang="pl-PL" altLang="pl-PL" sz="2200" b="1" dirty="0"/>
              <a:t>art. 292 ust. 1. </a:t>
            </a:r>
            <a:r>
              <a:rPr lang="pl-PL" altLang="pl-PL" sz="2200" b="1" dirty="0" err="1" smtClean="0"/>
              <a:t>u.P.w.u</a:t>
            </a:r>
            <a:r>
              <a:rPr lang="pl-PL" altLang="pl-PL" sz="2200" b="1" dirty="0" smtClean="0"/>
              <a:t>.-P.o.</a:t>
            </a:r>
          </a:p>
          <a:p>
            <a:pPr>
              <a:buClrTx/>
            </a:pPr>
            <a:r>
              <a:rPr lang="pl-PL" altLang="pl-PL" sz="2200" dirty="0" smtClean="0"/>
              <a:t>Program </a:t>
            </a:r>
            <a:r>
              <a:rPr lang="pl-PL" altLang="pl-PL" sz="2200" dirty="0"/>
              <a:t>zawiera treści dotyczące informacji o zawodach, kwalifikacjach                   i stanowiskach pracy oraz możliwościach uzyskania kwalifikacji zgodnych                 z potrzebami rynku pracy i predyspozycjami zawodowymi – </a:t>
            </a:r>
            <a:r>
              <a:rPr lang="pl-PL" altLang="pl-PL" sz="2200" b="1" dirty="0"/>
              <a:t>art. 292 ust. 2 </a:t>
            </a:r>
            <a:r>
              <a:rPr lang="pl-PL" altLang="pl-PL" sz="2200" b="1" dirty="0" err="1" smtClean="0"/>
              <a:t>u.P.w.u.-P.o</a:t>
            </a:r>
            <a:r>
              <a:rPr lang="pl-PL" altLang="pl-PL" sz="2200" b="1" dirty="0" smtClean="0"/>
              <a:t>.</a:t>
            </a:r>
            <a:endParaRPr lang="pl-PL" altLang="pl-PL" sz="2200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0126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EDUKACJA DLA BEZPIECZEŃSTWA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91840" y="1115541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Nowelizacja rozporządzenia przewiduje, że możliwość organizowania specjalistycznych obozów szkoleniowo-wypoczynkowych z zakresu edukacji dla bezpieczeństwa, które mogą odbywać się w czasie ferii:</a:t>
            </a:r>
          </a:p>
          <a:p>
            <a:r>
              <a:rPr lang="pl-PL" dirty="0" smtClean="0"/>
              <a:t>• zimowych – dla uczniów klasy VIII szkoły podstawowej lub klasy I szkoły ponadpodstawowej: branżowej szkoły I stopnia, liceum ogólnokształcącego lub technikum,</a:t>
            </a:r>
          </a:p>
          <a:p>
            <a:r>
              <a:rPr lang="pl-PL" dirty="0" smtClean="0"/>
              <a:t>• letnich – dla uczniów, którzy ukończyli klasę VIII szkoły podstawowej lub klasę I szkoły ponadpodstawowej: branżowej szkoły I stopnia, liceum ogólnokształcącego lub technikum.</a:t>
            </a:r>
          </a:p>
          <a:p>
            <a:endParaRPr lang="pl-PL" dirty="0" smtClean="0"/>
          </a:p>
          <a:p>
            <a:r>
              <a:rPr lang="pl-PL" u="sng" dirty="0" smtClean="0"/>
              <a:t>Przepisy przejściowe</a:t>
            </a:r>
          </a:p>
          <a:p>
            <a:r>
              <a:rPr lang="pl-PL" dirty="0" smtClean="0"/>
              <a:t>Wprowadzona została regulacja o charakterze przejściowym dotycząca sposobu realizacji edukacji dla bezpieczeństwa w okresie wdrażania reformy systemu oświaty, tj. w dotychczasowych gimnazjach i szkołach ponadgimnazjalnych – do czasu zakończenia kształcenia w tych szkołach i klasach.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568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rozporządzenie Ministra Edukacji Narodowej z dnia 14 czerwca 2017 r. zmieniające rozporządzenie w sprawie sposobu realizacji edukacji dla bezpieczeństwa </a:t>
            </a:r>
            <a:r>
              <a:rPr lang="pl-PL" sz="1600" b="1" dirty="0">
                <a:solidFill>
                  <a:srgbClr val="002060"/>
                </a:solidFill>
              </a:rPr>
              <a:t>(Dz. U. </a:t>
            </a:r>
            <a:r>
              <a:rPr lang="pl-PL" sz="1600" b="1" dirty="0" smtClean="0">
                <a:solidFill>
                  <a:srgbClr val="002060"/>
                </a:solidFill>
              </a:rPr>
              <a:t>poz</a:t>
            </a:r>
            <a:r>
              <a:rPr lang="pl-PL" sz="1600" b="1" dirty="0">
                <a:solidFill>
                  <a:srgbClr val="002060"/>
                </a:solidFill>
              </a:rPr>
              <a:t>. 1239)</a:t>
            </a:r>
          </a:p>
          <a:p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38279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2786" y="525442"/>
            <a:ext cx="8231981" cy="793755"/>
          </a:xfrm>
        </p:spPr>
        <p:txBody>
          <a:bodyPr/>
          <a:lstStyle/>
          <a:p>
            <a:r>
              <a:rPr lang="pl-PL" sz="2200" b="1" dirty="0">
                <a:solidFill>
                  <a:srgbClr val="002060"/>
                </a:solidFill>
              </a:rPr>
              <a:t>Organizacja szkół i przedszkoli</a:t>
            </a:r>
            <a:br>
              <a:rPr lang="pl-PL" sz="2200" b="1" dirty="0">
                <a:solidFill>
                  <a:srgbClr val="002060"/>
                </a:solidFill>
              </a:rPr>
            </a:br>
            <a:r>
              <a:rPr lang="pl-PL" sz="2200" b="1" dirty="0">
                <a:solidFill>
                  <a:srgbClr val="002060"/>
                </a:solidFill>
              </a:rPr>
              <a:t>– rozporządzenie MEN z  dnia 17 marca 2017 r</a:t>
            </a:r>
            <a:r>
              <a:rPr lang="pl-PL" sz="2200" b="1" dirty="0" smtClean="0">
                <a:solidFill>
                  <a:srgbClr val="002060"/>
                </a:solidFill>
              </a:rPr>
              <a:t>. (poz. 649)</a:t>
            </a:r>
            <a:endParaRPr lang="pl-PL" sz="2200" dirty="0">
              <a:solidFill>
                <a:srgbClr val="C0000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36534" y="1636699"/>
            <a:ext cx="9286577" cy="5794410"/>
          </a:xfrm>
        </p:spPr>
        <p:txBody>
          <a:bodyPr/>
          <a:lstStyle/>
          <a:p>
            <a:pPr marL="0" indent="0">
              <a:buNone/>
            </a:pPr>
            <a:r>
              <a:rPr lang="pl-PL" sz="2315" b="1" u="sng" dirty="0"/>
              <a:t>Zmiany w arkuszu organizacji szkoły/przedszkola:</a:t>
            </a:r>
            <a:endParaRPr lang="pl-PL" sz="2315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sz="2205" dirty="0"/>
              <a:t>W przypadku wprowadzenia zmian do zatwierdzonego arkusza organizacji   </a:t>
            </a:r>
            <a:r>
              <a:rPr lang="pl-PL" sz="2205" b="1" u="sng" dirty="0"/>
              <a:t>do </a:t>
            </a:r>
            <a:r>
              <a:rPr lang="pl-PL" sz="2205" b="1" dirty="0"/>
              <a:t>30 września: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5" dirty="0"/>
              <a:t>opinia zakładowych organizacji związkowych oraz opinia organu sprawującego nadzór pedagogiczny są wydawane w terminie </a:t>
            </a:r>
            <a:r>
              <a:rPr lang="pl-PL" sz="2205" b="1" dirty="0">
                <a:solidFill>
                  <a:srgbClr val="C00000"/>
                </a:solidFill>
              </a:rPr>
              <a:t>4 dni </a:t>
            </a:r>
            <a:r>
              <a:rPr lang="pl-PL" sz="2205" dirty="0"/>
              <a:t>od dnia otrzymania zmian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5" dirty="0"/>
              <a:t>organ prowadzący szkołę/przedszkole zatwierdza zmiany w arkuszu nie później niż w terminie 7 dni od dnia ich otrzymania.</a:t>
            </a:r>
          </a:p>
          <a:p>
            <a:pPr marL="0" indent="0">
              <a:buNone/>
            </a:pPr>
            <a:endParaRPr lang="pl-PL" sz="2205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sz="2205" dirty="0"/>
              <a:t>W przypadku wprowadzenia zmian do zatwierdzonego arkusza organizacji   </a:t>
            </a:r>
            <a:r>
              <a:rPr lang="pl-PL" sz="2205" b="1" u="sng" dirty="0"/>
              <a:t>po </a:t>
            </a:r>
            <a:r>
              <a:rPr lang="pl-PL" sz="2205" b="1" dirty="0"/>
              <a:t>30 września, </a:t>
            </a:r>
            <a:r>
              <a:rPr lang="pl-PL" sz="2205" dirty="0"/>
              <a:t>organ prowadzący szkołę/przedszkole zatwierdza te zmiany w terminie 7 dni od dnia ich otrzymania.</a:t>
            </a:r>
          </a:p>
          <a:p>
            <a:pPr>
              <a:buFont typeface="Wingdings" panose="05000000000000000000" pitchFamily="2" charset="2"/>
              <a:buChar char="q"/>
            </a:pPr>
            <a:endParaRPr lang="pl-PL" sz="2205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24558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WOLONTARIAT SZKOLNY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41932" y="996116"/>
            <a:ext cx="85689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Ustawa – Prawo oświatowe przewiduje następujące zmiany w organizacji wolontariatu w szkołach: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z</a:t>
            </a:r>
            <a:r>
              <a:rPr lang="pl-PL" dirty="0" smtClean="0"/>
              <a:t>apewnienie </a:t>
            </a:r>
            <a:r>
              <a:rPr lang="pl-PL" dirty="0"/>
              <a:t>kształtowania u uczniów </a:t>
            </a:r>
            <a:r>
              <a:rPr lang="pl-PL" b="1" dirty="0"/>
              <a:t>postaw prospołecznych</a:t>
            </a:r>
            <a:r>
              <a:rPr lang="pl-PL" dirty="0"/>
              <a:t>, w tym poprzez możliwość udziału w działaniach z zakresu wolontariatu, sprzyjających aktywnemu uczestnictwu uczniów w życiu </a:t>
            </a:r>
            <a:r>
              <a:rPr lang="pl-PL" dirty="0" smtClean="0"/>
              <a:t>społecznym (art. 1 pkt 12);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stworzenie warunków </a:t>
            </a:r>
            <a:r>
              <a:rPr lang="pl-PL" dirty="0"/>
              <a:t>do działania w szkole lub placówce: wolontariuszy, stowarzyszeń i innych organizacji, w szczególności organizacji harcerskich, których celem statutowym jest działalność wychowawcza lub rozszerzanie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wzbogacanie form działalności dydaktycznej, wychowawczej, opiekuńczej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innowacyjnej szkoły lub </a:t>
            </a:r>
            <a:r>
              <a:rPr lang="pl-PL" dirty="0" smtClean="0"/>
              <a:t>placówki (art. 68 ust. 1 pkt 9);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podejmowanie działań z zakresu wolontariatu przez samorząd szkolny </a:t>
            </a:r>
            <a:br>
              <a:rPr lang="pl-PL" dirty="0" smtClean="0"/>
            </a:br>
            <a:r>
              <a:rPr lang="pl-PL" dirty="0" smtClean="0"/>
              <a:t>w porozumieniu z dyrektorem (art. 85 ust. 6);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możliwość wyłonienia przez samorząd uczniowski ze swego składu rady wolontariatu (art. 85 ust. 7);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z</a:t>
            </a:r>
            <a:r>
              <a:rPr lang="pl-PL" dirty="0" smtClean="0"/>
              <a:t>awarcie </a:t>
            </a:r>
            <a:r>
              <a:rPr lang="pl-PL" dirty="0"/>
              <a:t>w statucie szkoły informacji o sposobie organizacji i realizacji działań w zakresie </a:t>
            </a:r>
            <a:r>
              <a:rPr lang="pl-PL" dirty="0" smtClean="0"/>
              <a:t>wolontariatu (art. 98 ust. 1 pkt 21);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41932" y="5997975"/>
            <a:ext cx="85689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</a:t>
            </a:r>
            <a:r>
              <a:rPr lang="pl-PL" sz="1600" dirty="0" smtClean="0">
                <a:solidFill>
                  <a:srgbClr val="002060"/>
                </a:solidFill>
              </a:rPr>
              <a:t>stawa z dnia 14 grudnia 2016 r. – Prawo oświatowe </a:t>
            </a:r>
            <a:r>
              <a:rPr lang="pl-PL" sz="1600" b="1" dirty="0" smtClean="0">
                <a:solidFill>
                  <a:srgbClr val="002060"/>
                </a:solidFill>
              </a:rPr>
              <a:t>(Dz. U. z 2017 r. poz. 59 ze zm.) </a:t>
            </a:r>
            <a:endParaRPr lang="pl-PL" sz="1600" b="1" dirty="0">
              <a:solidFill>
                <a:srgbClr val="002060"/>
              </a:solidFill>
            </a:endParaRPr>
          </a:p>
          <a:p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1360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ORGANIZACJA REKOLEKCJI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91840" y="1115541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Zwolnienie uczniów z zajęć w celu odbycia rekolekcji</a:t>
            </a:r>
            <a:endParaRPr lang="pl-PL" dirty="0" smtClean="0"/>
          </a:p>
          <a:p>
            <a:r>
              <a:rPr lang="pl-PL" dirty="0"/>
              <a:t>U</a:t>
            </a:r>
            <a:r>
              <a:rPr lang="pl-PL" dirty="0" smtClean="0"/>
              <a:t>czniowie uczęszczający na naukę religii mają prawo do zwolnienia z zajęć szkolnych w celu odbycia trzydniowych rekolekcji wielkopostnych, a także innych rekolekcji, jeżeli stanowią one praktykę danego kościoła lub innego związku wyznaniowego. Niemniej jednak w czasie trwania rekolekcji szkoła nie jest zwolniona z realizowania funkcji opiekuńczej i wychowawczej.</a:t>
            </a:r>
          </a:p>
          <a:p>
            <a:endParaRPr lang="pl-PL" b="1" dirty="0" smtClean="0"/>
          </a:p>
          <a:p>
            <a:r>
              <a:rPr lang="pl-PL" b="1" dirty="0" smtClean="0"/>
              <a:t>Uzgadnianie terminu rekolekcji i zasad ich organizacji</a:t>
            </a:r>
            <a:endParaRPr lang="pl-PL" dirty="0" smtClean="0"/>
          </a:p>
          <a:p>
            <a:r>
              <a:rPr lang="pl-PL" dirty="0" smtClean="0"/>
              <a:t>O terminie rekolekcji dyrektor szkoły powinien być powiadomiony przez organizujących rekolekcje na co najmniej miesiąc przed terminem rozpoczęcia rekolekcji. Szczegóły odnośnie organizacji rekolekcji powinny być przedmiotem ustaleń pomiędzy szkołą a organizatorem rekolekcji. </a:t>
            </a:r>
          </a:p>
          <a:p>
            <a:r>
              <a:rPr lang="pl-PL" dirty="0" smtClean="0"/>
              <a:t>Jako rozwiązanie pożądane w sytuacji, gdy w szkole prowadzona jest nauka religii więcej niż jednego kościoła lub związku wyznaniowego, prawodawca wskazuje, </a:t>
            </a:r>
            <a:br>
              <a:rPr lang="pl-PL" dirty="0" smtClean="0"/>
            </a:br>
            <a:r>
              <a:rPr lang="pl-PL" dirty="0" smtClean="0"/>
              <a:t>iż winno się dążyć do ustalenia wspólnego terminu rekolekcji.</a:t>
            </a:r>
            <a:endParaRPr lang="pl-PL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rozporządzenie Ministra Edukacji Narodowej z dnia 7</a:t>
            </a:r>
            <a:r>
              <a:rPr lang="pl-PL" sz="1600" dirty="0" smtClean="0">
                <a:solidFill>
                  <a:srgbClr val="002060"/>
                </a:solidFill>
              </a:rPr>
              <a:t> </a:t>
            </a:r>
            <a:r>
              <a:rPr lang="pl-PL" sz="1600" dirty="0">
                <a:solidFill>
                  <a:srgbClr val="002060"/>
                </a:solidFill>
              </a:rPr>
              <a:t>czerwca 2017 r. zmieniające rozporządzenie w sprawie </a:t>
            </a:r>
            <a:r>
              <a:rPr lang="pl-PL" sz="1600" dirty="0" smtClean="0">
                <a:solidFill>
                  <a:srgbClr val="002060"/>
                </a:solidFill>
              </a:rPr>
              <a:t>warunków i sposobu organizowania nauki religii w publicznych przedszkolach i szkołach </a:t>
            </a:r>
            <a:r>
              <a:rPr lang="pl-PL" sz="1600" b="1" dirty="0" smtClean="0">
                <a:solidFill>
                  <a:srgbClr val="002060"/>
                </a:solidFill>
              </a:rPr>
              <a:t>(Dz</a:t>
            </a:r>
            <a:r>
              <a:rPr lang="pl-PL" sz="1600" b="1" dirty="0">
                <a:solidFill>
                  <a:srgbClr val="002060"/>
                </a:solidFill>
              </a:rPr>
              <a:t>. U. </a:t>
            </a:r>
            <a:r>
              <a:rPr lang="pl-PL" sz="1600" b="1" dirty="0" smtClean="0">
                <a:solidFill>
                  <a:srgbClr val="002060"/>
                </a:solidFill>
              </a:rPr>
              <a:t>poz</a:t>
            </a:r>
            <a:r>
              <a:rPr lang="pl-PL" sz="1600" b="1" dirty="0">
                <a:solidFill>
                  <a:srgbClr val="002060"/>
                </a:solidFill>
              </a:rPr>
              <a:t>. </a:t>
            </a:r>
            <a:r>
              <a:rPr lang="pl-PL" sz="1600" b="1" dirty="0" smtClean="0">
                <a:solidFill>
                  <a:srgbClr val="002060"/>
                </a:solidFill>
              </a:rPr>
              <a:t>1147)</a:t>
            </a:r>
            <a:endParaRPr lang="pl-PL" sz="1600" b="1" dirty="0">
              <a:solidFill>
                <a:srgbClr val="002060"/>
              </a:solidFill>
            </a:endParaRPr>
          </a:p>
          <a:p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81360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238" y="467469"/>
            <a:ext cx="9069387" cy="864096"/>
          </a:xfrm>
        </p:spPr>
        <p:txBody>
          <a:bodyPr/>
          <a:lstStyle/>
          <a:p>
            <a:r>
              <a:rPr lang="pl-PL" sz="2200" b="1" dirty="0">
                <a:solidFill>
                  <a:srgbClr val="C00000"/>
                </a:solidFill>
              </a:rPr>
              <a:t>Uczniowie z orzeczeniami wydanymi przed 1 września 2017 r. </a:t>
            </a:r>
            <a:r>
              <a:rPr lang="pl-PL" sz="2200" b="1" dirty="0" smtClean="0">
                <a:solidFill>
                  <a:srgbClr val="C00000"/>
                </a:solidFill>
              </a:rPr>
              <a:t/>
            </a:r>
            <a:br>
              <a:rPr lang="pl-PL" sz="2200" b="1" dirty="0" smtClean="0">
                <a:solidFill>
                  <a:srgbClr val="C00000"/>
                </a:solidFill>
              </a:rPr>
            </a:br>
            <a:r>
              <a:rPr lang="pl-PL" sz="2200" b="1" dirty="0" smtClean="0">
                <a:solidFill>
                  <a:srgbClr val="C00000"/>
                </a:solidFill>
              </a:rPr>
              <a:t>– </a:t>
            </a:r>
            <a:r>
              <a:rPr lang="pl-PL" sz="2200" b="1" dirty="0">
                <a:solidFill>
                  <a:srgbClr val="C00000"/>
                </a:solidFill>
              </a:rPr>
              <a:t>art. 312 </a:t>
            </a:r>
            <a:r>
              <a:rPr lang="pl-PL" altLang="pl-PL" sz="2200" b="1" dirty="0" err="1" smtClean="0">
                <a:solidFill>
                  <a:srgbClr val="C00000"/>
                </a:solidFill>
                <a:cs typeface="Arial" pitchFamily="34" charset="0"/>
              </a:rPr>
              <a:t>u.P.w.u.-P.o</a:t>
            </a:r>
            <a:r>
              <a:rPr lang="pl-PL" altLang="pl-PL" sz="22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pl-PL" b="1" dirty="0">
                <a:solidFill>
                  <a:srgbClr val="C00000"/>
                </a:solidFill>
              </a:rPr>
              <a:t/>
            </a:r>
            <a:br>
              <a:rPr lang="pl-PL" b="1" dirty="0">
                <a:solidFill>
                  <a:srgbClr val="C0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238" y="1768475"/>
            <a:ext cx="9361610" cy="4987925"/>
          </a:xfrm>
        </p:spPr>
        <p:txBody>
          <a:bodyPr/>
          <a:lstStyle/>
          <a:p>
            <a:pPr marL="0" lvl="0" algn="just">
              <a:spcBef>
                <a:spcPts val="600"/>
              </a:spcBef>
              <a:spcAft>
                <a:spcPts val="600"/>
              </a:spcAft>
            </a:pPr>
            <a:r>
              <a:rPr lang="pl-PL" sz="2400" b="1" kern="1200" dirty="0"/>
              <a:t>Orzeczenia:</a:t>
            </a:r>
          </a:p>
          <a:p>
            <a:pPr marL="0" lvl="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l-PL" sz="2400" b="1" kern="1200" dirty="0"/>
              <a:t>o potrzebie kształcenia specjalnego</a:t>
            </a:r>
          </a:p>
          <a:p>
            <a:pPr marL="0" lvl="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l-PL" sz="2400" b="1" kern="1200" smtClean="0"/>
              <a:t>o </a:t>
            </a:r>
            <a:r>
              <a:rPr lang="pl-PL" sz="2400" b="1" kern="1200" dirty="0" smtClean="0"/>
              <a:t>potrzebie </a:t>
            </a:r>
            <a:r>
              <a:rPr lang="pl-PL" sz="2400" b="1" kern="1200" dirty="0"/>
              <a:t>indywidualnego rocznego </a:t>
            </a:r>
            <a:r>
              <a:rPr lang="pl-PL" sz="2400" b="1" kern="1200" dirty="0" smtClean="0"/>
              <a:t>przygotowania</a:t>
            </a:r>
            <a:br>
              <a:rPr lang="pl-PL" sz="2400" b="1" kern="1200" dirty="0" smtClean="0"/>
            </a:br>
            <a:r>
              <a:rPr lang="pl-PL" sz="2400" b="1" kern="1200" smtClean="0"/>
              <a:t>    </a:t>
            </a:r>
            <a:r>
              <a:rPr lang="pl-PL" sz="2400" b="1" kern="1200" dirty="0"/>
              <a:t>przedszkolnego</a:t>
            </a:r>
          </a:p>
          <a:p>
            <a:pPr marL="0" lvl="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l-PL" sz="2400" b="1" kern="1200" dirty="0"/>
              <a:t>o potrzebie indywidualnego nauczania</a:t>
            </a:r>
          </a:p>
          <a:p>
            <a:pPr marL="0" lvl="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l-PL" sz="2400" b="1" kern="1200" dirty="0"/>
              <a:t>o potrzebie zajęć rewalidacyjno-wychowawczych</a:t>
            </a:r>
          </a:p>
          <a:p>
            <a:pPr marL="0" lvl="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l-PL" sz="2400" kern="1200" dirty="0">
              <a:solidFill>
                <a:schemeClr val="tx1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sz="2400" b="1" kern="1200" dirty="0">
                <a:solidFill>
                  <a:schemeClr val="tx1"/>
                </a:solidFill>
              </a:rPr>
              <a:t>wydane przed 1 września 2017 r.,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sz="2400" b="1" kern="1200" dirty="0">
                <a:solidFill>
                  <a:srgbClr val="C00000"/>
                </a:solidFill>
              </a:rPr>
              <a:t>zachowują ważność na okres, na jaki zostały wydane</a:t>
            </a:r>
            <a:r>
              <a:rPr lang="pl-PL" sz="2400" b="1" kern="1200" dirty="0">
                <a:solidFill>
                  <a:schemeClr val="tx1"/>
                </a:solidFill>
              </a:rPr>
              <a:t>, </a:t>
            </a:r>
            <a:r>
              <a:rPr lang="pl-PL" sz="2400" b="1" kern="1200" dirty="0" smtClean="0">
                <a:solidFill>
                  <a:schemeClr val="tx1"/>
                </a:solidFill>
              </a:rPr>
              <a:t/>
            </a:r>
            <a:br>
              <a:rPr lang="pl-PL" sz="2400" b="1" kern="1200" dirty="0" smtClean="0">
                <a:solidFill>
                  <a:schemeClr val="tx1"/>
                </a:solidFill>
              </a:rPr>
            </a:br>
            <a:r>
              <a:rPr lang="pl-PL" sz="2400" b="1" u="sng" kern="1200" dirty="0" smtClean="0">
                <a:solidFill>
                  <a:schemeClr val="tx1"/>
                </a:solidFill>
              </a:rPr>
              <a:t>z </a:t>
            </a:r>
            <a:r>
              <a:rPr lang="pl-PL" sz="2400" b="1" u="sng" kern="1200" dirty="0">
                <a:solidFill>
                  <a:schemeClr val="tx1"/>
                </a:solidFill>
              </a:rPr>
              <a:t>wyjątkiem: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4947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1973"/>
            <a:ext cx="10080625" cy="6693614"/>
          </a:xfrm>
          <a:prstGeom prst="rect">
            <a:avLst/>
          </a:prstGeom>
        </p:spPr>
      </p:pic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28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08058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21638" y="1691605"/>
            <a:ext cx="9198185" cy="498792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1007943" eaLnBrk="1" hangingPunct="1"/>
            <a:r>
              <a:rPr lang="pl-PL" altLang="pl-PL" sz="2000" b="1" dirty="0">
                <a:solidFill>
                  <a:srgbClr val="C00000"/>
                </a:solidFill>
                <a:cs typeface="Arial" pitchFamily="34" charset="0"/>
              </a:rPr>
              <a:t>Indywidualne programy edukacyjno-terapeutyczne (IPET) </a:t>
            </a:r>
            <a:r>
              <a:rPr lang="pl-PL" altLang="pl-PL" sz="2000" b="1" dirty="0">
                <a:solidFill>
                  <a:srgbClr val="292934"/>
                </a:solidFill>
                <a:cs typeface="Arial" pitchFamily="34" charset="0"/>
              </a:rPr>
              <a:t>opracowane przed 1 września 2017 r. zachowują </a:t>
            </a:r>
            <a:r>
              <a:rPr lang="pl-PL" altLang="pl-PL" sz="2000" b="1" dirty="0" smtClean="0">
                <a:solidFill>
                  <a:srgbClr val="292934"/>
                </a:solidFill>
                <a:cs typeface="Arial" pitchFamily="34" charset="0"/>
              </a:rPr>
              <a:t>ważność do </a:t>
            </a:r>
            <a:r>
              <a:rPr lang="pl-PL" altLang="pl-PL" sz="2000" b="1" dirty="0">
                <a:solidFill>
                  <a:srgbClr val="292934"/>
                </a:solidFill>
                <a:cs typeface="Arial" pitchFamily="34" charset="0"/>
              </a:rPr>
              <a:t>1 października 2017 r. </a:t>
            </a:r>
            <a:r>
              <a:rPr lang="pl-PL" altLang="pl-PL" sz="2000" b="1" dirty="0" smtClean="0">
                <a:solidFill>
                  <a:srgbClr val="292934"/>
                </a:solidFill>
                <a:cs typeface="Arial" pitchFamily="34" charset="0"/>
              </a:rPr>
              <a:t/>
            </a:r>
            <a:br>
              <a:rPr lang="pl-PL" altLang="pl-PL" sz="2000" b="1" dirty="0" smtClean="0">
                <a:solidFill>
                  <a:srgbClr val="292934"/>
                </a:solidFill>
                <a:cs typeface="Arial" pitchFamily="34" charset="0"/>
              </a:rPr>
            </a:br>
            <a:r>
              <a:rPr lang="pl-PL" altLang="pl-PL" sz="2000" dirty="0" smtClean="0">
                <a:solidFill>
                  <a:srgbClr val="292934"/>
                </a:solidFill>
                <a:cs typeface="Arial" pitchFamily="34" charset="0"/>
              </a:rPr>
              <a:t>– </a:t>
            </a:r>
            <a:r>
              <a:rPr lang="pl-PL" altLang="pl-PL" sz="2000" dirty="0">
                <a:solidFill>
                  <a:srgbClr val="292934"/>
                </a:solidFill>
                <a:cs typeface="Arial" pitchFamily="34" charset="0"/>
              </a:rPr>
              <a:t>art. 311 </a:t>
            </a:r>
            <a:r>
              <a:rPr lang="pl-PL" altLang="pl-PL" sz="2000" dirty="0" err="1" smtClean="0">
                <a:solidFill>
                  <a:srgbClr val="292934"/>
                </a:solidFill>
                <a:cs typeface="Arial" pitchFamily="34" charset="0"/>
              </a:rPr>
              <a:t>u.P.w.u.-P.o</a:t>
            </a:r>
            <a:r>
              <a:rPr lang="pl-PL" altLang="pl-PL" sz="2000" dirty="0">
                <a:solidFill>
                  <a:srgbClr val="292934"/>
                </a:solidFill>
                <a:cs typeface="Arial" pitchFamily="34" charset="0"/>
              </a:rPr>
              <a:t>.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29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25282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717" y="90470"/>
            <a:ext cx="9069387" cy="1260475"/>
          </a:xfrm>
        </p:spPr>
        <p:txBody>
          <a:bodyPr/>
          <a:lstStyle/>
          <a:p>
            <a:r>
              <a:rPr lang="pl-PL" sz="2400" b="1" dirty="0">
                <a:solidFill>
                  <a:srgbClr val="002060"/>
                </a:solidFill>
              </a:rPr>
              <a:t>Program wychowawczo-profilaktyczny – </a:t>
            </a:r>
            <a:r>
              <a:rPr lang="pl-PL" sz="2400" b="1" dirty="0" err="1" smtClean="0">
                <a:solidFill>
                  <a:srgbClr val="002060"/>
                </a:solidFill>
              </a:rPr>
              <a:t>u.P.o</a:t>
            </a:r>
            <a:r>
              <a:rPr lang="pl-PL" sz="2400" b="1" dirty="0" smtClean="0">
                <a:solidFill>
                  <a:srgbClr val="002060"/>
                </a:solidFill>
              </a:rPr>
              <a:t>.</a:t>
            </a:r>
            <a:endParaRPr lang="pl-PL" sz="24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718" y="1350945"/>
            <a:ext cx="9069387" cy="5525236"/>
          </a:xfrm>
        </p:spPr>
        <p:txBody>
          <a:bodyPr/>
          <a:lstStyle/>
          <a:p>
            <a:pPr>
              <a:buClrTx/>
            </a:pPr>
            <a:r>
              <a:rPr lang="pl-PL" sz="2400" b="1" dirty="0" smtClean="0"/>
              <a:t>art</a:t>
            </a:r>
            <a:r>
              <a:rPr lang="pl-PL" sz="2400" b="1" dirty="0"/>
              <a:t>. 26 ust. 1 </a:t>
            </a:r>
            <a:r>
              <a:rPr lang="pl-PL" sz="2400" b="1" dirty="0" err="1" smtClean="0"/>
              <a:t>u.P.o</a:t>
            </a:r>
            <a:r>
              <a:rPr lang="pl-PL" sz="2400" b="1" dirty="0"/>
              <a:t>. </a:t>
            </a:r>
            <a:r>
              <a:rPr lang="pl-PL" sz="2400" dirty="0"/>
              <a:t>– Szkoły oraz placówki realizują </a:t>
            </a:r>
            <a:r>
              <a:rPr lang="pl-PL" sz="2400" b="1" dirty="0">
                <a:solidFill>
                  <a:srgbClr val="C00000"/>
                </a:solidFill>
              </a:rPr>
              <a:t>program wychowawczo-profilaktyczny </a:t>
            </a:r>
            <a:r>
              <a:rPr lang="pl-PL" sz="2400" dirty="0"/>
              <a:t>obejmujący: </a:t>
            </a:r>
          </a:p>
          <a:p>
            <a:pPr marL="720000" indent="-457200">
              <a:spcAft>
                <a:spcPts val="600"/>
              </a:spcAft>
              <a:buClrTx/>
              <a:buSzPct val="80000"/>
              <a:buFont typeface="+mj-lt"/>
              <a:buAutoNum type="arabicParenR"/>
            </a:pPr>
            <a:r>
              <a:rPr lang="pl-PL" sz="2400" dirty="0"/>
              <a:t>treści i działania o charakterze wychowawczym </a:t>
            </a:r>
            <a:r>
              <a:rPr lang="pl-PL" sz="2400" b="1" dirty="0">
                <a:solidFill>
                  <a:srgbClr val="C00000"/>
                </a:solidFill>
              </a:rPr>
              <a:t>skierowane do uczniów</a:t>
            </a:r>
            <a:r>
              <a:rPr lang="pl-PL" sz="2400" dirty="0"/>
              <a:t>, oraz </a:t>
            </a:r>
          </a:p>
          <a:p>
            <a:pPr marL="720000" indent="-457200">
              <a:spcAft>
                <a:spcPts val="600"/>
              </a:spcAft>
              <a:buClrTx/>
              <a:buSzPct val="80000"/>
              <a:buFont typeface="+mj-lt"/>
              <a:buAutoNum type="arabicParenR"/>
            </a:pPr>
            <a:r>
              <a:rPr lang="pl-PL" sz="2400" dirty="0"/>
              <a:t>treści i działania o charakterze profilaktycznym dostosowane do potrzeb rozwojowych uczniów, przygotowane w oparciu o przeprowadzoną </a:t>
            </a:r>
            <a:r>
              <a:rPr lang="pl-PL" sz="2400" b="1" dirty="0">
                <a:solidFill>
                  <a:srgbClr val="C00000"/>
                </a:solidFill>
              </a:rPr>
              <a:t>diagnozę</a:t>
            </a:r>
            <a:r>
              <a:rPr lang="pl-PL" sz="2400" dirty="0"/>
              <a:t> potrzeb i problemów występujących w danej społeczności szkolnej, </a:t>
            </a:r>
            <a:r>
              <a:rPr lang="pl-PL" sz="2400" b="1" dirty="0">
                <a:solidFill>
                  <a:srgbClr val="C00000"/>
                </a:solidFill>
              </a:rPr>
              <a:t>skierowane do uczniów, nauczycieli i rodziców.  </a:t>
            </a:r>
          </a:p>
          <a:p>
            <a:pPr>
              <a:spcAft>
                <a:spcPts val="600"/>
              </a:spcAft>
              <a:buClrTx/>
            </a:pPr>
            <a:r>
              <a:rPr lang="pl-PL" sz="2400" dirty="0" smtClean="0"/>
              <a:t>programu </a:t>
            </a:r>
            <a:r>
              <a:rPr lang="pl-PL" sz="2400" dirty="0"/>
              <a:t>nie opracowuje się dla przedszkoli i szkół dla dorosłych</a:t>
            </a:r>
            <a:r>
              <a:rPr lang="pl-PL" sz="2400" dirty="0" smtClean="0"/>
              <a:t>.</a:t>
            </a:r>
          </a:p>
          <a:p>
            <a:pPr>
              <a:spcAft>
                <a:spcPts val="600"/>
              </a:spcAft>
              <a:buClrTx/>
            </a:pPr>
            <a:r>
              <a:rPr lang="pl-PL" sz="2400" dirty="0" smtClean="0"/>
              <a:t>placówki, które realizują program wychowawczo-profilaktyczny to placówki określone w art. 2 </a:t>
            </a:r>
            <a:r>
              <a:rPr lang="pl-PL" sz="2400" dirty="0" err="1" smtClean="0"/>
              <a:t>pkt</a:t>
            </a:r>
            <a:r>
              <a:rPr lang="pl-PL" sz="2400" dirty="0" smtClean="0"/>
              <a:t> 3-5, 7 i 8 </a:t>
            </a:r>
            <a:r>
              <a:rPr lang="pl-PL" sz="2400" dirty="0" err="1" smtClean="0"/>
              <a:t>u.P.o</a:t>
            </a:r>
            <a:r>
              <a:rPr lang="pl-PL" sz="2400" dirty="0" smtClean="0"/>
              <a:t>.</a:t>
            </a:r>
          </a:p>
          <a:p>
            <a:pPr>
              <a:spcAft>
                <a:spcPts val="600"/>
              </a:spcAft>
              <a:buClrTx/>
            </a:pPr>
            <a:r>
              <a:rPr lang="pl-PL" sz="2400" dirty="0" smtClean="0"/>
              <a:t>w </a:t>
            </a:r>
            <a:r>
              <a:rPr lang="pl-PL" sz="2400" dirty="0"/>
              <a:t>szkołach, w których nie tworzy się rad rodziców, program uchwala rada pedagogiczna – art. 84 ust. 4 </a:t>
            </a:r>
            <a:r>
              <a:rPr lang="pl-PL" sz="2400" dirty="0" err="1" smtClean="0"/>
              <a:t>u.P.o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22299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6443" y="179438"/>
            <a:ext cx="8569325" cy="936104"/>
          </a:xfrm>
        </p:spPr>
        <p:txBody>
          <a:bodyPr/>
          <a:lstStyle/>
          <a:p>
            <a:r>
              <a:rPr lang="pl-PL" sz="2200" b="1" dirty="0" smtClean="0">
                <a:solidFill>
                  <a:srgbClr val="C00000"/>
                </a:solidFill>
              </a:rPr>
              <a:t>Odraczanie realizacji obowiązku szkolnego </a:t>
            </a:r>
            <a:br>
              <a:rPr lang="pl-PL" sz="2200" b="1" dirty="0" smtClean="0">
                <a:solidFill>
                  <a:srgbClr val="C00000"/>
                </a:solidFill>
              </a:rPr>
            </a:br>
            <a:r>
              <a:rPr lang="pl-PL" sz="2200" b="1" dirty="0" smtClean="0">
                <a:solidFill>
                  <a:srgbClr val="C00000"/>
                </a:solidFill>
              </a:rPr>
              <a:t>– art. 38 </a:t>
            </a:r>
            <a:r>
              <a:rPr lang="pl-PL" sz="2200" b="1" dirty="0" err="1" smtClean="0">
                <a:solidFill>
                  <a:srgbClr val="C00000"/>
                </a:solidFill>
              </a:rPr>
              <a:t>u.P.o</a:t>
            </a:r>
            <a:r>
              <a:rPr lang="pl-PL" sz="2200" b="1" dirty="0" smtClean="0">
                <a:solidFill>
                  <a:srgbClr val="C00000"/>
                </a:solidFill>
              </a:rPr>
              <a:t>. </a:t>
            </a:r>
            <a:endParaRPr lang="pl-PL" sz="22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31800" y="1259557"/>
            <a:ext cx="9361040" cy="5472608"/>
          </a:xfrm>
        </p:spPr>
        <p:txBody>
          <a:bodyPr/>
          <a:lstStyle/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pl-PL" sz="2300" dirty="0"/>
              <a:t>W przypadku dzieci posiadających orzeczenie o potrzebie kształcenia specjalnego rozpoczęcie spełniania obowiązku szkolnego </a:t>
            </a:r>
            <a:r>
              <a:rPr lang="pl-PL" sz="2300" b="1" dirty="0"/>
              <a:t>może być odroczone nie dłużej </a:t>
            </a:r>
            <a:r>
              <a:rPr lang="pl-PL" sz="2300" dirty="0"/>
              <a:t>niż do końca roku szkolnego w roku kalendarzowym,</a:t>
            </a:r>
            <a:r>
              <a:rPr lang="pl-PL" sz="2300" dirty="0">
                <a:solidFill>
                  <a:srgbClr val="002060"/>
                </a:solidFill>
              </a:rPr>
              <a:t> </a:t>
            </a:r>
            <a:r>
              <a:rPr lang="pl-PL" sz="2300" b="1" dirty="0">
                <a:solidFill>
                  <a:srgbClr val="002060"/>
                </a:solidFill>
              </a:rPr>
              <a:t>w którym dziecko kończy 9 lat</a:t>
            </a:r>
            <a:r>
              <a:rPr lang="pl-PL" sz="2300" b="1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pl-PL" sz="2300" dirty="0" smtClean="0"/>
              <a:t>Dyrektor </a:t>
            </a:r>
            <a:r>
              <a:rPr lang="pl-PL" sz="2300" dirty="0"/>
              <a:t>publicznej szkoły podstawowej, w obwodzie której dziecko mieszka, na wniosek rodziców, odracza rozpoczęcie spełniania przez dziecko obowiązku szkolnego </a:t>
            </a:r>
            <a:r>
              <a:rPr lang="pl-PL" sz="2300" b="1" dirty="0"/>
              <a:t>w danym roku szkolnym.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pl-PL" sz="2300" dirty="0"/>
              <a:t>Wniosek składa się w roku kalendarzowym, w którym dziecko kończy       7 lat. Wniosek składa się </a:t>
            </a:r>
            <a:r>
              <a:rPr lang="pl-PL" sz="2300" b="1" u="sng" dirty="0">
                <a:solidFill>
                  <a:srgbClr val="002060"/>
                </a:solidFill>
              </a:rPr>
              <a:t>nie później niż </a:t>
            </a:r>
            <a:r>
              <a:rPr lang="pl-PL" sz="2300" b="1" dirty="0">
                <a:solidFill>
                  <a:srgbClr val="002060"/>
                </a:solidFill>
              </a:rPr>
              <a:t>do dnia 31 sierpnia</a:t>
            </a:r>
            <a:r>
              <a:rPr lang="pl-PL" sz="2300" dirty="0"/>
              <a:t>. 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pl-PL" sz="2300" dirty="0"/>
              <a:t>Wniosek można złożyć ponownie w roku kalendarzowym, w którym dziecko kończy 8 lat. Wniosek składa się </a:t>
            </a:r>
            <a:r>
              <a:rPr lang="pl-PL" sz="2300" u="sng" dirty="0"/>
              <a:t>nie później niż </a:t>
            </a:r>
            <a:r>
              <a:rPr lang="pl-PL" sz="2300" dirty="0"/>
              <a:t>do dnia 31 sierpnia. 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pl-PL" sz="2300" dirty="0"/>
              <a:t>Odroczenie dotyczy roku szkolnego, w którym dziecko ma rozpocząć spełnianie obowiązku szkolnego.</a:t>
            </a:r>
          </a:p>
        </p:txBody>
      </p:sp>
    </p:spTree>
    <p:extLst>
      <p:ext uri="{BB962C8B-B14F-4D97-AF65-F5344CB8AC3E}">
        <p14:creationId xmlns:p14="http://schemas.microsoft.com/office/powerpoint/2010/main" val="967947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238" y="301626"/>
            <a:ext cx="9069387" cy="1173956"/>
          </a:xfrm>
        </p:spPr>
        <p:txBody>
          <a:bodyPr/>
          <a:lstStyle/>
          <a:p>
            <a:r>
              <a:rPr lang="pl-PL" sz="2200" b="1" dirty="0"/>
              <a:t>Realizacja obowiązku szkolnego </a:t>
            </a:r>
            <a:br>
              <a:rPr lang="pl-PL" sz="2200" b="1" dirty="0"/>
            </a:br>
            <a:r>
              <a:rPr lang="pl-PL" sz="2200" b="1" dirty="0"/>
              <a:t>i obowiązku nauki poza szkołą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 algn="just">
              <a:buClr>
                <a:srgbClr val="C00000"/>
              </a:buClr>
              <a:buNone/>
            </a:pPr>
            <a:r>
              <a:rPr lang="pl-PL" altLang="pl-PL" sz="2200" dirty="0"/>
              <a:t>Realizacja obowiązkowego rocznego przygotowania przedszkolnego, obowiązku szkolnego lub obowiązku nauki odpowiednio poza </a:t>
            </a:r>
            <a:r>
              <a:rPr lang="pl-PL" altLang="pl-PL" sz="2200" dirty="0" smtClean="0"/>
              <a:t>przedszkolem, inną </a:t>
            </a:r>
            <a:r>
              <a:rPr lang="pl-PL" altLang="pl-PL" sz="2200" dirty="0"/>
              <a:t>formą wychowania przedszkolnego lub szkołą:</a:t>
            </a:r>
          </a:p>
          <a:p>
            <a:pPr lvl="1" algn="just">
              <a:buClrTx/>
              <a:buFont typeface="Arial" panose="020B0604020202020204" pitchFamily="34" charset="0"/>
              <a:buChar char="−"/>
            </a:pPr>
            <a:r>
              <a:rPr lang="pl-PL" altLang="pl-PL" sz="2200" dirty="0"/>
              <a:t>zezwolenia wydane przez dyrektora przed 1 września 2017 r. pozostają  w mocy – </a:t>
            </a:r>
            <a:r>
              <a:rPr lang="pl-PL" altLang="pl-PL" sz="2200" b="1" dirty="0"/>
              <a:t>art. 305 ust. 1 </a:t>
            </a:r>
            <a:r>
              <a:rPr lang="pl-PL" altLang="pl-PL" sz="2200" b="1" dirty="0" err="1" smtClean="0">
                <a:cs typeface="Arial" pitchFamily="34" charset="0"/>
              </a:rPr>
              <a:t>u.P.w.u-P.o</a:t>
            </a:r>
            <a:r>
              <a:rPr lang="pl-PL" altLang="pl-PL" sz="2200" b="1" dirty="0">
                <a:cs typeface="Arial" pitchFamily="34" charset="0"/>
              </a:rPr>
              <a:t>.</a:t>
            </a:r>
            <a:endParaRPr lang="pl-PL" sz="2200" b="1" dirty="0"/>
          </a:p>
          <a:p>
            <a:pPr lvl="1" algn="just">
              <a:buClrTx/>
              <a:buFont typeface="Arial" panose="020B0604020202020204" pitchFamily="34" charset="0"/>
              <a:buChar char="−"/>
            </a:pPr>
            <a:r>
              <a:rPr lang="pl-PL" altLang="pl-PL" sz="2200" dirty="0"/>
              <a:t>do wniosków złożonych do 31 sierpnia 2017 r. stosuje się przepisy </a:t>
            </a:r>
            <a:r>
              <a:rPr lang="pl-PL" altLang="pl-PL" sz="2200" dirty="0" err="1" smtClean="0"/>
              <a:t>u.s.o</a:t>
            </a:r>
            <a:r>
              <a:rPr lang="pl-PL" altLang="pl-PL" sz="2200" dirty="0"/>
              <a:t> </a:t>
            </a:r>
            <a:r>
              <a:rPr lang="pl-PL" altLang="pl-PL" sz="2200" dirty="0" smtClean="0"/>
              <a:t>w </a:t>
            </a:r>
            <a:r>
              <a:rPr lang="pl-PL" altLang="pl-PL" sz="2200" dirty="0"/>
              <a:t>brzmieniu dotychczasowym </a:t>
            </a:r>
            <a:r>
              <a:rPr lang="pl-PL" sz="2200" dirty="0"/>
              <a:t>– </a:t>
            </a:r>
            <a:r>
              <a:rPr lang="pl-PL" altLang="pl-PL" sz="2200" b="1" dirty="0"/>
              <a:t>art. 305 ust. 2 </a:t>
            </a:r>
            <a:r>
              <a:rPr lang="pl-PL" altLang="pl-PL" sz="2200" b="1" dirty="0" err="1" smtClean="0">
                <a:cs typeface="Arial" pitchFamily="34" charset="0"/>
              </a:rPr>
              <a:t>u.P.w.u.-P.o</a:t>
            </a:r>
            <a:r>
              <a:rPr lang="pl-PL" altLang="pl-PL" sz="2200" b="1" dirty="0">
                <a:cs typeface="Arial" pitchFamily="34" charset="0"/>
              </a:rPr>
              <a:t>.</a:t>
            </a:r>
          </a:p>
          <a:p>
            <a:pPr lvl="1" algn="just">
              <a:buClrTx/>
              <a:buFont typeface="Arial" panose="020B0604020202020204" pitchFamily="34" charset="0"/>
              <a:buChar char="−"/>
            </a:pPr>
            <a:r>
              <a:rPr lang="pl-PL" altLang="pl-PL" sz="2200" dirty="0"/>
              <a:t>do spełniania ww. obowiązków odpowiednio poza przedszkolem lub szkołą, na podstawie decyzji dyrektora wydanej przed </a:t>
            </a:r>
            <a:r>
              <a:rPr lang="pl-PL" altLang="pl-PL" sz="2200" dirty="0" smtClean="0"/>
              <a:t/>
            </a:r>
            <a:br>
              <a:rPr lang="pl-PL" altLang="pl-PL" sz="2200" dirty="0" smtClean="0"/>
            </a:br>
            <a:r>
              <a:rPr lang="pl-PL" altLang="pl-PL" sz="2200" dirty="0" smtClean="0"/>
              <a:t>1 </a:t>
            </a:r>
            <a:r>
              <a:rPr lang="pl-PL" altLang="pl-PL" sz="2200" dirty="0"/>
              <a:t>września 2017 r. oraz decyzji wydanej do wniosku złożonego do 31 sierpnia 2017 r. – stosuje się przepisy ustawy – Prawo oświatowe – </a:t>
            </a:r>
            <a:r>
              <a:rPr lang="pl-PL" altLang="pl-PL" sz="2200" b="1" dirty="0"/>
              <a:t>art. 305 ust. 3 </a:t>
            </a:r>
            <a:r>
              <a:rPr lang="pl-PL" altLang="pl-PL" sz="2200" b="1" dirty="0" err="1" smtClean="0">
                <a:cs typeface="Arial" pitchFamily="34" charset="0"/>
              </a:rPr>
              <a:t>u.P.w.u.-P.o</a:t>
            </a:r>
            <a:r>
              <a:rPr lang="pl-PL" altLang="pl-PL" sz="2200" b="1" dirty="0" smtClean="0">
                <a:cs typeface="Arial" pitchFamily="34" charset="0"/>
              </a:rPr>
              <a:t>.</a:t>
            </a:r>
            <a:endParaRPr lang="pl-PL" altLang="pl-PL" sz="2200" b="1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31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6045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200" b="1" dirty="0">
                <a:solidFill>
                  <a:srgbClr val="002060"/>
                </a:solidFill>
              </a:rPr>
              <a:t>Realizacja obowiązku szkolnego </a:t>
            </a:r>
            <a:br>
              <a:rPr lang="pl-PL" sz="2200" b="1" dirty="0">
                <a:solidFill>
                  <a:srgbClr val="002060"/>
                </a:solidFill>
              </a:rPr>
            </a:br>
            <a:r>
              <a:rPr lang="pl-PL" sz="2200" b="1" dirty="0">
                <a:solidFill>
                  <a:srgbClr val="002060"/>
                </a:solidFill>
              </a:rPr>
              <a:t>i obowiązku nauki poza szkołą – art. 37 </a:t>
            </a:r>
            <a:r>
              <a:rPr lang="pl-PL" sz="2200" b="1" dirty="0" err="1" smtClean="0">
                <a:solidFill>
                  <a:srgbClr val="002060"/>
                </a:solidFill>
              </a:rPr>
              <a:t>u.P.o</a:t>
            </a:r>
            <a:r>
              <a:rPr lang="pl-PL" sz="22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7784" y="1562101"/>
            <a:ext cx="9284841" cy="5194300"/>
          </a:xfrm>
        </p:spPr>
        <p:txBody>
          <a:bodyPr/>
          <a:lstStyle/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sz="2300" dirty="0"/>
              <a:t>Wniosek rodziców dotyczący zezwolenia na realizację rocznego obowiązkowego wychowania przedszkolnego, obowiązku szkolnego lub obowiązku nauki poza szkołą składa się odpowiednio do dyrektora publicznego lub niepublicznego przedszkola, szkoły podstawowej i szkoły ponadpodstawowej </a:t>
            </a:r>
            <a:r>
              <a:rPr lang="pl-PL" sz="2300" b="1" dirty="0">
                <a:solidFill>
                  <a:srgbClr val="C00000"/>
                </a:solidFill>
              </a:rPr>
              <a:t>znajdującej się na terenie województwa, w którym zamieszkuje dziecko.</a:t>
            </a:r>
          </a:p>
          <a:p>
            <a:pPr algn="just">
              <a:buClrTx/>
            </a:pPr>
            <a:r>
              <a:rPr lang="pl-PL" sz="2300" dirty="0"/>
              <a:t>Do wniosku należy dołączyć wymaganą dokumentację (taką jak obecnie), w tym opinię </a:t>
            </a:r>
            <a:r>
              <a:rPr lang="pl-PL" sz="2300" b="1" dirty="0">
                <a:solidFill>
                  <a:srgbClr val="C00000"/>
                </a:solidFill>
              </a:rPr>
              <a:t>publicznej</a:t>
            </a:r>
            <a:r>
              <a:rPr lang="pl-PL" sz="2300" dirty="0"/>
              <a:t> poradni psychologiczno-pedagogicznej.  </a:t>
            </a:r>
          </a:p>
          <a:p>
            <a:pPr algn="just">
              <a:buClrTx/>
            </a:pPr>
            <a:r>
              <a:rPr lang="pl-PL" sz="2300" dirty="0"/>
              <a:t>Przepisów tych nie stosuje się do dzieci posiadających orzeczenie              o potrzebie kształcenia specjalnego z uwagi na niepełnosprawność intelektualną w stopniu umiarkowanym lub znacznym.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sz="2300" dirty="0"/>
              <a:t>Pozostałe warunki przy wydawaniu zezwoleń bez zmian.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32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48586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200" b="1" dirty="0">
                <a:solidFill>
                  <a:srgbClr val="002060"/>
                </a:solidFill>
              </a:rPr>
              <a:t>Realizacja obowiązku szkolnego </a:t>
            </a:r>
            <a:br>
              <a:rPr lang="pl-PL" sz="2200" b="1" dirty="0">
                <a:solidFill>
                  <a:srgbClr val="002060"/>
                </a:solidFill>
              </a:rPr>
            </a:br>
            <a:r>
              <a:rPr lang="pl-PL" sz="2200" b="1" dirty="0">
                <a:solidFill>
                  <a:srgbClr val="002060"/>
                </a:solidFill>
              </a:rPr>
              <a:t>i obowiązku nauki poza szkołą – art. 37 </a:t>
            </a:r>
            <a:r>
              <a:rPr lang="pl-PL" sz="2200" b="1" dirty="0" err="1" smtClean="0">
                <a:solidFill>
                  <a:srgbClr val="002060"/>
                </a:solidFill>
              </a:rPr>
              <a:t>u.P.o</a:t>
            </a:r>
            <a:r>
              <a:rPr lang="pl-PL" sz="22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7784" y="1562101"/>
            <a:ext cx="9284841" cy="5194300"/>
          </a:xfrm>
        </p:spPr>
        <p:txBody>
          <a:bodyPr/>
          <a:lstStyle/>
          <a:p>
            <a:pPr algn="just">
              <a:buClrTx/>
            </a:pPr>
            <a:r>
              <a:rPr lang="pl-PL" sz="2200" dirty="0"/>
              <a:t>Uczeń, a także rodzic ucznia, może korzystać ze wsparcia szkoły, której dyrektor wydał zezwolenie, obejmującego:</a:t>
            </a:r>
          </a:p>
          <a:p>
            <a:pPr lvl="1" algn="just">
              <a:buClrTx/>
              <a:buSzPct val="100000"/>
              <a:buFont typeface="Arial" panose="020B0604020202020204" pitchFamily="34" charset="0"/>
              <a:buChar char="−"/>
            </a:pPr>
            <a:r>
              <a:rPr lang="pl-PL" sz="2200" dirty="0"/>
              <a:t>prawo uczestniczenia w szkole w zajęciach: dodatkowych, rewalidacyjnych, pomocy psychologiczno-pedagogicznej, rozwijających zainteresowania i uzdolnienia uczniów, z zakresu doradztwa </a:t>
            </a:r>
            <a:r>
              <a:rPr lang="pl-PL" sz="2200" dirty="0" smtClean="0"/>
              <a:t>zawodowego, </a:t>
            </a:r>
            <a:endParaRPr lang="pl-PL" sz="2200" dirty="0"/>
          </a:p>
          <a:p>
            <a:pPr lvl="1" algn="just">
              <a:buClrTx/>
              <a:buSzPct val="100000"/>
              <a:buFont typeface="Arial" panose="020B0604020202020204" pitchFamily="34" charset="0"/>
              <a:buChar char="−"/>
            </a:pPr>
            <a:r>
              <a:rPr lang="pl-PL" sz="2200" dirty="0"/>
              <a:t>zapewnienie dostępu do podręczników, materiałów edukacyjnych        i materiałów ćwiczeniowych oraz dostępu do pomocy dydaktycznych służących realizacji podstawy programowej znajdujących się </a:t>
            </a:r>
            <a:r>
              <a:rPr lang="pl-PL" sz="2200" dirty="0" smtClean="0"/>
              <a:t>w </a:t>
            </a:r>
            <a:r>
              <a:rPr lang="pl-PL" sz="2200" dirty="0"/>
              <a:t>zasobach szkoły (w porozumieniu z dyrektorem szkoły</a:t>
            </a:r>
            <a:r>
              <a:rPr lang="pl-PL" sz="2200" dirty="0" smtClean="0"/>
              <a:t>),</a:t>
            </a:r>
            <a:endParaRPr lang="pl-PL" sz="2200" dirty="0"/>
          </a:p>
          <a:p>
            <a:pPr lvl="1" algn="just">
              <a:buClrTx/>
              <a:buSzPct val="100000"/>
              <a:buFont typeface="Arial" panose="020B0604020202020204" pitchFamily="34" charset="0"/>
              <a:buChar char="−"/>
            </a:pPr>
            <a:r>
              <a:rPr lang="pl-PL" sz="2200" dirty="0"/>
              <a:t>udział w konsultacjach umożliwiających przygotowanie do rocznych egzaminów klasyfikacyjnych (art. 37 ust. 7 </a:t>
            </a:r>
            <a:r>
              <a:rPr lang="pl-PL" sz="2200" dirty="0" err="1" smtClean="0"/>
              <a:t>u.P.o</a:t>
            </a:r>
            <a:r>
              <a:rPr lang="pl-PL" sz="2200" dirty="0"/>
              <a:t>.).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33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75207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STATUTY SZKÓŁ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1340" y="1033948"/>
            <a:ext cx="86188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Dotychczasowe statuty:</a:t>
            </a:r>
          </a:p>
          <a:p>
            <a:endParaRPr lang="pl-PL" sz="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przedszkoli</a:t>
            </a:r>
            <a:r>
              <a:rPr lang="pl-PL" b="1" dirty="0"/>
              <a:t>, szkół podstawowych, szkół specjalnych przysposabiających do pracy i szkół policealnych </a:t>
            </a:r>
            <a:r>
              <a:rPr lang="pl-PL" dirty="0"/>
              <a:t>zachowują moc do dnia wejścia w życie statutów wydanych na podstawie ustawy – Prawo oświatowe,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nie </a:t>
            </a:r>
            <a:r>
              <a:rPr lang="pl-PL" b="1" dirty="0"/>
              <a:t>dłużej jednak niż do dnia 30 listopada 2017 r</a:t>
            </a:r>
            <a:r>
              <a:rPr lang="pl-PL" b="1" dirty="0" smtClean="0"/>
              <a:t>.</a:t>
            </a:r>
            <a:r>
              <a:rPr lang="pl-PL" dirty="0" smtClean="0"/>
              <a:t>,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dotychczasowych </a:t>
            </a:r>
            <a:r>
              <a:rPr lang="pl-PL" b="1" dirty="0"/>
              <a:t>trzyletnich liceów ogólnokształcących i dotychczasowych czteroletnich techników</a:t>
            </a:r>
            <a:r>
              <a:rPr lang="pl-PL" dirty="0"/>
              <a:t> zachowują moc do dnia wejścia w życie statutów wydanych na podstawie ustawy – Prawo oświatowe,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nie </a:t>
            </a:r>
            <a:r>
              <a:rPr lang="pl-PL" b="1" dirty="0"/>
              <a:t>dłużej jednak niż do dnia 30 listopada 2019 r</a:t>
            </a:r>
            <a:r>
              <a:rPr lang="pl-PL" b="1" dirty="0" smtClean="0"/>
              <a:t>.</a:t>
            </a:r>
            <a:r>
              <a:rPr lang="pl-PL" dirty="0" smtClean="0"/>
              <a:t>,</a:t>
            </a:r>
            <a:endParaRPr lang="pl-PL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dotychczasowych </a:t>
            </a:r>
            <a:r>
              <a:rPr lang="pl-PL" b="1" dirty="0"/>
              <a:t>zasadniczych szkół zawodowych</a:t>
            </a:r>
            <a:r>
              <a:rPr lang="pl-PL" dirty="0"/>
              <a:t> zachowują moc do dnia wejścia w życie statutów branżowych szkół I stopnia wydanych na podstawie ustawy – Prawo oświatowe, </a:t>
            </a:r>
            <a:r>
              <a:rPr lang="pl-PL" b="1" dirty="0"/>
              <a:t>nie dłużej jednak niż do dnia 30 listopada 2017 r</a:t>
            </a:r>
            <a:r>
              <a:rPr lang="pl-PL" b="1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W przypadku statutów szkół wymienionych powyżej zachowane zostały kompetencje rady szkoły i rady pedagogicznej w zakresie uchwalenia statutów </a:t>
            </a:r>
            <a:r>
              <a:rPr lang="pl-PL" dirty="0" smtClean="0"/>
              <a:t>(art. 322 ust. 1 – 4)</a:t>
            </a:r>
            <a:r>
              <a:rPr lang="pl-PL" b="1" dirty="0" smtClean="0"/>
              <a:t>.</a:t>
            </a:r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</a:t>
            </a:r>
            <a:r>
              <a:rPr lang="pl-PL" sz="1600" dirty="0" smtClean="0">
                <a:solidFill>
                  <a:srgbClr val="002060"/>
                </a:solidFill>
              </a:rPr>
              <a:t>stawa z dnia 14 grudnia 2016 r. Przepisy wprowadzające ustawę - Prawo oświatowe </a:t>
            </a:r>
            <a:r>
              <a:rPr lang="pl-PL" sz="1600" b="1" dirty="0" smtClean="0">
                <a:solidFill>
                  <a:srgbClr val="002060"/>
                </a:solidFill>
              </a:rPr>
              <a:t>(Dz. U. z 2017 r. poz. 60 ze zm.) </a:t>
            </a:r>
            <a:endParaRPr lang="pl-PL" sz="1600" b="1" dirty="0">
              <a:solidFill>
                <a:srgbClr val="002060"/>
              </a:solidFill>
            </a:endParaRPr>
          </a:p>
          <a:p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34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23142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STATUTY SZKÓŁ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41932" y="996116"/>
            <a:ext cx="86188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Dotychczasowe statuty:</a:t>
            </a:r>
          </a:p>
          <a:p>
            <a:endParaRPr lang="pl-PL" sz="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dotychczasowych </a:t>
            </a:r>
            <a:r>
              <a:rPr lang="pl-PL" b="1" dirty="0"/>
              <a:t>gimnazjów </a:t>
            </a:r>
            <a:r>
              <a:rPr lang="pl-PL" dirty="0"/>
              <a:t>zachowują moc</a:t>
            </a:r>
            <a:r>
              <a:rPr lang="pl-PL" b="1" dirty="0"/>
              <a:t> do czasu zakończenia kształcenia w tych </a:t>
            </a:r>
            <a:r>
              <a:rPr lang="pl-PL" b="1" dirty="0" smtClean="0"/>
              <a:t>szkołach </a:t>
            </a:r>
            <a:r>
              <a:rPr lang="pl-PL" dirty="0" smtClean="0"/>
              <a:t>(art. 322 ust. 5);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b="1" dirty="0"/>
          </a:p>
          <a:p>
            <a:r>
              <a:rPr lang="pl-PL" dirty="0" smtClean="0"/>
              <a:t>Statuty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szkół </a:t>
            </a:r>
            <a:r>
              <a:rPr lang="pl-PL" b="1" dirty="0"/>
              <a:t>podstawowych, liceów ogólnokształcących, techników i branżowych szkół I </a:t>
            </a:r>
            <a:r>
              <a:rPr lang="pl-PL" b="1" dirty="0" smtClean="0"/>
              <a:t>stopnia, </a:t>
            </a:r>
            <a:r>
              <a:rPr lang="pl-PL" dirty="0" smtClean="0"/>
              <a:t>w </a:t>
            </a:r>
            <a:r>
              <a:rPr lang="pl-PL" dirty="0"/>
              <a:t>których są prowadzone klasy dotychczasowego gimnazjum</a:t>
            </a:r>
            <a:r>
              <a:rPr lang="pl-PL" b="1" dirty="0"/>
              <a:t>, zawierają postanowienia dotyczące tych klas;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branżowych </a:t>
            </a:r>
            <a:r>
              <a:rPr lang="pl-PL" b="1" dirty="0"/>
              <a:t>szkół I stopnia,</a:t>
            </a:r>
            <a:r>
              <a:rPr lang="pl-PL" dirty="0"/>
              <a:t> w których są prowadzone klasy dotychczasowej zasadniczej szkoły zawodowej, </a:t>
            </a:r>
            <a:r>
              <a:rPr lang="pl-PL" b="1" dirty="0"/>
              <a:t>zawierają postanowienia dotyczące tych klas;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czteroletnich </a:t>
            </a:r>
            <a:r>
              <a:rPr lang="pl-PL" b="1" dirty="0"/>
              <a:t>liceów ogólnokształcących, </a:t>
            </a:r>
            <a:r>
              <a:rPr lang="pl-PL" dirty="0"/>
              <a:t>w których są prowadzone klasy dotychczasowego trzyletniego liceum ogólnokształcącego, </a:t>
            </a:r>
            <a:r>
              <a:rPr lang="pl-PL" b="1" dirty="0" smtClean="0"/>
              <a:t>zawierają postanowienia </a:t>
            </a:r>
            <a:r>
              <a:rPr lang="pl-PL" b="1" dirty="0"/>
              <a:t>dotyczące tych klas;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 smtClean="0"/>
              <a:t>pięcioletnich </a:t>
            </a:r>
            <a:r>
              <a:rPr lang="pl-PL" b="1" dirty="0"/>
              <a:t>techników, </a:t>
            </a:r>
            <a:r>
              <a:rPr lang="pl-PL" dirty="0"/>
              <a:t>w których są prowadzone klasy dotychczasowego czteroletniego technikum, </a:t>
            </a:r>
            <a:r>
              <a:rPr lang="pl-PL" b="1" dirty="0"/>
              <a:t>zawierają postanowienia dotyczące tych </a:t>
            </a:r>
            <a:r>
              <a:rPr lang="pl-PL" b="1" dirty="0" smtClean="0"/>
              <a:t>klas</a:t>
            </a:r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>(art. 322 ust. 6 – 9)</a:t>
            </a:r>
            <a:endParaRPr lang="pl-PL" b="1" dirty="0" smtClean="0"/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</a:t>
            </a:r>
            <a:r>
              <a:rPr lang="pl-PL" sz="1600" dirty="0" smtClean="0">
                <a:solidFill>
                  <a:srgbClr val="002060"/>
                </a:solidFill>
              </a:rPr>
              <a:t>stawa z dnia 14 grudnia 2016 r. Przepisy wprowadzające ustawę - Prawo oświatowe (Dz. U. z 2017 r. poz. 60 ze zm.) </a:t>
            </a:r>
            <a:endParaRPr lang="pl-PL" sz="1600" dirty="0">
              <a:solidFill>
                <a:srgbClr val="002060"/>
              </a:solidFill>
            </a:endParaRPr>
          </a:p>
          <a:p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35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1611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STATUTY SZKÓŁ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41932" y="996116"/>
            <a:ext cx="86188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Dotychczasowe przepisy wykonawcze wydane na podstawie przepisu: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60 </a:t>
            </a:r>
            <a:r>
              <a:rPr lang="pl-PL" dirty="0"/>
              <a:t>ust. 2 ustawy z dnia 7 września 1991 r. o systemie oświaty </a:t>
            </a:r>
            <a:r>
              <a:rPr lang="pl-PL" b="1" dirty="0"/>
              <a:t>w zakresie dotyczącym ramowych statutów szkół publicznych, </a:t>
            </a:r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60 </a:t>
            </a:r>
            <a:r>
              <a:rPr lang="pl-PL" dirty="0"/>
              <a:t>ust. 2 ustawy z dnia 7 września 1991 r. o systemie oświaty </a:t>
            </a:r>
            <a:r>
              <a:rPr lang="pl-PL" b="1" dirty="0"/>
              <a:t>w zakresie dotyczącym ramowych statutów szkół publicznych artystycznych, </a:t>
            </a:r>
          </a:p>
          <a:p>
            <a:endParaRPr lang="pl-PL" b="1" dirty="0"/>
          </a:p>
          <a:p>
            <a:r>
              <a:rPr lang="pl-PL" b="1" dirty="0"/>
              <a:t>– zachowują moc do czasu zakończenia kształcenia </a:t>
            </a:r>
            <a:r>
              <a:rPr lang="pl-PL" dirty="0"/>
              <a:t>w dotychczasowym gimnazjum, trzyletnim liceum ogólnokształcącym, czteroletnim technikum, klasach dotychczasowej zasadniczej szkoły zawodowej prowadzonych w branżowej szkole I stopnia, dotychczasowej szkole policealnej i szkole specjalnej przysposabiającej do pracy, a także w dotychczasowych szkołach artystycznych, </a:t>
            </a:r>
            <a:r>
              <a:rPr lang="pl-PL" b="1" dirty="0"/>
              <a:t>oraz mogą być zmieniane na podstawie tych </a:t>
            </a:r>
            <a:r>
              <a:rPr lang="pl-PL" b="1" dirty="0" smtClean="0"/>
              <a:t>przepisów </a:t>
            </a:r>
            <a:r>
              <a:rPr lang="pl-PL" dirty="0" smtClean="0"/>
              <a:t>(art. 364).</a:t>
            </a:r>
            <a:r>
              <a:rPr lang="pl-PL" b="1" dirty="0" smtClean="0"/>
              <a:t> </a:t>
            </a:r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</a:t>
            </a:r>
            <a:r>
              <a:rPr lang="pl-PL" sz="1600" dirty="0" smtClean="0">
                <a:solidFill>
                  <a:srgbClr val="002060"/>
                </a:solidFill>
              </a:rPr>
              <a:t>stawa z dnia 14 grudnia 2016 r. Przepisy wprowadzające ustawę - Prawo oświatowe (Dz. U. z 2017 r. poz. 60 ze zm.) </a:t>
            </a:r>
            <a:endParaRPr lang="pl-PL" sz="1600" dirty="0">
              <a:solidFill>
                <a:srgbClr val="002060"/>
              </a:solidFill>
            </a:endParaRPr>
          </a:p>
          <a:p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36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22424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STATUTY SZKÓŁ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09561" y="971525"/>
            <a:ext cx="86188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Statut szkoły tworzony w kształcie opisanym w przepisach ustawy – Prawo oświatowe winien zawierać </a:t>
            </a:r>
            <a:r>
              <a:rPr lang="pl-PL" dirty="0"/>
              <a:t>elementy wskazane w </a:t>
            </a:r>
            <a:r>
              <a:rPr lang="pl-PL" dirty="0" smtClean="0"/>
              <a:t>treści art</a:t>
            </a:r>
            <a:r>
              <a:rPr lang="pl-PL" dirty="0"/>
              <a:t>. 98 i art. </a:t>
            </a:r>
            <a:r>
              <a:rPr lang="pl-PL" dirty="0" smtClean="0"/>
              <a:t>99</a:t>
            </a:r>
          </a:p>
          <a:p>
            <a:endParaRPr lang="pl-PL" sz="600" dirty="0"/>
          </a:p>
          <a:p>
            <a:r>
              <a:rPr lang="pl-PL" dirty="0" smtClean="0"/>
              <a:t>Pierwszy z tych przepisów zawiera niezamknięty katalog elementów statutu szkoły (ust. 1), zaś kolejne (ust. 2 – 4) wskazują na konieczność zawarcia w treści statutu konkretnych postanowień w zależności od tego czy mamy do czynienie ze szkołą dla dzieci i młodzieży, czy też ze szkołą dla dorosłych.</a:t>
            </a:r>
          </a:p>
          <a:p>
            <a:endParaRPr lang="pl-PL" sz="600" dirty="0" smtClean="0"/>
          </a:p>
          <a:p>
            <a:r>
              <a:rPr lang="pl-PL" dirty="0" smtClean="0"/>
              <a:t>W </a:t>
            </a:r>
            <a:r>
              <a:rPr lang="pl-PL" dirty="0"/>
              <a:t>przypadku szkoły dla dzieci i młodzieży statut określa </a:t>
            </a:r>
            <a:r>
              <a:rPr lang="pl-PL" dirty="0" smtClean="0"/>
              <a:t>także: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organizację </a:t>
            </a:r>
            <a:r>
              <a:rPr lang="pl-PL" dirty="0"/>
              <a:t>współdziałania z poradniami psychologiczno-pedagogicznymi oraz innymi instytucjami działającymi na rzecz rodziny, dzieci i </a:t>
            </a:r>
            <a:r>
              <a:rPr lang="pl-PL" dirty="0" smtClean="0"/>
              <a:t>młodzieży;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organizację </a:t>
            </a:r>
            <a:r>
              <a:rPr lang="pl-PL" dirty="0"/>
              <a:t>i formy współdziałania szkoły z rodzicami w zakresie nauczania, wychowania, opieki i </a:t>
            </a:r>
            <a:r>
              <a:rPr lang="pl-PL" dirty="0" smtClean="0"/>
              <a:t>profilaktyki;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organizację </a:t>
            </a:r>
            <a:r>
              <a:rPr lang="pl-PL" dirty="0"/>
              <a:t>współdziałania ze stowarzyszeniami lub innymi organizacjami w zakresie działalności innowacyjnej.</a:t>
            </a:r>
          </a:p>
          <a:p>
            <a:endParaRPr lang="pl-PL" sz="600" dirty="0"/>
          </a:p>
          <a:p>
            <a:r>
              <a:rPr lang="pl-PL" dirty="0" smtClean="0"/>
              <a:t>W </a:t>
            </a:r>
            <a:r>
              <a:rPr lang="pl-PL" dirty="0"/>
              <a:t>przypadku szkoły dla dorosłych statut określa także zasady uczęszczania na wybrane zajęcia edukacyjne przez osoby przygotowujące się do egzaminów </a:t>
            </a:r>
            <a:r>
              <a:rPr lang="pl-PL" dirty="0" smtClean="0"/>
              <a:t>eksternistycznych.</a:t>
            </a:r>
          </a:p>
          <a:p>
            <a:endParaRPr lang="pl-PL" sz="600" dirty="0" smtClean="0"/>
          </a:p>
          <a:p>
            <a:r>
              <a:rPr lang="pl-PL" dirty="0" smtClean="0"/>
              <a:t>W </a:t>
            </a:r>
            <a:r>
              <a:rPr lang="pl-PL" dirty="0"/>
              <a:t>przypadku szkoły dla dzieci i młodzieży cele i zadania szkoły określone w statucie uwzględniają program wychowawczo-profilaktyczny </a:t>
            </a:r>
            <a:r>
              <a:rPr lang="pl-PL" dirty="0" smtClean="0"/>
              <a:t>szkoły</a:t>
            </a:r>
            <a:r>
              <a:rPr lang="pl-PL" dirty="0"/>
              <a:t>.</a:t>
            </a:r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660157"/>
            <a:ext cx="8712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ustawa z dnia 14 grudnia 2016 r. – Prawo oświatowe (Dz. U. z 2017 r</a:t>
            </a:r>
            <a:r>
              <a:rPr lang="pl-PL" sz="1600" dirty="0" smtClean="0">
                <a:solidFill>
                  <a:srgbClr val="002060"/>
                </a:solidFill>
              </a:rPr>
              <a:t>. </a:t>
            </a:r>
            <a:r>
              <a:rPr lang="pl-PL" sz="1600" dirty="0">
                <a:solidFill>
                  <a:srgbClr val="002060"/>
                </a:solidFill>
              </a:rPr>
              <a:t>poz. 59 ze zm.)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37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13113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STATUTY SZKÓŁ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09561" y="971525"/>
            <a:ext cx="86188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/>
              <a:t>Zgodnie z brzmieniem przepisu art. 99 obowiązki ucznia </a:t>
            </a:r>
            <a:r>
              <a:rPr lang="pl-PL" sz="2400" dirty="0"/>
              <a:t>określa się w statucie szkoły z uwzględnieniem obowiązków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zakresie: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400" dirty="0" smtClean="0"/>
              <a:t>właściwego </a:t>
            </a:r>
            <a:r>
              <a:rPr lang="pl-PL" sz="2400" dirty="0"/>
              <a:t>zachowania podczas zajęć </a:t>
            </a:r>
            <a:r>
              <a:rPr lang="pl-PL" sz="2400" dirty="0" smtClean="0"/>
              <a:t>edukacyjnych;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400" dirty="0" smtClean="0"/>
              <a:t>usprawiedliwiania</a:t>
            </a:r>
            <a:r>
              <a:rPr lang="pl-PL" sz="2400" dirty="0"/>
              <a:t>, w określonym terminie i formie, nieobecności na zajęciach edukacyjnych, w tym formy usprawiedliwiania nieobecności przez osoby </a:t>
            </a:r>
            <a:r>
              <a:rPr lang="pl-PL" sz="2400" dirty="0" smtClean="0"/>
              <a:t>pełnoletnie;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400" dirty="0" smtClean="0"/>
              <a:t>przestrzegania </a:t>
            </a:r>
            <a:r>
              <a:rPr lang="pl-PL" sz="2400" dirty="0"/>
              <a:t>zasad ubierania się uczniów na terenie szkoły lub noszenia na terenie szkoły jednolitego </a:t>
            </a:r>
            <a:r>
              <a:rPr lang="pl-PL" sz="2400" dirty="0" smtClean="0"/>
              <a:t>stroju;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400" dirty="0" smtClean="0"/>
              <a:t>przestrzegania </a:t>
            </a:r>
            <a:r>
              <a:rPr lang="pl-PL" sz="2400" dirty="0"/>
              <a:t>warunków wnoszenia i korzystania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 </a:t>
            </a:r>
            <a:r>
              <a:rPr lang="pl-PL" sz="2400" dirty="0"/>
              <a:t>telefonów komórkowych </a:t>
            </a:r>
            <a:r>
              <a:rPr lang="pl-PL" sz="2400" dirty="0" smtClean="0"/>
              <a:t>i </a:t>
            </a:r>
            <a:r>
              <a:rPr lang="pl-PL" sz="2400" dirty="0"/>
              <a:t>innych urządzeń elektronicznych na terenie </a:t>
            </a:r>
            <a:r>
              <a:rPr lang="pl-PL" sz="2400" dirty="0" smtClean="0"/>
              <a:t>szkoły;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400" dirty="0" smtClean="0"/>
              <a:t>właściwego </a:t>
            </a:r>
            <a:r>
              <a:rPr lang="pl-PL" sz="2400" dirty="0"/>
              <a:t>zachowania wobec nauczycieli i innych pracowników szkoły oraz pozostałych uczniów.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91840" y="6660157"/>
            <a:ext cx="8712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ustawa z dnia 14 grudnia 2016 r. – Prawo oświatowe (Dz. U. z 2017 r</a:t>
            </a:r>
            <a:r>
              <a:rPr lang="pl-PL" sz="1600" dirty="0" smtClean="0">
                <a:solidFill>
                  <a:srgbClr val="002060"/>
                </a:solidFill>
              </a:rPr>
              <a:t>. </a:t>
            </a:r>
            <a:r>
              <a:rPr lang="pl-PL" sz="1600" dirty="0">
                <a:solidFill>
                  <a:srgbClr val="002060"/>
                </a:solidFill>
              </a:rPr>
              <a:t>poz. 59 ze zm.)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38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08942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STATUT PRZEDSZKOLA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09561" y="971525"/>
            <a:ext cx="86188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Elementy statutu przedszkola określa przepis art. 102 ustawy – Prawo oświatowe, formułując je w formie niezamkniętego katalogu.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 smtClean="0"/>
              <a:t>Ust. 2 </a:t>
            </a:r>
            <a:r>
              <a:rPr lang="pl-PL" sz="2000" dirty="0"/>
              <a:t>tego przepisu </a:t>
            </a:r>
            <a:r>
              <a:rPr lang="pl-PL" sz="2000" dirty="0" smtClean="0"/>
              <a:t>nakazuje, przy zachowaniu odpowiedniości stosować regulację zawartą w ust. 1 do </a:t>
            </a:r>
            <a:r>
              <a:rPr lang="pl-PL" sz="2000" dirty="0"/>
              <a:t>oddziału przedszkolnego w szkole podstawowej</a:t>
            </a:r>
            <a:r>
              <a:rPr lang="pl-PL" sz="2000" dirty="0" smtClean="0"/>
              <a:t>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Dokonując uaktualnienia statutów należy w szczególności pamiętać </a:t>
            </a:r>
            <a:r>
              <a:rPr lang="pl-PL" sz="2000" dirty="0" smtClean="0"/>
              <a:t>o: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000" dirty="0" smtClean="0"/>
              <a:t>opisaniu </a:t>
            </a:r>
            <a:r>
              <a:rPr lang="pl-PL" sz="2000" dirty="0"/>
              <a:t>innowacji prowadzonych w szkole, organizacji </a:t>
            </a:r>
            <a:r>
              <a:rPr lang="pl-PL" sz="2000" dirty="0" smtClean="0"/>
              <a:t>współdziałania, </a:t>
            </a:r>
            <a:r>
              <a:rPr lang="pl-PL" sz="2000" dirty="0"/>
              <a:t>w tym zakresie ze stowarzyszeniami lub innymi organizacjami, jeśli takie współdziałanie jest </a:t>
            </a:r>
            <a:r>
              <a:rPr lang="pl-PL" sz="2000" dirty="0" smtClean="0"/>
              <a:t>prowadzone;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000" dirty="0"/>
              <a:t>o</a:t>
            </a:r>
            <a:r>
              <a:rPr lang="pl-PL" sz="2000" dirty="0" smtClean="0"/>
              <a:t>kreśleniu </a:t>
            </a:r>
            <a:r>
              <a:rPr lang="pl-PL" sz="2000" dirty="0"/>
              <a:t>organizacji wewnątrzszkolnego systemu doradztwa </a:t>
            </a:r>
            <a:r>
              <a:rPr lang="pl-PL" sz="2000" dirty="0" smtClean="0"/>
              <a:t>zawodowego;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000" dirty="0" smtClean="0"/>
              <a:t>określeniu trybu </a:t>
            </a:r>
            <a:r>
              <a:rPr lang="pl-PL" sz="2000" dirty="0"/>
              <a:t>składania skarg w przypadku naruszenia praw </a:t>
            </a:r>
            <a:r>
              <a:rPr lang="pl-PL" sz="2000" dirty="0" smtClean="0"/>
              <a:t>ucznia;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000" dirty="0"/>
              <a:t>w</a:t>
            </a:r>
            <a:r>
              <a:rPr lang="pl-PL" sz="2000" dirty="0" smtClean="0"/>
              <a:t>pisaniu </a:t>
            </a:r>
            <a:r>
              <a:rPr lang="pl-PL" sz="2000" dirty="0"/>
              <a:t>trybu wnoszenia zastrzeżeń do przyznanej </a:t>
            </a:r>
            <a:r>
              <a:rPr lang="pl-PL" sz="2000" dirty="0" smtClean="0"/>
              <a:t>nagrody;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000" dirty="0"/>
              <a:t>o</a:t>
            </a:r>
            <a:r>
              <a:rPr lang="pl-PL" sz="2000" dirty="0" smtClean="0"/>
              <a:t>pisaniu </a:t>
            </a:r>
            <a:r>
              <a:rPr lang="pl-PL" sz="2000" dirty="0"/>
              <a:t>sposobu organizacji i realizacji działań w zakresie </a:t>
            </a:r>
            <a:r>
              <a:rPr lang="pl-PL" sz="2000" dirty="0" smtClean="0"/>
              <a:t>wolontariatu;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000" dirty="0"/>
              <a:t>o</a:t>
            </a:r>
            <a:r>
              <a:rPr lang="pl-PL" sz="2000" dirty="0" smtClean="0"/>
              <a:t>kreśleniu </a:t>
            </a:r>
            <a:r>
              <a:rPr lang="pl-PL" sz="2000" dirty="0"/>
              <a:t>warunków stosowania sztandaru szkoły, godła szkoły oraz ceremoniału szkolnego, o ile zostały </a:t>
            </a:r>
            <a:r>
              <a:rPr lang="pl-PL" sz="2000" dirty="0" smtClean="0"/>
              <a:t>ustanowione.</a:t>
            </a:r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1840" y="6660157"/>
            <a:ext cx="8712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ustawa z dnia 14 grudnia 2016 r. – Prawo oświatowe (Dz. U. z 2017 r</a:t>
            </a:r>
            <a:r>
              <a:rPr lang="pl-PL" sz="1600" dirty="0" smtClean="0">
                <a:solidFill>
                  <a:srgbClr val="002060"/>
                </a:solidFill>
              </a:rPr>
              <a:t>. </a:t>
            </a:r>
            <a:r>
              <a:rPr lang="pl-PL" sz="1600" dirty="0">
                <a:solidFill>
                  <a:srgbClr val="002060"/>
                </a:solidFill>
              </a:rPr>
              <a:t>poz. 59 ze zm.)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39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6581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PROGRAM WYCHOWAWCZO - PROFILAKTYCZNY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03808" y="971525"/>
            <a:ext cx="885698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100" dirty="0" smtClean="0"/>
              <a:t>Program </a:t>
            </a:r>
            <a:r>
              <a:rPr lang="pl-PL" sz="2100" dirty="0"/>
              <a:t>wychowawczo-profilaktyczny szkoły lub placówki </a:t>
            </a:r>
            <a:r>
              <a:rPr lang="pl-PL" sz="2100" b="1" dirty="0"/>
              <a:t>uchwala rada rodziców w porozumieniu z radą pedagogiczną</a:t>
            </a:r>
            <a:r>
              <a:rPr lang="pl-PL" sz="2100" dirty="0"/>
              <a:t>. Zasady uchwalania programu wychowawczo-profilaktycznego są takie same jak dotychczas w przypadku programu wychowawczego i programu </a:t>
            </a:r>
            <a:r>
              <a:rPr lang="pl-PL" sz="2100" dirty="0" smtClean="0"/>
              <a:t>profilaktyki (art. 84 ust. 2 pkt 1u.P.o.). </a:t>
            </a:r>
          </a:p>
          <a:p>
            <a:pPr algn="just"/>
            <a:endParaRPr lang="pl-PL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100" dirty="0" smtClean="0"/>
              <a:t>Ustawodawca </a:t>
            </a:r>
            <a:r>
              <a:rPr lang="pl-PL" sz="2100" dirty="0"/>
              <a:t>nie określa sposobów porozumienia pomiędzy radą rodziców i radą pedagogiczną w zakresie uchwalenia programu wychowawczo-profilaktycznego, pozostawia to w gestii szkoły.</a:t>
            </a:r>
          </a:p>
          <a:p>
            <a:pPr algn="just"/>
            <a:endParaRPr lang="pl-PL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100" dirty="0"/>
              <a:t>W szkołach i placówkach niepublicznych oraz w szkołach i placówkach publicznych </a:t>
            </a:r>
            <a:r>
              <a:rPr lang="pl-PL" sz="2100" dirty="0" smtClean="0"/>
              <a:t>nieprowadzonych przez jednostki samorządu terytorialnego </a:t>
            </a:r>
            <a:r>
              <a:rPr lang="pl-PL" sz="2100" dirty="0"/>
              <a:t>program uchwala organ wskazany w statucie szkoły lub placówki (art. 84 ust. </a:t>
            </a:r>
            <a:r>
              <a:rPr lang="pl-PL" sz="2100" dirty="0" smtClean="0"/>
              <a:t>5), </a:t>
            </a:r>
            <a:r>
              <a:rPr lang="pl-PL" sz="2100" dirty="0"/>
              <a:t>a w szkołach i placówkach, w których nie tworzy się rad rodziców program uchwala rada pedagogiczna (art. 84 ust. </a:t>
            </a:r>
            <a:r>
              <a:rPr lang="pl-PL" sz="2100" dirty="0" smtClean="0"/>
              <a:t>4).</a:t>
            </a:r>
            <a:endParaRPr lang="pl-PL" sz="2100" dirty="0"/>
          </a:p>
          <a:p>
            <a:endParaRPr lang="pl-PL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935856" y="6516141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ustawa z dnia 14 grudnia 2016 r. – Prawo oświatowe (Dz. U. z 2017 r., poz. 59 ze zm.)</a:t>
            </a:r>
            <a:endParaRPr lang="pl-PL" sz="1600" dirty="0"/>
          </a:p>
          <a:p>
            <a:r>
              <a:rPr lang="pl-PL" sz="1600" dirty="0" smtClean="0">
                <a:solidFill>
                  <a:srgbClr val="002060"/>
                </a:solidFill>
              </a:rPr>
              <a:t> 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27079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STATUT PLACÓWKI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87784" y="971525"/>
            <a:ext cx="950505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/>
              <a:t>Niniejsze rozporządzenie jest uszczegółowieniem postanowień art. 112 ust. 1 ustawy – Prawo </a:t>
            </a:r>
            <a:r>
              <a:rPr lang="pl-PL" sz="2400" smtClean="0"/>
              <a:t>oświatowe i </a:t>
            </a:r>
            <a:r>
              <a:rPr lang="pl-PL" sz="2400" dirty="0" smtClean="0"/>
              <a:t>wykonaniem przez Ministra Edukacji Narodowej delegacji zawartej w ust. 2 cytowanego przepisu.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Postanowienia niniejszego rozporządzenia doprecyzowują, jakie elementy muszą zawierać statuty odpowiednio: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400" dirty="0" smtClean="0"/>
              <a:t>publicznej </a:t>
            </a:r>
            <a:r>
              <a:rPr lang="pl-PL" sz="2400" dirty="0"/>
              <a:t>placówki kształcenia ustawicznego – załącznik nr 1 do </a:t>
            </a:r>
            <a:r>
              <a:rPr lang="pl-PL" sz="2400" dirty="0" smtClean="0"/>
              <a:t>rozporządzenia,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400" dirty="0" smtClean="0"/>
              <a:t>publicznej </a:t>
            </a:r>
            <a:r>
              <a:rPr lang="pl-PL" sz="2400" dirty="0"/>
              <a:t>placówki kształcenia praktycznego – załącznik nr </a:t>
            </a:r>
            <a:r>
              <a:rPr lang="pl-PL" sz="2400" dirty="0" smtClean="0"/>
              <a:t>2 do </a:t>
            </a:r>
            <a:r>
              <a:rPr lang="pl-PL" sz="2400" dirty="0"/>
              <a:t>rozporządzenia</a:t>
            </a:r>
            <a:r>
              <a:rPr lang="pl-PL" sz="2400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400" dirty="0" smtClean="0"/>
              <a:t>publicznego </a:t>
            </a:r>
            <a:r>
              <a:rPr lang="pl-PL" sz="2400" dirty="0"/>
              <a:t>ośrodka dokształcania i doskonalenia zawodowego – załącznik nr </a:t>
            </a:r>
            <a:r>
              <a:rPr lang="pl-PL" sz="2400" dirty="0" smtClean="0"/>
              <a:t>3 do rozporządzenia.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9554" y="6156101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r</a:t>
            </a:r>
            <a:r>
              <a:rPr lang="pl-PL" sz="1600" dirty="0" smtClean="0">
                <a:solidFill>
                  <a:srgbClr val="002060"/>
                </a:solidFill>
              </a:rPr>
              <a:t>ozporządzenie Ministra </a:t>
            </a:r>
            <a:r>
              <a:rPr lang="pl-PL" sz="1600" dirty="0">
                <a:solidFill>
                  <a:srgbClr val="002060"/>
                </a:solidFill>
              </a:rPr>
              <a:t>Edukacji </a:t>
            </a:r>
            <a:r>
              <a:rPr lang="pl-PL" sz="1600" dirty="0" smtClean="0">
                <a:solidFill>
                  <a:srgbClr val="002060"/>
                </a:solidFill>
              </a:rPr>
              <a:t>Narodowej z </a:t>
            </a:r>
            <a:r>
              <a:rPr lang="pl-PL" sz="1600" dirty="0">
                <a:solidFill>
                  <a:srgbClr val="002060"/>
                </a:solidFill>
              </a:rPr>
              <a:t>dnia 21 lipca 2017 </a:t>
            </a:r>
            <a:r>
              <a:rPr lang="pl-PL" sz="1600" dirty="0" smtClean="0">
                <a:solidFill>
                  <a:srgbClr val="002060"/>
                </a:solidFill>
              </a:rPr>
              <a:t>r. w </a:t>
            </a:r>
            <a:r>
              <a:rPr lang="pl-PL" sz="1600" dirty="0">
                <a:solidFill>
                  <a:srgbClr val="002060"/>
                </a:solidFill>
              </a:rPr>
              <a:t>sprawie ramowych statutów: publicznej placówki kształcenia ustawicznego, publicznej placówki kształcenia praktycznego oraz publicznego ośrodka dokształcania i doskonalenia </a:t>
            </a:r>
            <a:r>
              <a:rPr lang="pl-PL" sz="1600" dirty="0" smtClean="0">
                <a:solidFill>
                  <a:srgbClr val="002060"/>
                </a:solidFill>
              </a:rPr>
              <a:t>zawodowego </a:t>
            </a:r>
            <a:br>
              <a:rPr lang="pl-PL" sz="1600" dirty="0" smtClean="0">
                <a:solidFill>
                  <a:srgbClr val="002060"/>
                </a:solidFill>
              </a:rPr>
            </a:br>
            <a:r>
              <a:rPr lang="pl-PL" sz="1600" dirty="0" smtClean="0">
                <a:solidFill>
                  <a:srgbClr val="002060"/>
                </a:solidFill>
              </a:rPr>
              <a:t>(Dz. U. z 2017 r. poz. 1451)</a:t>
            </a:r>
            <a:endParaRPr lang="pl-PL" sz="1600" dirty="0">
              <a:solidFill>
                <a:srgbClr val="002060"/>
              </a:solidFill>
            </a:endParaRPr>
          </a:p>
          <a:p>
            <a:r>
              <a:rPr lang="pl-PL" sz="1600" dirty="0" smtClean="0">
                <a:solidFill>
                  <a:srgbClr val="002060"/>
                </a:solidFill>
              </a:rPr>
              <a:t> 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40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74080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STATUT PLACÓWKI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09561" y="971525"/>
            <a:ext cx="861886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u="sng" dirty="0" smtClean="0"/>
              <a:t>Przepisy przejściowe:</a:t>
            </a:r>
          </a:p>
          <a:p>
            <a:endParaRPr lang="pl-PL" sz="21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100" b="1" dirty="0" smtClean="0"/>
              <a:t>Arkusze </a:t>
            </a:r>
            <a:r>
              <a:rPr lang="pl-PL" sz="2100" b="1" dirty="0"/>
              <a:t>organizacji</a:t>
            </a:r>
            <a:r>
              <a:rPr lang="pl-PL" sz="2100" dirty="0"/>
              <a:t> publicznych placówek kształcenia ustawicznego, publicznych placówek kształcenia praktycznego i publicznych ośrodków dokształcenia i doskonalenia zawodowego</a:t>
            </a:r>
            <a:r>
              <a:rPr lang="pl-PL" sz="2100" b="1" dirty="0"/>
              <a:t>, zatwierdzone przez organ prowadzący przed dniem wejścia w życie rozporządzenia, pozostają </a:t>
            </a:r>
            <a:r>
              <a:rPr lang="pl-PL" sz="2100" b="1" dirty="0" smtClean="0"/>
              <a:t>w </a:t>
            </a:r>
            <a:r>
              <a:rPr lang="pl-PL" sz="2100" b="1" dirty="0"/>
              <a:t>mocy </a:t>
            </a:r>
            <a:r>
              <a:rPr lang="pl-PL" sz="2100" b="1" dirty="0" smtClean="0"/>
              <a:t>(§2)</a:t>
            </a:r>
            <a:r>
              <a:rPr lang="pl-PL" sz="21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21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100" dirty="0" smtClean="0"/>
              <a:t>Publiczne </a:t>
            </a:r>
            <a:r>
              <a:rPr lang="pl-PL" sz="2100" dirty="0"/>
              <a:t>placówki kształcenia ustawicznego, publiczne placówki kształcenia praktycznego oraz publiczne ośrodki dokształcania </a:t>
            </a:r>
            <a:r>
              <a:rPr lang="pl-PL" sz="2100" dirty="0" smtClean="0"/>
              <a:t/>
            </a:r>
            <a:br>
              <a:rPr lang="pl-PL" sz="2100" dirty="0" smtClean="0"/>
            </a:br>
            <a:r>
              <a:rPr lang="pl-PL" sz="2100" dirty="0" smtClean="0"/>
              <a:t>i </a:t>
            </a:r>
            <a:r>
              <a:rPr lang="pl-PL" sz="2100" dirty="0"/>
              <a:t>doskonalenia zawodowego </a:t>
            </a:r>
            <a:r>
              <a:rPr lang="pl-PL" sz="2100" b="1" dirty="0"/>
              <a:t>dostosują swoje statuty do wymogów określonych w rozporządzeniu </a:t>
            </a:r>
            <a:r>
              <a:rPr lang="pl-PL" sz="2100" b="1" dirty="0" smtClean="0"/>
              <a:t>w </a:t>
            </a:r>
            <a:r>
              <a:rPr lang="pl-PL" sz="2100" b="1" dirty="0"/>
              <a:t>terminie do dnia 30 listopada 2017 r</a:t>
            </a:r>
            <a:r>
              <a:rPr lang="pl-PL" sz="2100" b="1" dirty="0" smtClean="0"/>
              <a:t>. (§3)</a:t>
            </a:r>
            <a:r>
              <a:rPr lang="pl-PL" sz="2100" dirty="0" smtClean="0"/>
              <a:t>.</a:t>
            </a:r>
            <a:endParaRPr lang="pl-PL" sz="21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99554" y="6156101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r</a:t>
            </a:r>
            <a:r>
              <a:rPr lang="pl-PL" sz="1600" dirty="0" smtClean="0">
                <a:solidFill>
                  <a:srgbClr val="002060"/>
                </a:solidFill>
              </a:rPr>
              <a:t>ozporządzenie Ministra </a:t>
            </a:r>
            <a:r>
              <a:rPr lang="pl-PL" sz="1600" dirty="0">
                <a:solidFill>
                  <a:srgbClr val="002060"/>
                </a:solidFill>
              </a:rPr>
              <a:t>Edukacji </a:t>
            </a:r>
            <a:r>
              <a:rPr lang="pl-PL" sz="1600" dirty="0" smtClean="0">
                <a:solidFill>
                  <a:srgbClr val="002060"/>
                </a:solidFill>
              </a:rPr>
              <a:t>Narodowej z </a:t>
            </a:r>
            <a:r>
              <a:rPr lang="pl-PL" sz="1600" dirty="0">
                <a:solidFill>
                  <a:srgbClr val="002060"/>
                </a:solidFill>
              </a:rPr>
              <a:t>dnia 21 lipca 2017 </a:t>
            </a:r>
            <a:r>
              <a:rPr lang="pl-PL" sz="1600" dirty="0" smtClean="0">
                <a:solidFill>
                  <a:srgbClr val="002060"/>
                </a:solidFill>
              </a:rPr>
              <a:t>r. w </a:t>
            </a:r>
            <a:r>
              <a:rPr lang="pl-PL" sz="1600" dirty="0">
                <a:solidFill>
                  <a:srgbClr val="002060"/>
                </a:solidFill>
              </a:rPr>
              <a:t>sprawie ramowych statutów: publicznej placówki kształcenia ustawicznego, publicznej placówki kształcenia praktycznego oraz publicznego ośrodka dokształcania i doskonalenia </a:t>
            </a:r>
            <a:r>
              <a:rPr lang="pl-PL" sz="1600" dirty="0" smtClean="0">
                <a:solidFill>
                  <a:srgbClr val="002060"/>
                </a:solidFill>
              </a:rPr>
              <a:t>zawodowego (Dz. U. z 2017 r. poz. 1451)</a:t>
            </a:r>
            <a:endParaRPr lang="pl-PL" sz="1600" dirty="0">
              <a:solidFill>
                <a:srgbClr val="002060"/>
              </a:solidFill>
            </a:endParaRPr>
          </a:p>
          <a:p>
            <a:r>
              <a:rPr lang="pl-PL" sz="1600" dirty="0" smtClean="0">
                <a:solidFill>
                  <a:srgbClr val="002060"/>
                </a:solidFill>
              </a:rPr>
              <a:t> 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41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62332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AWANS ZAWODOWY NAUCZYCIELI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91840" y="1277975"/>
            <a:ext cx="856895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dirty="0"/>
              <a:t>W dniu 1 września 2017 r. </a:t>
            </a:r>
            <a:r>
              <a:rPr lang="pl-PL" sz="2200" dirty="0" smtClean="0"/>
              <a:t>wejdzie </a:t>
            </a:r>
            <a:r>
              <a:rPr lang="pl-PL" sz="2200" dirty="0"/>
              <a:t>w życie </a:t>
            </a:r>
            <a:r>
              <a:rPr lang="pl-PL" sz="2200" dirty="0" smtClean="0"/>
              <a:t>istotna zmiany </a:t>
            </a:r>
            <a:br>
              <a:rPr lang="pl-PL" sz="2200" dirty="0" smtClean="0"/>
            </a:br>
            <a:r>
              <a:rPr lang="pl-PL" sz="2200" dirty="0" smtClean="0"/>
              <a:t>w </a:t>
            </a:r>
            <a:r>
              <a:rPr lang="pl-PL" sz="2200" dirty="0"/>
              <a:t>zakresie </a:t>
            </a:r>
            <a:r>
              <a:rPr lang="pl-PL" sz="2200" dirty="0" smtClean="0"/>
              <a:t>przepisów dotyczących awansu </a:t>
            </a:r>
            <a:r>
              <a:rPr lang="pl-PL" sz="2200" dirty="0"/>
              <a:t>zawodowego nauczycieli</a:t>
            </a:r>
            <a:r>
              <a:rPr lang="pl-PL" sz="2200" dirty="0" smtClean="0"/>
              <a:t>:</a:t>
            </a:r>
          </a:p>
          <a:p>
            <a:pPr algn="just"/>
            <a:endParaRPr lang="pl-PL" sz="22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2200" b="1" dirty="0" smtClean="0"/>
              <a:t>do </a:t>
            </a:r>
            <a:r>
              <a:rPr lang="pl-PL" sz="2200" b="1" dirty="0"/>
              <a:t>katalogu przyczyn nieobecności w pracy skutkujących przedłużeniem stażu </a:t>
            </a:r>
            <a:r>
              <a:rPr lang="pl-PL" sz="2200" b="1" dirty="0" smtClean="0"/>
              <a:t>dodany </a:t>
            </a:r>
            <a:r>
              <a:rPr lang="pl-PL" sz="2200" b="1" dirty="0"/>
              <a:t>został stan </a:t>
            </a:r>
            <a:r>
              <a:rPr lang="pl-PL" sz="2200" b="1" dirty="0" smtClean="0"/>
              <a:t>nieczynny</a:t>
            </a:r>
            <a:r>
              <a:rPr lang="pl-PL" sz="2200" dirty="0" smtClean="0"/>
              <a:t>. Według </a:t>
            </a:r>
            <a:r>
              <a:rPr lang="pl-PL" sz="2200" dirty="0"/>
              <a:t>nowego stanu prawnego staż zostanie przedłużony także o okres stanu nieczynnego, jeżeli oczywiście nieobecność potrwa dłużej niż miesiąc. Jeśli jednak nieobecność </a:t>
            </a:r>
            <a:r>
              <a:rPr lang="pl-PL" sz="2200" dirty="0" smtClean="0"/>
              <a:t>(</a:t>
            </a:r>
            <a:r>
              <a:rPr lang="pl-PL" sz="2200" dirty="0"/>
              <a:t>nie tylko w związku ze stanem nieczynnym) potrwa dłużej niż rok, </a:t>
            </a:r>
            <a:r>
              <a:rPr lang="pl-PL" sz="2200" dirty="0" smtClean="0"/>
              <a:t>a </a:t>
            </a:r>
            <a:r>
              <a:rPr lang="pl-PL" sz="2200" dirty="0"/>
              <a:t>w przypadku, gdy nauczyciel korzystał z urlopów związanych z rodzicielstwem – dłużej niż nieprzerwanie 1,5 roku, wówczas konieczne będzie odbycie stażu </a:t>
            </a:r>
            <a:r>
              <a:rPr lang="pl-PL" sz="2200" dirty="0" smtClean="0"/>
              <a:t>od </a:t>
            </a:r>
            <a:r>
              <a:rPr lang="pl-PL" sz="2200" dirty="0"/>
              <a:t>nowa w pełnym </a:t>
            </a:r>
            <a:r>
              <a:rPr lang="pl-PL" sz="2200" dirty="0" smtClean="0"/>
              <a:t>wymiarze (art. 4 pkt 3);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91840" y="6012085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ustawa z dnia 14 grudnia 2016 r. Przepisy wprowadzające ustawę - Prawo oświatowe (Dz. U. z 2017 r</a:t>
            </a:r>
            <a:r>
              <a:rPr lang="pl-PL" sz="1600" dirty="0" smtClean="0">
                <a:solidFill>
                  <a:srgbClr val="002060"/>
                </a:solidFill>
              </a:rPr>
              <a:t>. </a:t>
            </a:r>
            <a:r>
              <a:rPr lang="pl-PL" sz="1600" dirty="0">
                <a:solidFill>
                  <a:srgbClr val="002060"/>
                </a:solidFill>
              </a:rPr>
              <a:t>poz. 60 ze zm.) 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42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26015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03808" y="208861"/>
            <a:ext cx="9073008" cy="660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l-PL" sz="2200" b="1" dirty="0">
                <a:ea typeface="Times New Roman" panose="02020603050405020304" pitchFamily="18" charset="0"/>
              </a:rPr>
              <a:t> </a:t>
            </a:r>
            <a:endParaRPr lang="pl-PL" sz="22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l-PL" sz="2200" b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</a:rPr>
              <a:t>Dokumentacja w szkole</a:t>
            </a:r>
            <a:endParaRPr lang="pl-PL" sz="22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pl-PL" sz="2200" b="1" dirty="0">
                <a:ea typeface="Times New Roman" panose="02020603050405020304" pitchFamily="18" charset="0"/>
              </a:rPr>
              <a:t> </a:t>
            </a:r>
            <a:endParaRPr lang="pl-PL" sz="22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l-PL" sz="2200" dirty="0"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l-PL" sz="2200" b="1" dirty="0">
                <a:ea typeface="Times New Roman" panose="02020603050405020304" pitchFamily="18" charset="0"/>
              </a:rPr>
              <a:t>Szkolna dokumentacja dotychczasowych gimnazjów</a:t>
            </a:r>
            <a:endParaRPr lang="pl-PL" sz="2200" dirty="0"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pl-PL" sz="2200" b="1" dirty="0">
                <a:ea typeface="Times New Roman" panose="02020603050405020304" pitchFamily="18" charset="0"/>
              </a:rPr>
              <a:t> </a:t>
            </a:r>
            <a:endParaRPr lang="pl-PL" sz="22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l-PL" sz="2200" dirty="0">
                <a:ea typeface="Times New Roman" panose="02020603050405020304" pitchFamily="18" charset="0"/>
              </a:rPr>
              <a:t>Po włączeniu gimnazjum do innej szkoły oddziały gimnazjum są częścią tej szkoły, działającą do czasu wygaszenia kształcenia </a:t>
            </a:r>
            <a:r>
              <a:rPr lang="pl-PL" sz="2200" dirty="0" smtClean="0">
                <a:ea typeface="Times New Roman" panose="02020603050405020304" pitchFamily="18" charset="0"/>
              </a:rPr>
              <a:t/>
            </a:r>
            <a:br>
              <a:rPr lang="pl-PL" sz="2200" dirty="0" smtClean="0">
                <a:ea typeface="Times New Roman" panose="02020603050405020304" pitchFamily="18" charset="0"/>
              </a:rPr>
            </a:br>
            <a:r>
              <a:rPr lang="pl-PL" sz="2200" dirty="0" smtClean="0">
                <a:ea typeface="Times New Roman" panose="02020603050405020304" pitchFamily="18" charset="0"/>
              </a:rPr>
              <a:t>w </a:t>
            </a:r>
            <a:r>
              <a:rPr lang="pl-PL" sz="2200" dirty="0">
                <a:ea typeface="Times New Roman" panose="02020603050405020304" pitchFamily="18" charset="0"/>
              </a:rPr>
              <a:t>zakresie gimnazjum, w związku z tym, po zakończeniu tego kształcenia dokumentacja przebiegu nauczania powinna pozostać </a:t>
            </a:r>
            <a:r>
              <a:rPr lang="pl-PL" sz="2200" dirty="0" smtClean="0">
                <a:ea typeface="Times New Roman" panose="02020603050405020304" pitchFamily="18" charset="0"/>
              </a:rPr>
              <a:t/>
            </a:r>
            <a:br>
              <a:rPr lang="pl-PL" sz="2200" dirty="0" smtClean="0">
                <a:ea typeface="Times New Roman" panose="02020603050405020304" pitchFamily="18" charset="0"/>
              </a:rPr>
            </a:br>
            <a:r>
              <a:rPr lang="pl-PL" sz="2200" dirty="0" smtClean="0">
                <a:ea typeface="Times New Roman" panose="02020603050405020304" pitchFamily="18" charset="0"/>
              </a:rPr>
              <a:t>w </a:t>
            </a:r>
            <a:r>
              <a:rPr lang="pl-PL" sz="2200" dirty="0">
                <a:ea typeface="Times New Roman" panose="02020603050405020304" pitchFamily="18" charset="0"/>
              </a:rPr>
              <a:t>szkole, w której te oddziały funkcjonowały.</a:t>
            </a:r>
          </a:p>
          <a:p>
            <a:pPr algn="just">
              <a:spcAft>
                <a:spcPts val="0"/>
              </a:spcAft>
            </a:pPr>
            <a:r>
              <a:rPr lang="pl-PL" sz="2200" dirty="0"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l-PL" sz="2200" b="1" dirty="0">
                <a:ea typeface="Times New Roman" panose="02020603050405020304" pitchFamily="18" charset="0"/>
              </a:rPr>
              <a:t>Legitymacje szkolne</a:t>
            </a:r>
            <a:endParaRPr lang="pl-PL" sz="2200" dirty="0"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pl-PL" sz="2200" b="1" dirty="0">
                <a:ea typeface="Times New Roman" panose="02020603050405020304" pitchFamily="18" charset="0"/>
              </a:rPr>
              <a:t> </a:t>
            </a:r>
            <a:endParaRPr lang="pl-PL" sz="22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l-PL" sz="2200" dirty="0">
                <a:ea typeface="Times New Roman" panose="02020603050405020304" pitchFamily="18" charset="0"/>
              </a:rPr>
              <a:t>Ważność legitymacji szkolnych uczniów dotychczasowych gimnazjów potwierdza się w kolejnym roku szkolnym przez umieszczenie daty ważności i pieczęci urzędowej szkoły (dotychczasowego gimnazjum).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2200" dirty="0">
                <a:ea typeface="Calibri" panose="020F0502020204030204" pitchFamily="34" charset="0"/>
                <a:cs typeface="Times New Roman" panose="02020603050405020304" pitchFamily="18" charset="0"/>
              </a:rPr>
              <a:t>Uczniowie klasy VII szkoły podstawowej otrzymają nowe legitymacje na dotychczas obowiązujących drukach. </a:t>
            </a:r>
            <a:endParaRPr lang="pl-PL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43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4297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200" b="1" dirty="0">
                <a:solidFill>
                  <a:schemeClr val="accent6">
                    <a:lumMod val="75000"/>
                  </a:schemeClr>
                </a:solidFill>
              </a:rPr>
              <a:t>Innowacje i eksperymenty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238" y="931862"/>
            <a:ext cx="9069387" cy="4987925"/>
          </a:xfrm>
        </p:spPr>
        <p:txBody>
          <a:bodyPr/>
          <a:lstStyle/>
          <a:p>
            <a:r>
              <a:rPr lang="pl-PL" sz="2400" dirty="0"/>
              <a:t>Zmiany w stosunku do obecnego stanu prawnego polegają na:</a:t>
            </a:r>
          </a:p>
          <a:p>
            <a:pPr lvl="0"/>
            <a:r>
              <a:rPr lang="pl-PL" sz="2400" dirty="0"/>
              <a:t>zniesieniu konieczności zgłaszania innowacji pedagogicznej kuratorowi oświaty i organowi prowadzącemu,</a:t>
            </a:r>
          </a:p>
          <a:p>
            <a:pPr lvl="0"/>
            <a:r>
              <a:rPr lang="pl-PL" sz="2400" dirty="0"/>
              <a:t>zniesieniu wymagań formalnych warunkujących rozpoczęcie działalności innowacyjnej w szkole lub placówce.</a:t>
            </a:r>
          </a:p>
          <a:p>
            <a:r>
              <a:rPr lang="pl-PL" sz="2400" dirty="0"/>
              <a:t>Działalność innowacyjna ma być integralnym elementem działalności szkoły, a przez zniesienie wymogów formalnych, obecnych w dotychczasowych przepisach, wyzwolić kreatywność uczniów i nauczycieli. </a:t>
            </a:r>
          </a:p>
          <a:p>
            <a:pPr marL="107950" indent="0" algn="just">
              <a:buNone/>
            </a:pPr>
            <a:r>
              <a:rPr lang="pl-PL" sz="2400" b="1" dirty="0" smtClean="0">
                <a:solidFill>
                  <a:srgbClr val="C00000"/>
                </a:solidFill>
              </a:rPr>
              <a:t>Eksperyment </a:t>
            </a:r>
            <a:r>
              <a:rPr lang="pl-PL" sz="2400" b="1" dirty="0">
                <a:solidFill>
                  <a:srgbClr val="C00000"/>
                </a:solidFill>
              </a:rPr>
              <a:t>pedagogiczny </a:t>
            </a:r>
            <a:r>
              <a:rPr lang="pl-PL" sz="2400" dirty="0"/>
              <a:t>polega na modyfikacji istniejących lub wdrożeniu nowych działań w procesie kształcenia, przy zastosowaniu nowatorskich rozwiązań programowych, organizacyjnych, metodycznych lub wychowawczych, w ramach których są modyfikowane warunki, organizacja zajęć edukacyjnych lub zakres treści nauczania (art. </a:t>
            </a:r>
            <a:r>
              <a:rPr lang="pl-PL" sz="2400" dirty="0" smtClean="0"/>
              <a:t>45 u. P.o.)</a:t>
            </a:r>
            <a:endParaRPr lang="pl-PL" sz="2400" dirty="0"/>
          </a:p>
          <a:p>
            <a:pPr marL="107950" indent="0">
              <a:buNone/>
            </a:pP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44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7005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238" y="301626"/>
            <a:ext cx="9069387" cy="741908"/>
          </a:xfrm>
        </p:spPr>
        <p:txBody>
          <a:bodyPr/>
          <a:lstStyle/>
          <a:p>
            <a:r>
              <a:rPr lang="pl-PL" sz="2400" b="1" dirty="0" smtClean="0">
                <a:solidFill>
                  <a:schemeClr val="accent6">
                    <a:lumMod val="50000"/>
                  </a:schemeClr>
                </a:solidFill>
              </a:rPr>
              <a:t>Programy rządowe</a:t>
            </a:r>
            <a:endParaRPr lang="pl-PL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238" y="1043534"/>
            <a:ext cx="9217594" cy="5712867"/>
          </a:xfrm>
        </p:spPr>
        <p:txBody>
          <a:bodyPr/>
          <a:lstStyle/>
          <a:p>
            <a:pPr marL="107950" indent="0">
              <a:buNone/>
            </a:pPr>
            <a:r>
              <a:rPr lang="pl-PL" sz="2000" b="1" dirty="0"/>
              <a:t>„Narodowy Program Rozwoju Czytelnictwa”</a:t>
            </a:r>
            <a:endParaRPr lang="pl-PL" sz="2000" dirty="0"/>
          </a:p>
          <a:p>
            <a:pPr lvl="0" algn="just"/>
            <a:r>
              <a:rPr lang="pl-PL" sz="2200" dirty="0"/>
              <a:t>Jeśli gimnazjum, które wnioskowało o wsparcie finansowe, od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1 </a:t>
            </a:r>
            <a:r>
              <a:rPr lang="pl-PL" sz="2200" dirty="0"/>
              <a:t>września 2017 r. zostanie, np. włączone do szkoły podstawowej, to realizację programu przejmuje szkoła podstawowa. Analogiczne rozwiązanie ma zastosowanie </a:t>
            </a:r>
            <a:r>
              <a:rPr lang="pl-PL" sz="2200" dirty="0" smtClean="0"/>
              <a:t>w </a:t>
            </a:r>
            <a:r>
              <a:rPr lang="pl-PL" sz="2200" dirty="0"/>
              <a:t>przypadku włączenia gimnazjum do liceum (technikum lub do szkoły branżowej) bądź przekształcenia gimnazjum w szkołę podstawowa.</a:t>
            </a:r>
          </a:p>
          <a:p>
            <a:pPr lvl="0" algn="just"/>
            <a:r>
              <a:rPr lang="pl-PL" sz="2200" dirty="0"/>
              <a:t>To, jakie książki trafią do szkolnej biblioteki (które wpisują się w cel „Narodowego Programu Rozwoju Czytelnictwa”), będzie wspólną decyzją szkoły, uczniów i rodziców. W przypadku, gdy gimnazjum zostanie przekształcone w szkołą podstawową, to szkoła, w której będą funkcjonować oddziały gimnazjalne ma prawo zdecydować, jakie książki zakupić do szkolnej biblioteki. Zasadne jest, by szkoła wykorzystała fundusze z Narodowego Programu Rozwoju Czytelnictwa na doposażenie biblioteki szkolnej w pozycje interesujące zarówno starszych, jak i młodszych uczniów.</a:t>
            </a:r>
          </a:p>
          <a:p>
            <a:r>
              <a:rPr lang="pl-PL" dirty="0"/>
              <a:t> 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45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62678023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280" y="0"/>
            <a:ext cx="9069387" cy="1260475"/>
          </a:xfrm>
        </p:spPr>
        <p:txBody>
          <a:bodyPr/>
          <a:lstStyle/>
          <a:p>
            <a:r>
              <a:rPr lang="pl-PL" sz="2400" b="1" dirty="0">
                <a:solidFill>
                  <a:schemeClr val="accent6">
                    <a:lumMod val="50000"/>
                  </a:schemeClr>
                </a:solidFill>
              </a:rPr>
              <a:t>„Aktywna tablica”</a:t>
            </a:r>
            <a:endParaRPr lang="pl-PL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238" y="1136631"/>
            <a:ext cx="9289602" cy="5619769"/>
          </a:xfrm>
        </p:spPr>
        <p:txBody>
          <a:bodyPr/>
          <a:lstStyle/>
          <a:p>
            <a:pPr marL="107950" indent="0" algn="just">
              <a:buNone/>
            </a:pPr>
            <a:r>
              <a:rPr lang="pl-PL" sz="2000" dirty="0"/>
              <a:t>Zgodnie z </a:t>
            </a:r>
            <a:r>
              <a:rPr lang="pl-PL" sz="2000" i="1" dirty="0"/>
              <a:t>Rozporządzeniem Rady Ministrów z dnia 19 lipca 2017 roku w sprawie szczegółowych warunków, form i trybu realizacji Rządowego programu rozwijania szkolnej infrastruktury oraz kompetencji uczniów i nauczycieli w zakresie technologii informacyjno-komunikacyjnych na lata 2017-2019 – „Aktywna tablica”</a:t>
            </a:r>
            <a:r>
              <a:rPr lang="pl-PL" sz="2000" dirty="0"/>
              <a:t> (Dz.U. 2017, poz. 1401) w ramach programu </a:t>
            </a:r>
            <a:r>
              <a:rPr lang="pl-PL" sz="2000" b="1" dirty="0"/>
              <a:t>szkoły podstawowe </a:t>
            </a:r>
            <a:r>
              <a:rPr lang="pl-PL" sz="2000" dirty="0"/>
              <a:t>zostaną wyposażone w tablice interaktywne, projektory, głośniki lub interaktywne monitory dotykowe</a:t>
            </a:r>
            <a:r>
              <a:rPr lang="pl-PL" sz="2000" dirty="0" smtClean="0"/>
              <a:t>.</a:t>
            </a:r>
          </a:p>
          <a:p>
            <a:pPr marL="107950" indent="0" algn="just">
              <a:buNone/>
            </a:pPr>
            <a:r>
              <a:rPr lang="pl-PL" sz="2000" dirty="0" smtClean="0"/>
              <a:t>W przypadku tzw. łącza asymetrycznego prędkość tak </a:t>
            </a:r>
            <a:r>
              <a:rPr lang="pl-PL" sz="2000" b="1" dirty="0" smtClean="0"/>
              <a:t>wysyłania jak </a:t>
            </a:r>
            <a:br>
              <a:rPr lang="pl-PL" sz="2000" b="1" dirty="0" smtClean="0"/>
            </a:br>
            <a:r>
              <a:rPr lang="pl-PL" sz="2000" b="1" dirty="0" smtClean="0"/>
              <a:t>i pobierania danych powinna być na poziomie minimum 30Mb/s. </a:t>
            </a:r>
            <a:r>
              <a:rPr lang="pl-PL" sz="2000" dirty="0" smtClean="0"/>
              <a:t>Wiążące są zapisy umowne z operatorem (dostawcą Internetu) dotyczące prędkości danych.</a:t>
            </a:r>
            <a:endParaRPr lang="pl-PL" sz="2000" dirty="0"/>
          </a:p>
          <a:p>
            <a:pPr marL="107950" indent="0" algn="just">
              <a:buNone/>
            </a:pPr>
            <a:r>
              <a:rPr lang="pl-PL" sz="2400" b="1" dirty="0" smtClean="0">
                <a:solidFill>
                  <a:srgbClr val="C00000"/>
                </a:solidFill>
              </a:rPr>
              <a:t>Ważne </a:t>
            </a:r>
            <a:r>
              <a:rPr lang="pl-PL" sz="2400" b="1" dirty="0">
                <a:solidFill>
                  <a:srgbClr val="C00000"/>
                </a:solidFill>
              </a:rPr>
              <a:t>terminy </a:t>
            </a:r>
          </a:p>
          <a:p>
            <a:pPr algn="just"/>
            <a:r>
              <a:rPr lang="pl-PL" sz="2400" dirty="0"/>
              <a:t>W 2017 roku szkoły będą mogły wnioskować o udział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programie do </a:t>
            </a:r>
            <a:r>
              <a:rPr lang="pl-PL" sz="2400" b="1" dirty="0">
                <a:solidFill>
                  <a:srgbClr val="C00000"/>
                </a:solidFill>
              </a:rPr>
              <a:t>31 sierpnia br.,</a:t>
            </a:r>
            <a:r>
              <a:rPr lang="pl-PL" sz="2400" dirty="0"/>
              <a:t> a organy prowadzące do wojewodów  – </a:t>
            </a:r>
            <a:r>
              <a:rPr lang="pl-PL" sz="2400" b="1" dirty="0">
                <a:solidFill>
                  <a:srgbClr val="C00000"/>
                </a:solidFill>
              </a:rPr>
              <a:t>do 15 września br. </a:t>
            </a:r>
            <a:r>
              <a:rPr lang="pl-PL" sz="2400" dirty="0"/>
              <a:t>Kwalifikacja wniosków nastąpi do 27 września br. Przekazanie środków finansowych na zakup pomocy dydaktycznych planowane jest do końca października 2017 r.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46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42360871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5816" y="-72189"/>
            <a:ext cx="9069387" cy="813916"/>
          </a:xfrm>
        </p:spPr>
        <p:txBody>
          <a:bodyPr/>
          <a:lstStyle/>
          <a:p>
            <a:r>
              <a:rPr lang="pl-PL" sz="2800" b="1" dirty="0" smtClean="0"/>
              <a:t>Akty prawne -  ostatnio opublikowane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238" y="683493"/>
            <a:ext cx="9069387" cy="6072907"/>
          </a:xfrm>
        </p:spPr>
        <p:txBody>
          <a:bodyPr/>
          <a:lstStyle/>
          <a:p>
            <a:pPr>
              <a:spcAft>
                <a:spcPts val="200"/>
              </a:spcAft>
            </a:pPr>
            <a:r>
              <a:rPr lang="pl-PL" sz="1800" dirty="0" smtClean="0"/>
              <a:t>Ocenianie, klasyfikowanie i promowanie uczniów i słuchaczy w szkołach publicznych.(Dz.U. poz. 1534).</a:t>
            </a:r>
          </a:p>
          <a:p>
            <a:pPr>
              <a:spcAft>
                <a:spcPts val="200"/>
              </a:spcAft>
            </a:pPr>
            <a:r>
              <a:rPr lang="pl-PL" sz="1800" dirty="0" smtClean="0"/>
              <a:t>Szczegółowe warunki przechodzenia ucznia ze szkoły publicznej lub szkoły niepublicznej o uprawnieniach szkoły publicznej jednego typu do szkoły publicznej innego typu albo do szkoły publicznej tego samego typu.(Dz.U. poz.1546)</a:t>
            </a:r>
          </a:p>
          <a:p>
            <a:pPr>
              <a:spcAft>
                <a:spcPts val="200"/>
              </a:spcAft>
            </a:pPr>
            <a:r>
              <a:rPr lang="pl-PL" sz="1800" dirty="0" smtClean="0"/>
              <a:t>Szczegółowe warunki udzielania pomocy dzieciom i uczniom w formie zasiłku losowego na cele edukacyjne, pomocy uczniom w formie wyjazdów terapeutyczno-edukacyjnych oraz pomocy dzieciom i uczniom w formie zajęć opiekuńczych i zajęć terapeutyczno-edukacyjnych w 2017 r. ( Dz.U. poz. 1556)</a:t>
            </a:r>
          </a:p>
          <a:p>
            <a:pPr>
              <a:spcAft>
                <a:spcPts val="200"/>
              </a:spcAft>
            </a:pPr>
            <a:r>
              <a:rPr lang="pl-PL" sz="1800" dirty="0"/>
              <a:t>Rozporządzenie Ministra Edukacji Narodowej z 11.08.2017 r. w sprawie wymagań, jakim powinna odpowiadać osoba zajmująca stanowisko dyrektora oraz inne stanowisko kierownicze w publicznym przedszkolu, publicznej szkole podstawowej, publicznej szkole ponadpodstawowej oraz publicznej </a:t>
            </a:r>
            <a:r>
              <a:rPr lang="pl-PL" sz="1800" dirty="0" smtClean="0"/>
              <a:t>placówce </a:t>
            </a:r>
            <a:r>
              <a:rPr lang="pl-PL" sz="1800" dirty="0"/>
              <a:t>(</a:t>
            </a:r>
            <a:r>
              <a:rPr lang="pl-PL" sz="1800" dirty="0" err="1" smtClean="0"/>
              <a:t>Dz.U</a:t>
            </a:r>
            <a:r>
              <a:rPr lang="pl-PL" sz="1800" dirty="0" smtClean="0"/>
              <a:t>. poz. 1597</a:t>
            </a:r>
            <a:r>
              <a:rPr lang="pl-PL" sz="1800" dirty="0" smtClean="0"/>
              <a:t>)</a:t>
            </a:r>
            <a:endParaRPr lang="pl-PL" sz="1800" dirty="0"/>
          </a:p>
          <a:p>
            <a:pPr>
              <a:spcAft>
                <a:spcPts val="200"/>
              </a:spcAft>
            </a:pPr>
            <a:r>
              <a:rPr lang="pl-PL" sz="1800" dirty="0" smtClean="0"/>
              <a:t>rozporządzenie Ministra Edukacji Narodowej z dnia 1 sierpnia 2017 r. w sprawie szczegółowych warunków i sposobu przeprowadzania egzaminu ósmoklasisty (</a:t>
            </a:r>
            <a:r>
              <a:rPr lang="pl-PL" sz="1800" dirty="0" err="1" smtClean="0"/>
              <a:t>Dz.U</a:t>
            </a:r>
            <a:r>
              <a:rPr lang="pl-PL" sz="1800" dirty="0" smtClean="0"/>
              <a:t>. poz. 1512)</a:t>
            </a:r>
          </a:p>
          <a:p>
            <a:pPr>
              <a:spcAft>
                <a:spcPts val="200"/>
              </a:spcAft>
            </a:pPr>
            <a:r>
              <a:rPr lang="pl-PL" sz="1800" dirty="0"/>
              <a:t>rozporządzenie Ministra Edukacji Narodowej z dnia </a:t>
            </a:r>
            <a:r>
              <a:rPr lang="pl-PL" sz="1800" dirty="0" smtClean="0"/>
              <a:t>18 </a:t>
            </a:r>
            <a:r>
              <a:rPr lang="pl-PL" sz="1800" dirty="0"/>
              <a:t>sierpnia 2017 r. </a:t>
            </a:r>
            <a:r>
              <a:rPr lang="pl-PL" sz="1800" dirty="0" smtClean="0"/>
              <a:t>zmieniające rozporządzenie </a:t>
            </a:r>
            <a:r>
              <a:rPr lang="pl-PL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sprawie organizacji oraz sposobu przeprowadzania konkursów, turniejów i </a:t>
            </a:r>
            <a:r>
              <a:rPr lang="pl-PL" sz="1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olimpiad  </a:t>
            </a:r>
            <a:r>
              <a:rPr lang="pl-PL" sz="1800" dirty="0"/>
              <a:t>(</a:t>
            </a:r>
            <a:r>
              <a:rPr lang="pl-PL" sz="1800" dirty="0" err="1"/>
              <a:t>Dz.U</a:t>
            </a:r>
            <a:r>
              <a:rPr lang="pl-PL" sz="1800" dirty="0"/>
              <a:t>. poz. </a:t>
            </a:r>
            <a:r>
              <a:rPr lang="pl-PL" sz="1800" dirty="0" smtClean="0"/>
              <a:t>1580)</a:t>
            </a:r>
            <a:endParaRPr lang="pl-PL" sz="1800" dirty="0"/>
          </a:p>
          <a:p>
            <a:pPr>
              <a:spcAft>
                <a:spcPts val="200"/>
              </a:spcAft>
            </a:pPr>
            <a:r>
              <a:rPr lang="pl-PL" sz="1800" dirty="0" smtClean="0"/>
              <a:t>rozporządzenie Ministra Edukacji Narodowej z dnia 11 sierpnia 2017 r. w sprawie organizacji roku szkolnego </a:t>
            </a:r>
            <a:r>
              <a:rPr lang="pl-PL" sz="1800" dirty="0"/>
              <a:t>(</a:t>
            </a:r>
            <a:r>
              <a:rPr lang="pl-PL" sz="1800" dirty="0" err="1"/>
              <a:t>Dz.U</a:t>
            </a:r>
            <a:r>
              <a:rPr lang="pl-PL" sz="1800" dirty="0" smtClean="0"/>
              <a:t>. poz. 1603)</a:t>
            </a:r>
          </a:p>
          <a:p>
            <a:pPr>
              <a:spcAft>
                <a:spcPts val="200"/>
              </a:spcAft>
            </a:pPr>
            <a:r>
              <a:rPr lang="pl-PL" sz="1800" dirty="0"/>
              <a:t>rozporządzenie Ministra Edukacji Narodowej z dnia </a:t>
            </a:r>
            <a:r>
              <a:rPr lang="pl-PL" sz="1800" dirty="0" smtClean="0"/>
              <a:t>9 </a:t>
            </a:r>
            <a:r>
              <a:rPr lang="pl-PL" sz="1800" dirty="0"/>
              <a:t>sierpnia 2017 r. w </a:t>
            </a:r>
            <a:r>
              <a:rPr lang="pl-PL" sz="1800" dirty="0" smtClean="0"/>
              <a:t>sprawie indywidualnego obowiązkowego rocznego przygotowania przedszkolnego dzieci i indywidualnego nauczania dzieci i młodzieży </a:t>
            </a:r>
            <a:r>
              <a:rPr lang="pl-PL" sz="1800" dirty="0"/>
              <a:t>(</a:t>
            </a:r>
            <a:r>
              <a:rPr lang="pl-PL" sz="1800" dirty="0" err="1"/>
              <a:t>Dz.U</a:t>
            </a:r>
            <a:r>
              <a:rPr lang="pl-PL" sz="1800" dirty="0"/>
              <a:t>. poz. </a:t>
            </a:r>
            <a:r>
              <a:rPr lang="pl-PL" sz="1800" dirty="0" smtClean="0"/>
              <a:t>1616)</a:t>
            </a:r>
            <a:endParaRPr lang="pl-PL" sz="1800" dirty="0"/>
          </a:p>
          <a:p>
            <a:pPr marL="107950" indent="0">
              <a:spcAft>
                <a:spcPts val="600"/>
              </a:spcAft>
              <a:buNone/>
            </a:pPr>
            <a:endParaRPr lang="pl-PL" sz="1800" dirty="0"/>
          </a:p>
          <a:p>
            <a:pPr>
              <a:spcAft>
                <a:spcPts val="600"/>
              </a:spcAft>
            </a:pPr>
            <a:endParaRPr lang="pl-PL" sz="1800" dirty="0" smtClean="0"/>
          </a:p>
          <a:p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47</a:t>
            </a:fld>
            <a:endParaRPr lang="pl-PL" altLang="pl-PL" dirty="0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9912" y="251445"/>
            <a:ext cx="8016924" cy="793755"/>
          </a:xfrm>
        </p:spPr>
        <p:txBody>
          <a:bodyPr/>
          <a:lstStyle/>
          <a:p>
            <a:pPr algn="ctr"/>
            <a:r>
              <a:rPr lang="pl-PL" sz="1984" dirty="0">
                <a:solidFill>
                  <a:srgbClr val="C00000"/>
                </a:solidFill>
              </a:rPr>
              <a:t>Projekty rozporządzeń Ministra Edukacji Narodowej  </a:t>
            </a:r>
            <a:br>
              <a:rPr lang="pl-PL" sz="1984" dirty="0">
                <a:solidFill>
                  <a:srgbClr val="C00000"/>
                </a:solidFill>
              </a:rPr>
            </a:br>
            <a:r>
              <a:rPr lang="pl-PL" sz="1984" dirty="0">
                <a:solidFill>
                  <a:srgbClr val="C00000"/>
                </a:solidFill>
              </a:rPr>
              <a:t>w trakcie prac legislacyjnych (stan na </a:t>
            </a:r>
            <a:r>
              <a:rPr lang="pl-PL" sz="1984" dirty="0" smtClean="0">
                <a:solidFill>
                  <a:srgbClr val="C00000"/>
                </a:solidFill>
              </a:rPr>
              <a:t>25.08.2017 </a:t>
            </a:r>
            <a:r>
              <a:rPr lang="pl-PL" sz="1984" dirty="0">
                <a:solidFill>
                  <a:srgbClr val="C00000"/>
                </a:solidFill>
              </a:rPr>
              <a:t>r.)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1800" y="1066125"/>
            <a:ext cx="9289032" cy="595316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2200" b="1" i="1" dirty="0" smtClean="0">
                <a:solidFill>
                  <a:schemeClr val="accent6">
                    <a:lumMod val="75000"/>
                  </a:schemeClr>
                </a:solidFill>
              </a:rPr>
              <a:t>w sprawie zasad udzielania i organizacji pomocy psychologiczno-pedagogicznej w publicznych przedszkolach, szkołach i placówkach </a:t>
            </a:r>
            <a:br>
              <a:rPr lang="pl-PL" sz="22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200" b="1" i="1" dirty="0" smtClean="0">
                <a:solidFill>
                  <a:schemeClr val="accent6">
                    <a:lumMod val="75000"/>
                  </a:schemeClr>
                </a:solidFill>
              </a:rPr>
              <a:t>(z dnia 16.08.2017 r.)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2200" b="1" i="1" dirty="0" smtClean="0">
                <a:solidFill>
                  <a:schemeClr val="tx1"/>
                </a:solidFill>
              </a:rPr>
              <a:t>zmieniające rozporządzenie w sprawie warunków organizowania kształcenia, wychowania i opieki dla dzieci i młodzieży niepełnosprawnych, niedostosowanych społecznie i zagrożonych niedostosowaniem społecznym (z dnia 16.08.2017 r.)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2200" b="1" i="1" dirty="0" smtClean="0">
                <a:solidFill>
                  <a:schemeClr val="tx1"/>
                </a:solidFill>
              </a:rPr>
              <a:t>zmieniające </a:t>
            </a:r>
            <a:r>
              <a:rPr lang="pl-PL" sz="2200" b="1" i="1" dirty="0" smtClean="0">
                <a:solidFill>
                  <a:schemeClr val="tx1"/>
                </a:solidFill>
              </a:rPr>
              <a:t>rozporządzenie w sprawie rodzajów i szczegółowych zasad działania placówek publicznych, warunków pobytu dzieci i młodzieży w tych placówkach oraz wysokości i zasad odpłatności wnoszonej przez rodziców za pobyt ich dzieci w tych placówkach </a:t>
            </a:r>
            <a:r>
              <a:rPr lang="pl-PL" sz="2200" b="1" i="1" dirty="0" smtClean="0">
                <a:solidFill>
                  <a:schemeClr val="accent6">
                    <a:lumMod val="75000"/>
                  </a:schemeClr>
                </a:solidFill>
              </a:rPr>
              <a:t>(z dnia 09.08.2017 r.)</a:t>
            </a:r>
            <a:endParaRPr lang="pl-PL" sz="2200" b="1" i="1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2200" b="1" i="1" dirty="0" smtClean="0">
                <a:solidFill>
                  <a:schemeClr val="accent6">
                    <a:lumMod val="75000"/>
                  </a:schemeClr>
                </a:solidFill>
              </a:rPr>
              <a:t>w sprawie nadzoru pedagogicznego (z dnia 11.07.2017 r.)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2200" b="1" i="1" dirty="0" smtClean="0">
                <a:solidFill>
                  <a:schemeClr val="tx1"/>
                </a:solidFill>
              </a:rPr>
              <a:t>Inne </a:t>
            </a:r>
            <a:r>
              <a:rPr lang="pl-PL" sz="2200" b="1" i="1" dirty="0" smtClean="0">
                <a:solidFill>
                  <a:schemeClr val="tx1"/>
                </a:solidFill>
              </a:rPr>
              <a:t>– strona MEN https://bip.men.gov.pl/pl/akty-prawne/projekty-aktow-prawnych</a:t>
            </a:r>
          </a:p>
          <a:p>
            <a:pPr marL="107950" indent="0">
              <a:buNone/>
            </a:pPr>
            <a:endParaRPr lang="pl-PL" sz="1874" b="1" i="1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48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17823658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pl-PL" altLang="pl-PL" sz="4000" dirty="0" smtClean="0"/>
          </a:p>
          <a:p>
            <a:pPr algn="ctr">
              <a:buFont typeface="Wingdings" pitchFamily="2" charset="2"/>
              <a:buNone/>
            </a:pPr>
            <a:endParaRPr lang="pl-PL" altLang="pl-PL" sz="4000" dirty="0" smtClean="0"/>
          </a:p>
          <a:p>
            <a:pPr algn="ctr">
              <a:buFont typeface="Wingdings" pitchFamily="2" charset="2"/>
              <a:buNone/>
            </a:pPr>
            <a:endParaRPr lang="pl-PL" altLang="pl-PL" sz="4000" dirty="0" smtClean="0"/>
          </a:p>
          <a:p>
            <a:pPr algn="ctr">
              <a:buFont typeface="Wingdings" pitchFamily="2" charset="2"/>
              <a:buNone/>
            </a:pPr>
            <a:r>
              <a:rPr lang="pl-PL" altLang="pl-PL" sz="4000" dirty="0" smtClean="0"/>
              <a:t>Dziękuję za uwagę</a:t>
            </a:r>
          </a:p>
          <a:p>
            <a:pPr algn="ctr">
              <a:buFont typeface="Wingdings" pitchFamily="2" charset="2"/>
              <a:buNone/>
            </a:pPr>
            <a:endParaRPr lang="pl-PL" altLang="pl-PL" sz="1800" dirty="0" smtClean="0">
              <a:solidFill>
                <a:schemeClr val="accent2">
                  <a:lumMod val="75000"/>
                </a:schemeClr>
              </a:solidFill>
              <a:hlinkClick r:id="rId3"/>
            </a:endParaRPr>
          </a:p>
          <a:p>
            <a:pPr algn="ctr">
              <a:buFont typeface="Wingdings" pitchFamily="2" charset="2"/>
              <a:buNone/>
            </a:pPr>
            <a:endParaRPr lang="pl-PL" altLang="pl-PL" sz="1800" dirty="0" smtClean="0">
              <a:solidFill>
                <a:srgbClr val="002060"/>
              </a:solidFill>
              <a:hlinkClick r:id="rId3"/>
            </a:endParaRPr>
          </a:p>
          <a:p>
            <a:pPr>
              <a:buFont typeface="Wingdings" pitchFamily="2" charset="2"/>
              <a:buNone/>
            </a:pPr>
            <a:r>
              <a:rPr lang="pl-PL" altLang="pl-PL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rbieniek@kuratorium.lodz.pl</a:t>
            </a:r>
            <a:r>
              <a:rPr lang="pl-PL" altLang="pl-PL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pl-PL" altLang="pl-PL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4"/>
              </a:rPr>
              <a:t>hcyrulska@kuratorium.lodz.pl</a:t>
            </a:r>
            <a:r>
              <a:rPr lang="pl-PL" altLang="pl-PL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49</a:t>
            </a:fld>
            <a:endParaRPr lang="pl-PL" alt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91840" y="39546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PROGRAM WYCHOWAWCZO - PROFILAKTYCZNY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41932" y="971525"/>
            <a:ext cx="86188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Przepisy art. 84 i 26 </a:t>
            </a:r>
            <a:r>
              <a:rPr lang="pl-PL" dirty="0" smtClean="0"/>
              <a:t>ustawy – Prawo oświatowe wchodzą </a:t>
            </a:r>
            <a:r>
              <a:rPr lang="pl-PL" dirty="0"/>
              <a:t>w życie z dniem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1 </a:t>
            </a:r>
            <a:r>
              <a:rPr lang="pl-PL" b="1" dirty="0"/>
              <a:t>września 2017 r. </a:t>
            </a:r>
            <a:endParaRPr lang="pl-PL" b="1" dirty="0" smtClean="0"/>
          </a:p>
          <a:p>
            <a:pPr algn="just"/>
            <a:endParaRPr lang="pl-PL" b="1" dirty="0"/>
          </a:p>
          <a:p>
            <a:pPr algn="just"/>
            <a:r>
              <a:rPr lang="pl-PL" dirty="0" smtClean="0"/>
              <a:t>Program </a:t>
            </a:r>
            <a:r>
              <a:rPr lang="pl-PL" dirty="0"/>
              <a:t>wychowawczo-profilaktyczny powinien być zatem uchwalony </a:t>
            </a:r>
            <a:r>
              <a:rPr lang="pl-PL" b="1" dirty="0"/>
              <a:t>w terminie od 1 do 30 września 2017 r. </a:t>
            </a:r>
            <a:endParaRPr lang="pl-PL" b="1" dirty="0" smtClean="0"/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Zgodnie </a:t>
            </a:r>
            <a:r>
              <a:rPr lang="pl-PL" dirty="0"/>
              <a:t>z art. 84 ust. </a:t>
            </a:r>
            <a:r>
              <a:rPr lang="pl-PL" dirty="0" smtClean="0"/>
              <a:t>3 ustawy – Prawo oświatowe, jeżeli </a:t>
            </a:r>
            <a:r>
              <a:rPr lang="pl-PL" dirty="0"/>
              <a:t>rada rodziców w terminie 30 dni od dnia rozpoczęcia roku szkolnego nie uzyska porozumienia z radą pedagogiczną w sprawie programu wychowawczo-profilaktycznego, program ten </a:t>
            </a:r>
            <a:r>
              <a:rPr lang="pl-PL" b="1" dirty="0"/>
              <a:t>ustala dyrektor szkoły w uzgodnieniu z organem sprawującym nadzór pedagogiczny</a:t>
            </a:r>
            <a:r>
              <a:rPr lang="pl-PL" dirty="0"/>
              <a:t>; </a:t>
            </a:r>
            <a:endParaRPr lang="pl-PL" dirty="0" smtClean="0"/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Program </a:t>
            </a:r>
            <a:r>
              <a:rPr lang="pl-PL" dirty="0"/>
              <a:t>ustalony przez dyrektora szkoły lub placówki </a:t>
            </a:r>
            <a:r>
              <a:rPr lang="pl-PL" b="1" dirty="0"/>
              <a:t>obowiązuje do czasu uchwalenia programu przez radę rodziców w porozumieniu z radą pedagogiczną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Rok </a:t>
            </a:r>
            <a:r>
              <a:rPr lang="pl-PL" dirty="0"/>
              <a:t>szkolny we wszystkich szkołach i placówkach rozpoczyna się z dniem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1 </a:t>
            </a:r>
            <a:r>
              <a:rPr lang="pl-PL" dirty="0"/>
              <a:t>września każdego </a:t>
            </a:r>
            <a:r>
              <a:rPr lang="pl-PL" dirty="0" smtClean="0"/>
              <a:t>roku, a kończy – z dniem 31 sierpnia następnego roku </a:t>
            </a:r>
            <a:r>
              <a:rPr lang="pl-PL" dirty="0"/>
              <a:t>(</a:t>
            </a:r>
            <a:r>
              <a:rPr lang="pl-PL" dirty="0" smtClean="0"/>
              <a:t>art</a:t>
            </a:r>
            <a:r>
              <a:rPr lang="pl-PL" dirty="0"/>
              <a:t>. </a:t>
            </a:r>
            <a:r>
              <a:rPr lang="pl-PL" dirty="0" smtClean="0"/>
              <a:t>94 </a:t>
            </a:r>
            <a:r>
              <a:rPr lang="pl-PL" dirty="0" err="1" smtClean="0"/>
              <a:t>u.P.o</a:t>
            </a:r>
            <a:r>
              <a:rPr lang="pl-PL" dirty="0" smtClean="0"/>
              <a:t>.).</a:t>
            </a:r>
            <a:endParaRPr lang="pl-PL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935856" y="6516141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</a:rPr>
              <a:t>ustawa z dnia 14 grudnia 2016 r. – Prawo oświatowe (Dz. U. z 2017 r., poz. 59 ze zm.)</a:t>
            </a:r>
            <a:endParaRPr lang="pl-PL" sz="1600" dirty="0"/>
          </a:p>
          <a:p>
            <a:r>
              <a:rPr lang="pl-PL" sz="1600" dirty="0" smtClean="0">
                <a:solidFill>
                  <a:srgbClr val="002060"/>
                </a:solidFill>
              </a:rPr>
              <a:t> 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386B806-7CE9-4A0E-B51D-6BA623A2FD8F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90130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776" y="107429"/>
            <a:ext cx="9683809" cy="635004"/>
          </a:xfrm>
        </p:spPr>
        <p:txBody>
          <a:bodyPr/>
          <a:lstStyle/>
          <a:p>
            <a:pPr algn="ctr"/>
            <a:r>
              <a:rPr lang="pl-PL" sz="2100" b="1" dirty="0">
                <a:solidFill>
                  <a:srgbClr val="C00000"/>
                </a:solidFill>
              </a:rPr>
              <a:t>Podstawa programowa kształcenia ogólnego (art. 273–281 </a:t>
            </a:r>
            <a:r>
              <a:rPr lang="pl-PL" sz="2100" b="1" dirty="0" err="1" smtClean="0">
                <a:solidFill>
                  <a:srgbClr val="C00000"/>
                </a:solidFill>
              </a:rPr>
              <a:t>u.</a:t>
            </a:r>
            <a:r>
              <a:rPr lang="pl-PL" altLang="pl-PL" sz="2100" b="1" dirty="0" err="1" smtClean="0">
                <a:solidFill>
                  <a:srgbClr val="C00000"/>
                </a:solidFill>
                <a:cs typeface="Arial" pitchFamily="34" charset="0"/>
              </a:rPr>
              <a:t>P.w.u.-P.o</a:t>
            </a:r>
            <a:r>
              <a:rPr lang="pl-PL" altLang="pl-PL" sz="2100" b="1" dirty="0" smtClean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pl-PL" sz="2100" b="1" dirty="0" smtClean="0">
                <a:solidFill>
                  <a:srgbClr val="C00000"/>
                </a:solidFill>
              </a:rPr>
              <a:t>)</a:t>
            </a:r>
            <a:endParaRPr lang="pl-PL" sz="21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959898"/>
              </p:ext>
            </p:extLst>
          </p:nvPr>
        </p:nvGraphicFramePr>
        <p:xfrm>
          <a:off x="215776" y="742433"/>
          <a:ext cx="9683809" cy="6396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59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28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4450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4917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900" b="1" dirty="0"/>
                        <a:t>Dotychczasową podstawę programową stosuje się w:</a:t>
                      </a:r>
                    </a:p>
                  </a:txBody>
                  <a:tcPr marL="100796" marR="100796" marT="50398" marB="50398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900" b="1" dirty="0"/>
                        <a:t>Nową podstawę programową </a:t>
                      </a:r>
                    </a:p>
                    <a:p>
                      <a:pPr algn="ctr"/>
                      <a:r>
                        <a:rPr lang="pl-PL" sz="1900" b="1" dirty="0"/>
                        <a:t>począwszy od roku szkolnego 2017/2018 stosuje się w:</a:t>
                      </a:r>
                    </a:p>
                  </a:txBody>
                  <a:tcPr marL="100796" marR="100796" marT="50398" marB="5039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183">
                <a:tc gridSpan="2">
                  <a:txBody>
                    <a:bodyPr/>
                    <a:lstStyle/>
                    <a:p>
                      <a:pPr marL="0" lvl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pl-PL" sz="1900" dirty="0"/>
                        <a:t>klasach dotychczasowego gimnazjum</a:t>
                      </a:r>
                    </a:p>
                  </a:txBody>
                  <a:tcPr marL="100796" marR="100796" marT="50398" marB="50398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szkole specjalnej przysposabiającej do pracy</a:t>
                      </a:r>
                    </a:p>
                  </a:txBody>
                  <a:tcPr marL="100796" marR="100796" marT="50398" marB="5039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70"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dotychczasowym 3-letnim liceum ogólnokształcącym</a:t>
                      </a:r>
                    </a:p>
                  </a:txBody>
                  <a:tcPr marL="100796" marR="100796" marT="50398" marB="50398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183"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dotychczasowym 4-letnim technikum</a:t>
                      </a:r>
                    </a:p>
                  </a:txBody>
                  <a:tcPr marL="100796" marR="100796" marT="50398" marB="50398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semestrach I szkoły policealnej</a:t>
                      </a:r>
                    </a:p>
                  </a:txBody>
                  <a:tcPr marL="100796" marR="100796" marT="50398" marB="5039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183"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szkole policealnej od II semestru</a:t>
                      </a:r>
                    </a:p>
                  </a:txBody>
                  <a:tcPr marL="100796" marR="100796" marT="50398" marB="50398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szkole podstawowej dla uczniów           z niepełnosprawnością intelektualną     w stopniu umiarkowanym lub znacznym</a:t>
                      </a:r>
                    </a:p>
                  </a:txBody>
                  <a:tcPr marL="100796" marR="100796" marT="50398" marB="5039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0881">
                <a:tc rowSpan="3"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klasach dotychczasowej zasadniczej szkoły zawodowej prowadzonych w branżowej szkole I stopnia </a:t>
                      </a:r>
                    </a:p>
                  </a:txBody>
                  <a:tcPr marL="100796" marR="100796" marT="50398" marB="50398"/>
                </a:tc>
                <a:tc rowSpan="3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5068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 smtClean="0"/>
                        <a:t>branżowej</a:t>
                      </a:r>
                      <a:r>
                        <a:rPr lang="pl-PL" sz="1900" baseline="0" dirty="0" smtClean="0"/>
                        <a:t> </a:t>
                      </a:r>
                      <a:r>
                        <a:rPr lang="pl-PL" sz="1900" dirty="0" smtClean="0"/>
                        <a:t>szkole I stopnia</a:t>
                      </a:r>
                      <a:endParaRPr lang="pl-PL" sz="1900" dirty="0"/>
                    </a:p>
                  </a:txBody>
                  <a:tcPr marL="100796" marR="100796" marT="50398" marB="50398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5068">
                <a:tc gridSpan="2"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900" dirty="0"/>
                    </a:p>
                  </a:txBody>
                  <a:tcPr marL="100796" marR="100796" marT="50398" marB="50398"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smtClean="0"/>
                        <a:t>przedszkolu</a:t>
                      </a:r>
                      <a:endParaRPr lang="pl-PL" sz="1900" dirty="0"/>
                    </a:p>
                  </a:txBody>
                  <a:tcPr marL="100796" marR="100796" marT="50398" marB="50398" anchor="ctr"/>
                </a:tc>
                <a:extLst>
                  <a:ext uri="{0D108BD9-81ED-4DB2-BD59-A6C34878D82A}">
                    <a16:rowId xmlns="" xmlns:a16="http://schemas.microsoft.com/office/drawing/2014/main" val="647638492"/>
                  </a:ext>
                </a:extLst>
              </a:tr>
              <a:tr h="498649">
                <a:tc>
                  <a:txBody>
                    <a:bodyPr/>
                    <a:lstStyle/>
                    <a:p>
                      <a:r>
                        <a:rPr lang="pl-PL" sz="1900" dirty="0"/>
                        <a:t>klasach II, III, V i VI SP 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2017/2018</a:t>
                      </a:r>
                    </a:p>
                  </a:txBody>
                  <a:tcPr marL="100796" marR="100796" marT="50398" marB="50398" anchor="ctr"/>
                </a:tc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szkole podstawowej</a:t>
                      </a:r>
                      <a:r>
                        <a:rPr lang="pl-PL" sz="1900" baseline="0" dirty="0"/>
                        <a:t> w </a:t>
                      </a:r>
                      <a:r>
                        <a:rPr lang="pl-PL" sz="1900" dirty="0"/>
                        <a:t>klasach: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dirty="0"/>
                        <a:t>     I, IV i VII 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pl-PL" sz="1900" dirty="0"/>
                        <a:t>klasach III i VI SP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1900" dirty="0"/>
                        <a:t>2018/2019</a:t>
                      </a:r>
                    </a:p>
                  </a:txBody>
                  <a:tcPr marL="100796" marR="100796" marT="50398" marB="50398" anchor="ctr"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986180"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dirty="0"/>
                        <a:t>W</a:t>
                      </a:r>
                      <a:r>
                        <a:rPr lang="pl-PL" sz="1800" baseline="0" dirty="0"/>
                        <a:t> </a:t>
                      </a:r>
                      <a:r>
                        <a:rPr lang="pl-PL" sz="1800" dirty="0"/>
                        <a:t>latach szkolnych 2017/2018–2020/2021 nauczyciel/zespół nauczycieli przedstawia </a:t>
                      </a:r>
                      <a:r>
                        <a:rPr lang="pl-PL" sz="1800" b="0" dirty="0"/>
                        <a:t>dyrektorowi </a:t>
                      </a:r>
                      <a:r>
                        <a:rPr lang="pl-PL" sz="1800" b="1" dirty="0"/>
                        <a:t>szkoły podstawowej </a:t>
                      </a:r>
                      <a:r>
                        <a:rPr lang="pl-PL" sz="1800" dirty="0"/>
                        <a:t>program nauczania do danych zajęć kształcenia ogólnego </a:t>
                      </a:r>
                      <a:r>
                        <a:rPr lang="pl-PL" sz="1800" b="1" dirty="0"/>
                        <a:t>dla klas VII i VIII</a:t>
                      </a:r>
                      <a:r>
                        <a:rPr lang="pl-PL" sz="1800" b="1" baseline="0" dirty="0"/>
                        <a:t> </a:t>
                      </a:r>
                      <a:r>
                        <a:rPr lang="pl-PL" sz="1800" baseline="0" dirty="0"/>
                        <a:t>(zgodnie z </a:t>
                      </a:r>
                      <a:r>
                        <a:rPr lang="pl-PL" sz="1800" dirty="0"/>
                        <a:t>art. 22a ust. 4–8 </a:t>
                      </a:r>
                      <a:r>
                        <a:rPr lang="pl-PL" sz="1800" dirty="0" err="1"/>
                        <a:t>u.s.o</a:t>
                      </a:r>
                      <a:r>
                        <a:rPr lang="pl-PL" sz="1800" dirty="0"/>
                        <a:t>.) – </a:t>
                      </a:r>
                      <a:r>
                        <a:rPr lang="pl-PL" sz="1800" b="1" dirty="0"/>
                        <a:t>art. 293 </a:t>
                      </a:r>
                      <a:r>
                        <a:rPr lang="pl-PL" sz="1800" b="1" dirty="0" err="1" smtClean="0"/>
                        <a:t>u.P.w.u.-P.o</a:t>
                      </a:r>
                      <a:r>
                        <a:rPr lang="pl-PL" sz="1800" b="1" dirty="0"/>
                        <a:t>.</a:t>
                      </a:r>
                    </a:p>
                  </a:txBody>
                  <a:tcPr marL="100796" marR="100796" marT="50398" marB="50398"/>
                </a:tc>
                <a:tc h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7784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>
                <a:solidFill>
                  <a:srgbClr val="C00000"/>
                </a:solidFill>
              </a:rPr>
              <a:t>Podstawa programowa kształcenia ogólnego –rozporządzenia MEN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Rozporządzenie Ministra Edukacji Narodowej z dnia 27 sierpnia 2012 r.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w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</a:rPr>
              <a:t>sprawie podstawy programowej wychowania przedszkolnego 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oraz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</a:rPr>
              <a:t>kształcenia ogólnego w poszczególnych typach szkół </a:t>
            </a:r>
            <a:r>
              <a:rPr lang="pl-PL" sz="2000" dirty="0"/>
              <a:t>(Dz. U. poz. 977, </a:t>
            </a:r>
            <a:r>
              <a:rPr lang="pl-PL" sz="2000" dirty="0" smtClean="0"/>
              <a:t> </a:t>
            </a:r>
            <a:r>
              <a:rPr lang="pl-PL" sz="2000" dirty="0"/>
              <a:t>z </a:t>
            </a:r>
            <a:r>
              <a:rPr lang="pl-PL" sz="2000" dirty="0" err="1"/>
              <a:t>późn</a:t>
            </a:r>
            <a:r>
              <a:rPr lang="pl-PL" sz="2000" dirty="0"/>
              <a:t>. zm</a:t>
            </a:r>
            <a:r>
              <a:rPr lang="pl-PL" sz="2000" dirty="0" smtClean="0"/>
              <a:t>.) (</a:t>
            </a:r>
            <a:r>
              <a:rPr lang="pl-PL" sz="2000" i="1" dirty="0" smtClean="0"/>
              <a:t>stara)</a:t>
            </a: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Rozporządzenie </a:t>
            </a:r>
            <a:r>
              <a:rPr lang="pl-PL" sz="2000" dirty="0"/>
              <a:t>Ministra Edukacji Narodowej z dnia 14 lutego 2017 r.  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pl-PL" sz="2000" dirty="0" smtClean="0"/>
              <a:t>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</a:rPr>
              <a:t>sprawie podstawy programowej wychowania przedszkolnego oraz podstawy programowej kształcenia ogólnego dla szkoły podstawowej,  w tym dla uczniów z niepełnosprawnością intelektualną w stopniu umiarkowanym lub znacznym, kształcenia ogólnego dla branżowej szkoły I stopnia, kształcenia ogólnego dla szkoły specjalnej przysposabiającej do pracy oraz kształcenia ogólnego dla szkoły policealnej </a:t>
            </a:r>
            <a:r>
              <a:rPr lang="pl-PL" sz="2000" dirty="0"/>
              <a:t>(Dz. U. z 2017 r. poz. 356</a:t>
            </a:r>
            <a:r>
              <a:rPr lang="pl-PL" sz="2000" dirty="0" smtClean="0"/>
              <a:t>) (</a:t>
            </a:r>
            <a:r>
              <a:rPr lang="pl-PL" sz="2000" i="1" dirty="0" smtClean="0"/>
              <a:t>nowa</a:t>
            </a:r>
            <a:r>
              <a:rPr lang="pl-PL" sz="2000" dirty="0" smtClean="0"/>
              <a:t>)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933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314951"/>
              </p:ext>
            </p:extLst>
          </p:nvPr>
        </p:nvGraphicFramePr>
        <p:xfrm>
          <a:off x="-1" y="785244"/>
          <a:ext cx="10080626" cy="6597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3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403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2825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pl-PL" sz="2200" cap="none" spc="0" dirty="0">
                          <a:ln w="18415" cmpd="sng">
                            <a:solidFill>
                              <a:schemeClr val="tx1"/>
                            </a:solidFill>
                            <a:prstDash val="solid"/>
                          </a:ln>
                          <a:effectLst/>
                        </a:rPr>
                        <a:t>Dotyczy szkół:</a:t>
                      </a:r>
                      <a:endParaRPr lang="pl-PL" sz="2200" b="0" cap="none" spc="0" dirty="0">
                        <a:ln w="18415" cmpd="sng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100796" marR="100796" marT="50398" marB="5039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cap="none" spc="0" dirty="0">
                          <a:ln w="18415" cmpd="sng">
                            <a:solidFill>
                              <a:schemeClr val="tx1"/>
                            </a:solidFill>
                            <a:prstDash val="solid"/>
                          </a:ln>
                          <a:effectLst/>
                        </a:rPr>
                        <a:t>1 września 2017 r.</a:t>
                      </a:r>
                      <a:endParaRPr lang="pl-PL" sz="2200" b="0" cap="none" spc="0" dirty="0">
                        <a:ln w="18415" cmpd="sng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100796" marR="100796" marT="50398" marB="5039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70">
                <a:tc rowSpan="3">
                  <a:txBody>
                    <a:bodyPr/>
                    <a:lstStyle/>
                    <a:p>
                      <a:pPr marL="180000" lvl="1" indent="-1800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2000" dirty="0"/>
                        <a:t>klasy I branżowej szkoły I stopnia</a:t>
                      </a:r>
                    </a:p>
                    <a:p>
                      <a:pPr marL="180000" lvl="1" indent="-1800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2000" dirty="0"/>
                        <a:t>klasy I  4-letniego technikum</a:t>
                      </a:r>
                    </a:p>
                    <a:p>
                      <a:pPr marL="180000" lvl="1" indent="-1800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2000" dirty="0"/>
                        <a:t>semestry I szkoły policealnej</a:t>
                      </a:r>
                    </a:p>
                  </a:txBody>
                  <a:tcPr marL="100796" marR="100796" marT="50398" marB="50398" anchor="ctr"/>
                </a:tc>
                <a:tc>
                  <a:txBody>
                    <a:bodyPr/>
                    <a:lstStyle/>
                    <a:p>
                      <a:r>
                        <a:rPr lang="pl-PL" sz="2000" b="1" dirty="0"/>
                        <a:t>Nowa</a:t>
                      </a:r>
                      <a:r>
                        <a:rPr lang="pl-PL" sz="2000" dirty="0"/>
                        <a:t> podstawa programowa kształcenia w zawodach – art. 282 ust.1 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7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b="1" dirty="0"/>
                        <a:t>Nowa</a:t>
                      </a:r>
                      <a:r>
                        <a:rPr lang="pl-PL" sz="2000" dirty="0"/>
                        <a:t> klasyfikacja zawodów szkolnictwa zawodowego – art. 286 ust. 1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795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b="1" dirty="0"/>
                        <a:t>Nowa</a:t>
                      </a:r>
                      <a:r>
                        <a:rPr lang="pl-PL" sz="2000" dirty="0"/>
                        <a:t> podstawa programowa kształcenia ogólnego (z wyjątkiem </a:t>
                      </a:r>
                      <a:r>
                        <a:rPr lang="pl-PL" altLang="pl-PL" sz="2000" dirty="0"/>
                        <a:t>dotychczasowego czteroletniego technikum)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07957">
                <a:tc row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/>
                        <a:t>klasy</a:t>
                      </a:r>
                      <a:r>
                        <a:rPr lang="pl-PL" sz="2000" baseline="0" dirty="0"/>
                        <a:t> II–IV  </a:t>
                      </a:r>
                      <a:r>
                        <a:rPr lang="pl-PL" altLang="pl-PL" sz="2000" dirty="0"/>
                        <a:t>4-letniego </a:t>
                      </a:r>
                      <a:r>
                        <a:rPr lang="pl-PL" sz="2000" baseline="0" dirty="0"/>
                        <a:t>technikum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baseline="0" dirty="0"/>
                        <a:t>klasy II i III zasadniczej szkoły zawodowej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baseline="0" dirty="0"/>
                        <a:t>pozostałe semestry szkoły policealnej (II–V)</a:t>
                      </a:r>
                      <a:endParaRPr lang="pl-PL" sz="2000" dirty="0"/>
                    </a:p>
                  </a:txBody>
                  <a:tcPr marL="100796" marR="100796" marT="50398" marB="50398" anchor="ctr"/>
                </a:tc>
                <a:tc>
                  <a:txBody>
                    <a:bodyPr/>
                    <a:lstStyle/>
                    <a:p>
                      <a:r>
                        <a:rPr lang="pl-PL" sz="2000" b="1" dirty="0"/>
                        <a:t>Dotychczasowa</a:t>
                      </a:r>
                      <a:r>
                        <a:rPr lang="pl-PL" sz="2000" baseline="0" dirty="0"/>
                        <a:t> </a:t>
                      </a:r>
                      <a:r>
                        <a:rPr lang="pl-PL" sz="2000" dirty="0"/>
                        <a:t>podstawa programowa kształcenia w zawodach – art. 282 ust.2; art. 283 (</a:t>
                      </a:r>
                      <a:r>
                        <a:rPr lang="pl-PL" sz="2000" dirty="0" err="1"/>
                        <a:t>zsz</a:t>
                      </a:r>
                      <a:r>
                        <a:rPr lang="pl-PL" sz="2000" dirty="0"/>
                        <a:t>)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0795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b="1" dirty="0"/>
                        <a:t>Dotychczasowa </a:t>
                      </a:r>
                      <a:r>
                        <a:rPr lang="pl-PL" sz="2000" dirty="0"/>
                        <a:t>klasyfikacja zawodów szkolnictwa zawodowego – art. 286 ust.2; art. 287 (</a:t>
                      </a:r>
                      <a:r>
                        <a:rPr lang="pl-PL" sz="2000" dirty="0" err="1"/>
                        <a:t>zsz</a:t>
                      </a:r>
                      <a:r>
                        <a:rPr lang="pl-PL" sz="2000" dirty="0"/>
                        <a:t>)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557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b="1" dirty="0"/>
                        <a:t>Dotychczasowa</a:t>
                      </a:r>
                      <a:r>
                        <a:rPr lang="pl-PL" sz="2000" b="1" baseline="0" dirty="0"/>
                        <a:t> </a:t>
                      </a:r>
                      <a:r>
                        <a:rPr lang="pl-PL" sz="2000" dirty="0"/>
                        <a:t>podstawa programowa kształcenia ogólnego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74358">
                <a:tc gridSpan="2">
                  <a:txBody>
                    <a:bodyPr/>
                    <a:lstStyle/>
                    <a:p>
                      <a:r>
                        <a:rPr lang="pl-PL" altLang="pl-PL" sz="1900" dirty="0"/>
                        <a:t>Do </a:t>
                      </a:r>
                      <a:r>
                        <a:rPr lang="pl-PL" altLang="pl-PL" sz="1900" b="1" dirty="0"/>
                        <a:t>31 grudnia 2019 r. </a:t>
                      </a:r>
                      <a:r>
                        <a:rPr lang="pl-PL" altLang="pl-PL" sz="1900" dirty="0"/>
                        <a:t>kształcenie na kwalifikacyjnych kursach zawodowych odbywa się </a:t>
                      </a:r>
                      <a:r>
                        <a:rPr lang="pl-PL" altLang="pl-PL" sz="1900" dirty="0" smtClean="0"/>
                        <a:t/>
                      </a:r>
                      <a:br>
                        <a:rPr lang="pl-PL" altLang="pl-PL" sz="1900" dirty="0" smtClean="0"/>
                      </a:br>
                      <a:r>
                        <a:rPr lang="pl-PL" altLang="pl-PL" sz="1900" dirty="0" smtClean="0"/>
                        <a:t>w </a:t>
                      </a:r>
                      <a:r>
                        <a:rPr lang="pl-PL" altLang="pl-PL" sz="1900" dirty="0"/>
                        <a:t>oparciu o dotychczasową podstawę programową kształcenia w zawodach – art. 290 </a:t>
                      </a:r>
                      <a:r>
                        <a:rPr lang="pl-PL" altLang="pl-PL" sz="2000" b="0" dirty="0" err="1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u.P.w.u.-P.o</a:t>
                      </a:r>
                      <a:r>
                        <a:rPr lang="pl-PL" altLang="pl-PL" sz="19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100796" marR="100796" marT="50398" marB="50398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3966" y="0"/>
            <a:ext cx="9445683" cy="714379"/>
          </a:xfrm>
        </p:spPr>
        <p:txBody>
          <a:bodyPr/>
          <a:lstStyle/>
          <a:p>
            <a:r>
              <a:rPr lang="pl-PL" sz="2400" b="1" dirty="0">
                <a:solidFill>
                  <a:srgbClr val="C00000"/>
                </a:solidFill>
              </a:rPr>
              <a:t>Kształcenie zawodowe (art. 282–290 </a:t>
            </a:r>
            <a:r>
              <a:rPr lang="pl-PL" altLang="pl-PL" sz="2400" b="1" dirty="0" err="1" smtClean="0">
                <a:solidFill>
                  <a:srgbClr val="C00000"/>
                </a:solidFill>
                <a:cs typeface="Arial" pitchFamily="34" charset="0"/>
              </a:rPr>
              <a:t>u.P.w.u.-P.o</a:t>
            </a:r>
            <a:r>
              <a:rPr lang="pl-PL" altLang="pl-PL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pl-PL" sz="24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6FC05A2-BCD9-41CE-B292-53E8325329F6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2084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9792" y="301625"/>
            <a:ext cx="9212833" cy="1260475"/>
          </a:xfrm>
        </p:spPr>
        <p:txBody>
          <a:bodyPr/>
          <a:lstStyle/>
          <a:p>
            <a:r>
              <a:rPr lang="pl-PL" sz="2200" b="1" dirty="0">
                <a:solidFill>
                  <a:srgbClr val="C00000"/>
                </a:solidFill>
              </a:rPr>
              <a:t>Podstawa programowa kształcenia </a:t>
            </a:r>
            <a:r>
              <a:rPr lang="pl-PL" sz="2200" b="1" dirty="0" smtClean="0">
                <a:solidFill>
                  <a:srgbClr val="C00000"/>
                </a:solidFill>
              </a:rPr>
              <a:t>w zawodach –rozporządzenia </a:t>
            </a:r>
            <a:r>
              <a:rPr lang="pl-PL" sz="2200" b="1" dirty="0">
                <a:solidFill>
                  <a:srgbClr val="C00000"/>
                </a:solidFill>
              </a:rPr>
              <a:t>MEN</a:t>
            </a:r>
            <a:endParaRPr lang="pl-PL" sz="2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Rozporządzenie Ministra Edukacji Narodowej z dnia </a:t>
            </a:r>
            <a:r>
              <a:rPr lang="pl-PL" sz="2000" dirty="0" smtClean="0"/>
              <a:t>z dnia 7 lutego 2012 r. w sprawie podstawy programowej kształcenia w zawodach</a:t>
            </a:r>
            <a:br>
              <a:rPr lang="pl-PL" sz="2000" dirty="0" smtClean="0"/>
            </a:br>
            <a:r>
              <a:rPr lang="pl-PL" sz="2000" dirty="0" smtClean="0"/>
              <a:t>(Dz</a:t>
            </a:r>
            <a:r>
              <a:rPr lang="pl-PL" sz="2000" dirty="0"/>
              <a:t>. U. </a:t>
            </a:r>
            <a:r>
              <a:rPr lang="pl-PL" sz="2000" dirty="0" smtClean="0"/>
              <a:t>z 2012 r. poz</a:t>
            </a:r>
            <a:r>
              <a:rPr lang="pl-PL" sz="2000" dirty="0"/>
              <a:t>. </a:t>
            </a:r>
            <a:r>
              <a:rPr lang="pl-PL" sz="2000" dirty="0" smtClean="0"/>
              <a:t>9184,  </a:t>
            </a:r>
            <a:r>
              <a:rPr lang="pl-PL" sz="2000" dirty="0"/>
              <a:t>z </a:t>
            </a:r>
            <a:r>
              <a:rPr lang="pl-PL" sz="2000" dirty="0" err="1"/>
              <a:t>późn</a:t>
            </a:r>
            <a:r>
              <a:rPr lang="pl-PL" sz="2000" dirty="0"/>
              <a:t>. zm</a:t>
            </a:r>
            <a:r>
              <a:rPr lang="pl-PL" sz="2000" dirty="0" smtClean="0"/>
              <a:t>.) (</a:t>
            </a:r>
            <a:r>
              <a:rPr lang="pl-PL" sz="2000" i="1" dirty="0" smtClean="0"/>
              <a:t>stara)</a:t>
            </a: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Rozporządzenie Ministra Edukacji Narodowej z dnia 31 marca 2017 r. </a:t>
            </a:r>
            <a:br>
              <a:rPr lang="pl-PL" sz="2000" dirty="0" smtClean="0"/>
            </a:br>
            <a:r>
              <a:rPr lang="pl-PL" sz="2000" dirty="0" smtClean="0"/>
              <a:t>w sprawie podstawy programowej kształcenia w zawodach </a:t>
            </a:r>
            <a:br>
              <a:rPr lang="pl-PL" sz="2000" dirty="0" smtClean="0"/>
            </a:br>
            <a:r>
              <a:rPr lang="pl-PL" sz="2000" dirty="0" smtClean="0"/>
              <a:t>(Dz. U. 2017 r. poz. 860) (</a:t>
            </a:r>
            <a:r>
              <a:rPr lang="pl-PL" sz="2000" i="1" dirty="0" smtClean="0"/>
              <a:t>nowa</a:t>
            </a:r>
            <a:r>
              <a:rPr lang="pl-PL" sz="2000" dirty="0" smtClean="0"/>
              <a:t>)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ABB46B3-3C0F-4681-8AD0-871950E5E523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933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zablon_IBO">
  <a:themeElements>
    <a:clrScheme name="1_szablon_IBO 1">
      <a:dk1>
        <a:srgbClr val="000000"/>
      </a:dk1>
      <a:lt1>
        <a:srgbClr val="FFFFFF"/>
      </a:lt1>
      <a:dk2>
        <a:srgbClr val="983006"/>
      </a:dk2>
      <a:lt2>
        <a:srgbClr val="DDDDDD"/>
      </a:lt2>
      <a:accent1>
        <a:srgbClr val="FDEC1A"/>
      </a:accent1>
      <a:accent2>
        <a:srgbClr val="E6851A"/>
      </a:accent2>
      <a:accent3>
        <a:srgbClr val="FFFFFF"/>
      </a:accent3>
      <a:accent4>
        <a:srgbClr val="000000"/>
      </a:accent4>
      <a:accent5>
        <a:srgbClr val="FEF4AB"/>
      </a:accent5>
      <a:accent6>
        <a:srgbClr val="D07816"/>
      </a:accent6>
      <a:hlink>
        <a:srgbClr val="D35813"/>
      </a:hlink>
      <a:folHlink>
        <a:srgbClr val="983006"/>
      </a:folHlink>
    </a:clrScheme>
    <a:fontScheme name="1_szablon_IBO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zerland_Condpl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zerland_Condpl" pitchFamily="34" charset="0"/>
            <a:cs typeface="Arial" charset="0"/>
          </a:defRPr>
        </a:defPPr>
      </a:lstStyle>
    </a:lnDef>
  </a:objectDefaults>
  <a:extraClrSchemeLst>
    <a:extraClrScheme>
      <a:clrScheme name="1_szablon_IBO 1">
        <a:dk1>
          <a:srgbClr val="000000"/>
        </a:dk1>
        <a:lt1>
          <a:srgbClr val="FFFFFF"/>
        </a:lt1>
        <a:dk2>
          <a:srgbClr val="983006"/>
        </a:dk2>
        <a:lt2>
          <a:srgbClr val="DDDDDD"/>
        </a:lt2>
        <a:accent1>
          <a:srgbClr val="FDEC1A"/>
        </a:accent1>
        <a:accent2>
          <a:srgbClr val="E6851A"/>
        </a:accent2>
        <a:accent3>
          <a:srgbClr val="FFFFFF"/>
        </a:accent3>
        <a:accent4>
          <a:srgbClr val="000000"/>
        </a:accent4>
        <a:accent5>
          <a:srgbClr val="FEF4AB"/>
        </a:accent5>
        <a:accent6>
          <a:srgbClr val="D07816"/>
        </a:accent6>
        <a:hlink>
          <a:srgbClr val="D35813"/>
        </a:hlink>
        <a:folHlink>
          <a:srgbClr val="9830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zablon_IBO">
  <a:themeElements>
    <a:clrScheme name="Przejrzystość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szablon_IBO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zerland_Condpl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zerland_Condpl" pitchFamily="34" charset="0"/>
            <a:cs typeface="Arial" charset="0"/>
          </a:defRPr>
        </a:defPPr>
      </a:lstStyle>
    </a:lnDef>
  </a:objectDefaults>
  <a:extraClrSchemeLst>
    <a:extraClrScheme>
      <a:clrScheme name="szablon_IBO 1">
        <a:dk1>
          <a:srgbClr val="000000"/>
        </a:dk1>
        <a:lt1>
          <a:srgbClr val="FFFFFF"/>
        </a:lt1>
        <a:dk2>
          <a:srgbClr val="983006"/>
        </a:dk2>
        <a:lt2>
          <a:srgbClr val="DDDDDD"/>
        </a:lt2>
        <a:accent1>
          <a:srgbClr val="FDEC1A"/>
        </a:accent1>
        <a:accent2>
          <a:srgbClr val="E6851A"/>
        </a:accent2>
        <a:accent3>
          <a:srgbClr val="FFFFFF"/>
        </a:accent3>
        <a:accent4>
          <a:srgbClr val="000000"/>
        </a:accent4>
        <a:accent5>
          <a:srgbClr val="FEF4AB"/>
        </a:accent5>
        <a:accent6>
          <a:srgbClr val="D07816"/>
        </a:accent6>
        <a:hlink>
          <a:srgbClr val="D35813"/>
        </a:hlink>
        <a:folHlink>
          <a:srgbClr val="9830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zablon_IBO">
  <a:themeElements>
    <a:clrScheme name="1_szablon_IBO 1">
      <a:dk1>
        <a:srgbClr val="000000"/>
      </a:dk1>
      <a:lt1>
        <a:srgbClr val="FFFFFF"/>
      </a:lt1>
      <a:dk2>
        <a:srgbClr val="983006"/>
      </a:dk2>
      <a:lt2>
        <a:srgbClr val="DDDDDD"/>
      </a:lt2>
      <a:accent1>
        <a:srgbClr val="FDEC1A"/>
      </a:accent1>
      <a:accent2>
        <a:srgbClr val="E6851A"/>
      </a:accent2>
      <a:accent3>
        <a:srgbClr val="FFFFFF"/>
      </a:accent3>
      <a:accent4>
        <a:srgbClr val="000000"/>
      </a:accent4>
      <a:accent5>
        <a:srgbClr val="FEF4AB"/>
      </a:accent5>
      <a:accent6>
        <a:srgbClr val="D07816"/>
      </a:accent6>
      <a:hlink>
        <a:srgbClr val="D35813"/>
      </a:hlink>
      <a:folHlink>
        <a:srgbClr val="983006"/>
      </a:folHlink>
    </a:clrScheme>
    <a:fontScheme name="1_szablon_IBO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zerland_Condpl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zerland_Condpl" pitchFamily="34" charset="0"/>
            <a:cs typeface="Arial" charset="0"/>
          </a:defRPr>
        </a:defPPr>
      </a:lstStyle>
    </a:lnDef>
  </a:objectDefaults>
  <a:extraClrSchemeLst>
    <a:extraClrScheme>
      <a:clrScheme name="1_szablon_IBO 1">
        <a:dk1>
          <a:srgbClr val="000000"/>
        </a:dk1>
        <a:lt1>
          <a:srgbClr val="FFFFFF"/>
        </a:lt1>
        <a:dk2>
          <a:srgbClr val="983006"/>
        </a:dk2>
        <a:lt2>
          <a:srgbClr val="DDDDDD"/>
        </a:lt2>
        <a:accent1>
          <a:srgbClr val="FDEC1A"/>
        </a:accent1>
        <a:accent2>
          <a:srgbClr val="E6851A"/>
        </a:accent2>
        <a:accent3>
          <a:srgbClr val="FFFFFF"/>
        </a:accent3>
        <a:accent4>
          <a:srgbClr val="000000"/>
        </a:accent4>
        <a:accent5>
          <a:srgbClr val="FEF4AB"/>
        </a:accent5>
        <a:accent6>
          <a:srgbClr val="D07816"/>
        </a:accent6>
        <a:hlink>
          <a:srgbClr val="D35813"/>
        </a:hlink>
        <a:folHlink>
          <a:srgbClr val="9830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6179</TotalTime>
  <Words>5933</Words>
  <Application>Microsoft Office PowerPoint</Application>
  <PresentationFormat>Niestandardowy</PresentationFormat>
  <Paragraphs>541</Paragraphs>
  <Slides>49</Slides>
  <Notes>49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49</vt:i4>
      </vt:variant>
    </vt:vector>
  </HeadingPairs>
  <TitlesOfParts>
    <vt:vector size="53" baseType="lpstr">
      <vt:lpstr>Motyw pakietu Office</vt:lpstr>
      <vt:lpstr>1_szablon_IBO</vt:lpstr>
      <vt:lpstr>szablon_IBO</vt:lpstr>
      <vt:lpstr>2_szablon_IBO</vt:lpstr>
      <vt:lpstr>Zmiany w prawie oświatowym wchodzące w życie  od dnia 1 września 2017 r.</vt:lpstr>
      <vt:lpstr>Dodatkowe zadania - art. 1 ustawy Prawo oświatowe (Dz. U. z 2017 r. poz. 59 – u.P.o.) </vt:lpstr>
      <vt:lpstr>Program wychowawczo-profilaktyczny – u.P.o.</vt:lpstr>
      <vt:lpstr>Prezentacja programu PowerPoint</vt:lpstr>
      <vt:lpstr>Prezentacja programu PowerPoint</vt:lpstr>
      <vt:lpstr>Podstawa programowa kształcenia ogólnego (art. 273–281 u.P.w.u.-P.o.)</vt:lpstr>
      <vt:lpstr>Podstawa programowa kształcenia ogólnego –rozporządzenia MEN</vt:lpstr>
      <vt:lpstr>Kształcenie zawodowe (art. 282–290 u.P.w.u.-P.o.)</vt:lpstr>
      <vt:lpstr>Podstawa programowa kształcenia w zawodach –rozporządzenia MEN</vt:lpstr>
      <vt:lpstr>Nowa klasyfikacja zawodów szkolnictwa zawodowego – rozporządzenie MEN z dnia 13 marca 2017 r.  (Dz. U. z 2017 r. poz. 622) </vt:lpstr>
      <vt:lpstr>Ramowy plan nauczania  – rozporządzenie MEN z dni 28.03.2017 r. (Dz. U. poz. 703)</vt:lpstr>
      <vt:lpstr>Ramowy plan nauczania  – rozporządzenie MEN z dni 28.03.2017 r. (Dz. U. poz. 703)</vt:lpstr>
      <vt:lpstr>Ramowy plan nauczania  – rozporządzenie MEN z dnia 28.03.2017 r. (Dz. U. poz. 703)</vt:lpstr>
      <vt:lpstr>Prezentacja programu PowerPoint</vt:lpstr>
      <vt:lpstr>Prezentacja programu PowerPoint</vt:lpstr>
      <vt:lpstr>Prezentacja programu PowerPoint</vt:lpstr>
      <vt:lpstr>Prezentacja programu PowerPoint</vt:lpstr>
      <vt:lpstr> Organizacja szkół i przedszkoli – rozporządzenie MEN z 17 marca 2017 r. (poz. 649)</vt:lpstr>
      <vt:lpstr>Organizacja szkół i przedszkoli – rozporządzenie MEN z 17 marca 2017 r. (poz. 649)</vt:lpstr>
      <vt:lpstr>Organizacja szkół i przedszkoli – rozporządzenie MEN z  dnia 17 marca 2017 r. (poz. 649)</vt:lpstr>
      <vt:lpstr>Doradztwo zawodowe (u.P.o. i u.P.w.u.-P.o.)</vt:lpstr>
      <vt:lpstr>Doradztwo zawodowe (u.P.o. i u.P.w.u-P.o.)</vt:lpstr>
      <vt:lpstr>Prezentacja programu PowerPoint</vt:lpstr>
      <vt:lpstr>Organizacja szkół i przedszkoli – rozporządzenie MEN z  dnia 17 marca 2017 r. (poz. 649)</vt:lpstr>
      <vt:lpstr>Prezentacja programu PowerPoint</vt:lpstr>
      <vt:lpstr>Prezentacja programu PowerPoint</vt:lpstr>
      <vt:lpstr>Uczniowie z orzeczeniami wydanymi przed 1 września 2017 r.  – art. 312 u.P.w.u.-P.o. </vt:lpstr>
      <vt:lpstr>Prezentacja programu PowerPoint</vt:lpstr>
      <vt:lpstr>Indywidualne programy edukacyjno-terapeutyczne (IPET) opracowane przed 1 września 2017 r. zachowują ważność do 1 października 2017 r.  – art. 311 u.P.w.u.-P.o. </vt:lpstr>
      <vt:lpstr>Odraczanie realizacji obowiązku szkolnego  – art. 38 u.P.o. </vt:lpstr>
      <vt:lpstr>Realizacja obowiązku szkolnego  i obowiązku nauki poza szkołą</vt:lpstr>
      <vt:lpstr>Realizacja obowiązku szkolnego  i obowiązku nauki poza szkołą – art. 37 u.P.o.</vt:lpstr>
      <vt:lpstr>Realizacja obowiązku szkolnego  i obowiązku nauki poza szkołą – art. 37 u.P.o.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Innowacje i eksperymenty  </vt:lpstr>
      <vt:lpstr>Programy rządowe</vt:lpstr>
      <vt:lpstr>„Aktywna tablica”</vt:lpstr>
      <vt:lpstr>Akty prawne -  ostatnio opublikowane</vt:lpstr>
      <vt:lpstr>Projekty rozporządzeń Ministra Edukacji Narodowej   w trakcie prac legislacyjnych (stan na 25.08.2017 r.)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HC</dc:creator>
  <cp:lastModifiedBy>Tadek</cp:lastModifiedBy>
  <cp:revision>483</cp:revision>
  <dcterms:modified xsi:type="dcterms:W3CDTF">2017-08-29T18:46:59Z</dcterms:modified>
</cp:coreProperties>
</file>