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58" r:id="rId4"/>
    <p:sldId id="266" r:id="rId5"/>
    <p:sldId id="267" r:id="rId6"/>
    <p:sldId id="268" r:id="rId7"/>
    <p:sldId id="271" r:id="rId8"/>
    <p:sldId id="269" r:id="rId9"/>
    <p:sldId id="262" r:id="rId10"/>
    <p:sldId id="259" r:id="rId11"/>
    <p:sldId id="261" r:id="rId12"/>
    <p:sldId id="270" r:id="rId13"/>
    <p:sldId id="263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33CCFF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7" autoAdjust="0"/>
    <p:restoredTop sz="94278" autoAdjust="0"/>
  </p:normalViewPr>
  <p:slideViewPr>
    <p:cSldViewPr>
      <p:cViewPr varScale="1">
        <p:scale>
          <a:sx n="86" d="100"/>
          <a:sy n="86" d="100"/>
        </p:scale>
        <p:origin x="-15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95777-46E6-44AB-855C-580870B0800F}" type="datetimeFigureOut">
              <a:rPr lang="pl-PL" smtClean="0"/>
              <a:pPr/>
              <a:t>17.11.2016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AF020-A700-48EC-B634-239C55AC661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AF020-A700-48EC-B634-239C55AC6614}" type="slidenum">
              <a:rPr lang="pl-PL" smtClean="0"/>
              <a:pPr/>
              <a:t>6</a:t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AF020-A700-48EC-B634-239C55AC6614}" type="slidenum">
              <a:rPr lang="pl-PL" smtClean="0"/>
              <a:pPr/>
              <a:t>7</a:t>
            </a:fld>
            <a:endParaRPr lang="pl-P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AF020-A700-48EC-B634-239C55AC6614}" type="slidenum">
              <a:rPr lang="pl-PL" smtClean="0"/>
              <a:pPr/>
              <a:t>12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17.11.2016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17.11.2016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17.11.2016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17.11.2016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17.11.2016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17.11.2016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17.11.2016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17.11.2016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17.11.2016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17.11.2016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17.11.2016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17.11.2016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hecke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dyrektor\Desktop\PREZENTACJA%20AFRYKA%20!!\SAM_0662-WMV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ek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slonca-afryka-slonie-zachod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0" y="4572008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latin typeface="+mj-lt"/>
              </a:rPr>
              <a:t>Gimnazjum nr 2 im. Jana Kochanowskiego w Zgierzu </a:t>
            </a:r>
            <a:br>
              <a:rPr lang="pl-PL" sz="2800" b="1" dirty="0" smtClean="0">
                <a:solidFill>
                  <a:schemeClr val="bg1"/>
                </a:solidFill>
                <a:latin typeface="+mj-lt"/>
              </a:rPr>
            </a:br>
            <a:r>
              <a:rPr lang="pl-PL" sz="2800" b="1" dirty="0" smtClean="0">
                <a:solidFill>
                  <a:schemeClr val="bg1"/>
                </a:solidFill>
                <a:latin typeface="+mj-lt"/>
              </a:rPr>
              <a:t>z Oddziałami Dwujęzycznymi 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b="1" dirty="0" smtClean="0">
                <a:solidFill>
                  <a:schemeClr val="bg1"/>
                </a:solidFill>
                <a:latin typeface="+mj-lt"/>
              </a:rPr>
              <a:t>wspomaga swojego absolwenta </a:t>
            </a:r>
            <a:r>
              <a:rPr lang="pl-PL" b="1" dirty="0" smtClean="0">
                <a:solidFill>
                  <a:schemeClr val="bg1"/>
                </a:solidFill>
              </a:rPr>
              <a:t/>
            </a:r>
            <a:br>
              <a:rPr lang="pl-PL" b="1" dirty="0" smtClean="0">
                <a:solidFill>
                  <a:schemeClr val="bg1"/>
                </a:solidFill>
              </a:rPr>
            </a:br>
            <a:r>
              <a:rPr lang="pl-PL" b="1" dirty="0" smtClean="0">
                <a:solidFill>
                  <a:schemeClr val="bg1"/>
                </a:solidFill>
              </a:rPr>
              <a:t>w zbiórce funduszy na sprzęt medyczny </a:t>
            </a:r>
            <a:br>
              <a:rPr lang="pl-PL" b="1" dirty="0" smtClean="0">
                <a:solidFill>
                  <a:schemeClr val="bg1"/>
                </a:solidFill>
              </a:rPr>
            </a:br>
            <a:r>
              <a:rPr lang="pl-PL" b="1" dirty="0" smtClean="0">
                <a:solidFill>
                  <a:schemeClr val="bg1"/>
                </a:solidFill>
              </a:rPr>
              <a:t>przed wyprawą do Szpitala w Katondwe (Zambia)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0" y="135729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solidFill>
                  <a:srgbClr val="FF0000"/>
                </a:solidFill>
              </a:rPr>
              <a:t>RAZEM Z FILIPEM DLA AFRYKI</a:t>
            </a:r>
          </a:p>
          <a:p>
            <a:endParaRPr lang="pl-PL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Constantia" pitchFamily="18" charset="0"/>
              </a:rPr>
              <a:t>EFEKT</a:t>
            </a:r>
            <a:br>
              <a:rPr lang="pl-PL" dirty="0" smtClean="0">
                <a:latin typeface="Constantia" pitchFamily="18" charset="0"/>
              </a:rPr>
            </a:br>
            <a:r>
              <a:rPr lang="pl-PL" dirty="0" smtClean="0">
                <a:latin typeface="Constantia" pitchFamily="18" charset="0"/>
              </a:rPr>
              <a:t>ZBIÓRKI </a:t>
            </a:r>
            <a:endParaRPr lang="pl-PL" dirty="0">
              <a:latin typeface="Constantia" pitchFamily="18" charset="0"/>
            </a:endParaRPr>
          </a:p>
        </p:txBody>
      </p:sp>
      <p:pic>
        <p:nvPicPr>
          <p:cNvPr id="6" name="Obraz 5" descr="14470414_1134217016659998_902577460681434758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928934"/>
            <a:ext cx="39052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14522765_1134216619993371_692396847024095854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857496"/>
            <a:ext cx="4324101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/>
          <p:cNvSpPr txBox="1"/>
          <p:nvPr/>
        </p:nvSpPr>
        <p:spPr>
          <a:xfrm>
            <a:off x="571472" y="6000768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i="1" dirty="0" smtClean="0">
                <a:solidFill>
                  <a:srgbClr val="FF0000"/>
                </a:solidFill>
              </a:rPr>
              <a:t>Liczenie zebranych pieniędzy </a:t>
            </a:r>
            <a:endParaRPr lang="pl-PL" sz="1400" i="1" dirty="0">
              <a:solidFill>
                <a:srgbClr val="FF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072066" y="6000768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i="1" dirty="0" smtClean="0">
                <a:solidFill>
                  <a:srgbClr val="FF0000"/>
                </a:solidFill>
              </a:rPr>
              <a:t>Zebrane pieniądze </a:t>
            </a:r>
            <a:endParaRPr lang="pl-PL" sz="1400" i="1" dirty="0">
              <a:solidFill>
                <a:srgbClr val="FF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928662" y="1571612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Szkoła zebrała w tym dniu prawie 800 złotych. Efekt całej akcji, w której mieliśmy przyjemność brać udział przeszedł najśmielsze oczekiwania, włączył się nawet sam Papież Franciszek.</a:t>
            </a:r>
            <a:endParaRPr lang="pl-PL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Constantia" pitchFamily="18" charset="0"/>
              </a:rPr>
              <a:t>SZPITAL</a:t>
            </a:r>
            <a:br>
              <a:rPr lang="pl-PL" dirty="0" smtClean="0">
                <a:latin typeface="Constantia" pitchFamily="18" charset="0"/>
              </a:rPr>
            </a:br>
            <a:r>
              <a:rPr lang="pl-PL" dirty="0" smtClean="0">
                <a:latin typeface="Constantia" pitchFamily="18" charset="0"/>
              </a:rPr>
              <a:t> W KATONDWE</a:t>
            </a:r>
            <a:endParaRPr lang="pl-PL" dirty="0">
              <a:latin typeface="Constantia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85786" y="5286388"/>
            <a:ext cx="7596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szpitalu panują trudne warunki. Brakuje  tam podstawowej aparatury </a:t>
            </a:r>
            <a:br>
              <a:rPr lang="pl-PL" dirty="0" smtClean="0"/>
            </a:br>
            <a:r>
              <a:rPr lang="pl-PL" dirty="0" smtClean="0"/>
              <a:t>np. USG i wielu innych urządzeń niezbędnych do badania np. kobiet w ciąży.  Pracują tam Siostry Polki  wraz z Siostrami Zambijkami oraz personelem świeckim. </a:t>
            </a:r>
            <a:endParaRPr lang="pl-PL" dirty="0"/>
          </a:p>
        </p:txBody>
      </p:sp>
      <p:pic>
        <p:nvPicPr>
          <p:cNvPr id="5" name="Obraz 4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785926"/>
            <a:ext cx="4334442" cy="2879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4643438" y="4714884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i="1" dirty="0" smtClean="0">
                <a:solidFill>
                  <a:srgbClr val="FF0000"/>
                </a:solidFill>
              </a:rPr>
              <a:t>Jedna z sal szpitalnych</a:t>
            </a:r>
          </a:p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785786" y="471488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i="1" dirty="0" smtClean="0">
                <a:solidFill>
                  <a:srgbClr val="FF0000"/>
                </a:solidFill>
              </a:rPr>
              <a:t>Wejście do szpitala w Katondwe</a:t>
            </a:r>
          </a:p>
          <a:p>
            <a:endParaRPr lang="pl-PL" dirty="0"/>
          </a:p>
        </p:txBody>
      </p:sp>
      <p:pic>
        <p:nvPicPr>
          <p:cNvPr id="9" name="Obraz 8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71612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472" y="4857760"/>
            <a:ext cx="2286016" cy="178595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600" dirty="0" smtClean="0"/>
              <a:t>Z przyjemnością czytamy reportaże z codziennej pracy Filipa, który do Zambii zawiózł więcej niż początkowo planował.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pl-PL" sz="2400" dirty="0"/>
          </a:p>
        </p:txBody>
      </p:sp>
      <p:pic>
        <p:nvPicPr>
          <p:cNvPr id="8" name="Obraz 7" descr="3.jpg"/>
          <p:cNvPicPr>
            <a:picLocks noChangeAspect="1"/>
          </p:cNvPicPr>
          <p:nvPr/>
        </p:nvPicPr>
        <p:blipFill>
          <a:blip r:embed="rId3" cstate="print"/>
          <a:srcRect b="23333"/>
          <a:stretch>
            <a:fillRect/>
          </a:stretch>
        </p:blipFill>
        <p:spPr>
          <a:xfrm rot="20954892">
            <a:off x="278307" y="1413999"/>
            <a:ext cx="3214710" cy="3286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4.jpg"/>
          <p:cNvPicPr>
            <a:picLocks noChangeAspect="1"/>
          </p:cNvPicPr>
          <p:nvPr/>
        </p:nvPicPr>
        <p:blipFill>
          <a:blip r:embed="rId4" cstate="print"/>
          <a:srcRect t="17188"/>
          <a:stretch>
            <a:fillRect/>
          </a:stretch>
        </p:blipFill>
        <p:spPr>
          <a:xfrm rot="487368">
            <a:off x="5651433" y="1569226"/>
            <a:ext cx="3254984" cy="3594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2.jpg"/>
          <p:cNvPicPr>
            <a:picLocks noChangeAspect="1"/>
          </p:cNvPicPr>
          <p:nvPr/>
        </p:nvPicPr>
        <p:blipFill>
          <a:blip r:embed="rId5" cstate="print"/>
          <a:srcRect b="3703"/>
          <a:stretch>
            <a:fillRect/>
          </a:stretch>
        </p:blipFill>
        <p:spPr>
          <a:xfrm>
            <a:off x="3428992" y="3286100"/>
            <a:ext cx="2781943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1428736"/>
            <a:ext cx="2643206" cy="198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pole tekstowe 10"/>
          <p:cNvSpPr txBox="1"/>
          <p:nvPr/>
        </p:nvSpPr>
        <p:spPr>
          <a:xfrm>
            <a:off x="6215074" y="5643578"/>
            <a:ext cx="2928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Sala operacyjna wzbogaciła się </a:t>
            </a:r>
            <a:br>
              <a:rPr lang="pl-PL" sz="1600" dirty="0" smtClean="0"/>
            </a:br>
            <a:r>
              <a:rPr lang="pl-PL" sz="1600" dirty="0" smtClean="0"/>
              <a:t>o niezbędny sprzęt medyczny.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Constantia" pitchFamily="18" charset="0"/>
              </a:rPr>
              <a:t>FILIP JUŻ</a:t>
            </a:r>
            <a:br>
              <a:rPr lang="pl-PL" dirty="0" smtClean="0">
                <a:latin typeface="Constantia" pitchFamily="18" charset="0"/>
              </a:rPr>
            </a:br>
            <a:r>
              <a:rPr lang="pl-PL" dirty="0" smtClean="0">
                <a:latin typeface="Constantia" pitchFamily="18" charset="0"/>
              </a:rPr>
              <a:t>W KATONDWE </a:t>
            </a:r>
            <a:endParaRPr lang="pl-PL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714412" y="5000636"/>
            <a:ext cx="11161240" cy="1143000"/>
          </a:xfrm>
        </p:spPr>
        <p:txBody>
          <a:bodyPr>
            <a:noAutofit/>
          </a:bodyPr>
          <a:lstStyle/>
          <a:p>
            <a:endParaRPr lang="pl-PL" sz="1800" b="1" dirty="0">
              <a:latin typeface="+mn-lt"/>
            </a:endParaRPr>
          </a:p>
        </p:txBody>
      </p:sp>
      <p:pic>
        <p:nvPicPr>
          <p:cNvPr id="7" name="Obraz 6" descr="15027466_10209687917652017_809676001213761071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5603" y="368660"/>
            <a:ext cx="7248805" cy="5436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/>
          <p:cNvSpPr txBox="1"/>
          <p:nvPr/>
        </p:nvSpPr>
        <p:spPr>
          <a:xfrm>
            <a:off x="1331640" y="6165304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i="1" dirty="0" smtClean="0">
                <a:solidFill>
                  <a:srgbClr val="FF0000"/>
                </a:solidFill>
              </a:rPr>
              <a:t>Filip z polskimi siostrami pracującymi w szpitalu w </a:t>
            </a:r>
            <a:r>
              <a:rPr lang="pl-PL" sz="1400" i="1" dirty="0" err="1" smtClean="0">
                <a:solidFill>
                  <a:srgbClr val="FF0000"/>
                </a:solidFill>
              </a:rPr>
              <a:t>Katondwe</a:t>
            </a:r>
            <a:endParaRPr lang="pl-PL" sz="1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latin typeface="Constantia" pitchFamily="18" charset="0"/>
              </a:rPr>
              <a:t>SPIS TREŚCI </a:t>
            </a:r>
            <a:endParaRPr lang="pl-PL" sz="3200" b="1" dirty="0">
              <a:latin typeface="Constantia" pitchFamily="18" charset="0"/>
            </a:endParaRPr>
          </a:p>
        </p:txBody>
      </p:sp>
      <p:pic>
        <p:nvPicPr>
          <p:cNvPr id="4" name="Obraz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2643182"/>
            <a:ext cx="5310191" cy="3982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214282" y="1428736"/>
            <a:ext cx="8143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dirty="0" smtClean="0"/>
              <a:t> </a:t>
            </a:r>
            <a:r>
              <a:rPr lang="pl-PL" sz="2000" dirty="0" smtClean="0">
                <a:hlinkClick r:id="rId3" action="ppaction://hlinksldjump"/>
              </a:rPr>
              <a:t>WOLONTARIAT W NASZYM GIMNAZJUM </a:t>
            </a:r>
            <a:endParaRPr lang="pl-PL" sz="2000" dirty="0" smtClean="0"/>
          </a:p>
          <a:p>
            <a:pPr>
              <a:buFont typeface="Wingdings" pitchFamily="2" charset="2"/>
              <a:buChar char="ü"/>
            </a:pPr>
            <a:r>
              <a:rPr lang="pl-PL" sz="2000" dirty="0" smtClean="0"/>
              <a:t> </a:t>
            </a:r>
            <a:r>
              <a:rPr lang="pl-PL" sz="2000" dirty="0" smtClean="0">
                <a:hlinkClick r:id="rId4" action="ppaction://hlinksldjump"/>
              </a:rPr>
              <a:t>KILKA SŁÓW O FILIPIE </a:t>
            </a:r>
            <a:endParaRPr lang="pl-PL" sz="2000" dirty="0" smtClean="0"/>
          </a:p>
          <a:p>
            <a:pPr>
              <a:buFont typeface="Wingdings" pitchFamily="2" charset="2"/>
              <a:buChar char="ü"/>
            </a:pPr>
            <a:r>
              <a:rPr lang="pl-PL" sz="2000" dirty="0" smtClean="0"/>
              <a:t> </a:t>
            </a:r>
            <a:r>
              <a:rPr lang="pl-PL" sz="2000" dirty="0" smtClean="0">
                <a:hlinkClick r:id="rId5" action="ppaction://hlinksldjump"/>
              </a:rPr>
              <a:t>POMOC SZKOŁY  W ZBIÓRCE FUNDUSZY </a:t>
            </a:r>
            <a:endParaRPr lang="pl-PL" sz="2000" dirty="0" smtClean="0"/>
          </a:p>
          <a:p>
            <a:pPr>
              <a:buFont typeface="Wingdings" pitchFamily="2" charset="2"/>
              <a:buChar char="ü"/>
            </a:pPr>
            <a:r>
              <a:rPr lang="pl-PL" sz="2000" dirty="0" smtClean="0"/>
              <a:t> </a:t>
            </a:r>
            <a:r>
              <a:rPr lang="pl-PL" sz="2000" dirty="0" smtClean="0">
                <a:hlinkClick r:id="rId6" action="ppaction://hlinksldjump"/>
              </a:rPr>
              <a:t> </a:t>
            </a:r>
            <a:r>
              <a:rPr lang="pl-PL" sz="2000" dirty="0" smtClean="0">
                <a:hlinkClick r:id="rId7" action="ppaction://hlinksldjump"/>
              </a:rPr>
              <a:t>FOTOREPORTAŻ Z AKCJI</a:t>
            </a:r>
            <a:endParaRPr lang="pl-PL" sz="2000" dirty="0" smtClean="0"/>
          </a:p>
          <a:p>
            <a:pPr>
              <a:buFont typeface="Wingdings" pitchFamily="2" charset="2"/>
              <a:buChar char="ü"/>
            </a:pPr>
            <a:r>
              <a:rPr lang="pl-PL" sz="2000" dirty="0" smtClean="0"/>
              <a:t> </a:t>
            </a:r>
            <a:r>
              <a:rPr lang="pl-PL" sz="2000" dirty="0" smtClean="0">
                <a:hlinkClick r:id="rId6" action="ppaction://hlinksldjump"/>
              </a:rPr>
              <a:t>PRZYGOTOWANIA I DZIAŁANIA</a:t>
            </a:r>
            <a:endParaRPr lang="pl-PL" sz="2000" dirty="0" smtClean="0"/>
          </a:p>
          <a:p>
            <a:pPr>
              <a:buFont typeface="Wingdings" pitchFamily="2" charset="2"/>
              <a:buChar char="ü"/>
            </a:pPr>
            <a:r>
              <a:rPr lang="pl-PL" sz="2000" dirty="0" smtClean="0"/>
              <a:t> </a:t>
            </a:r>
            <a:r>
              <a:rPr lang="pl-PL" sz="2000" dirty="0" smtClean="0">
                <a:hlinkClick r:id="rId8" action="ppaction://hlinksldjump"/>
              </a:rPr>
              <a:t>ŚPIEW I TANIEC</a:t>
            </a:r>
            <a:endParaRPr lang="pl-PL" sz="2000" dirty="0" smtClean="0"/>
          </a:p>
          <a:p>
            <a:pPr>
              <a:buFont typeface="Wingdings" pitchFamily="2" charset="2"/>
              <a:buChar char="ü"/>
            </a:pPr>
            <a:r>
              <a:rPr lang="pl-PL" sz="2000" dirty="0" smtClean="0"/>
              <a:t> </a:t>
            </a:r>
            <a:r>
              <a:rPr lang="pl-PL" sz="2000" dirty="0" smtClean="0">
                <a:hlinkClick r:id="rId9" action="ppaction://hlinksldjump"/>
              </a:rPr>
              <a:t>EFEKTY ZBIÓRKI</a:t>
            </a:r>
            <a:endParaRPr lang="pl-PL" sz="2000" dirty="0" smtClean="0"/>
          </a:p>
          <a:p>
            <a:pPr>
              <a:buFont typeface="Wingdings" pitchFamily="2" charset="2"/>
              <a:buChar char="ü"/>
            </a:pPr>
            <a:r>
              <a:rPr lang="pl-PL" sz="2000" dirty="0" smtClean="0"/>
              <a:t> </a:t>
            </a:r>
            <a:r>
              <a:rPr lang="pl-PL" sz="2000" dirty="0" smtClean="0">
                <a:hlinkClick r:id="rId10" action="ppaction://hlinksldjump"/>
              </a:rPr>
              <a:t>SZPITAL W KATONDWE</a:t>
            </a:r>
            <a:endParaRPr lang="pl-PL" sz="2000" dirty="0" smtClean="0"/>
          </a:p>
          <a:p>
            <a:pPr>
              <a:buFont typeface="Wingdings" pitchFamily="2" charset="2"/>
              <a:buChar char="ü"/>
            </a:pPr>
            <a:r>
              <a:rPr lang="pl-PL" sz="2000" dirty="0" smtClean="0"/>
              <a:t> </a:t>
            </a:r>
            <a:r>
              <a:rPr lang="pl-PL" sz="2000" dirty="0" smtClean="0">
                <a:hlinkClick r:id="rId11" action="ppaction://hlinksldjump"/>
              </a:rPr>
              <a:t>FILIP </a:t>
            </a:r>
            <a:r>
              <a:rPr lang="pl-PL" sz="2000" dirty="0" smtClean="0">
                <a:hlinkClick r:id="rId11" action="ppaction://hlinksldjump"/>
              </a:rPr>
              <a:t>JUŻ </a:t>
            </a:r>
            <a:r>
              <a:rPr lang="pl-PL" sz="2000" dirty="0" smtClean="0">
                <a:hlinkClick r:id="rId11" action="ppaction://hlinksldjump"/>
              </a:rPr>
              <a:t>W KATONDWE</a:t>
            </a:r>
            <a:endParaRPr lang="pl-PL" sz="20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285720" y="285728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pl-PL" sz="3200" b="1" dirty="0" smtClean="0">
                <a:latin typeface="Constantia" pitchFamily="18" charset="0"/>
                <a:ea typeface="+mj-ea"/>
                <a:cs typeface="+mj-cs"/>
              </a:rPr>
              <a:t>WOLONTARIAT </a:t>
            </a:r>
            <a:br>
              <a:rPr lang="pl-PL" sz="3200" b="1" dirty="0" smtClean="0">
                <a:latin typeface="Constantia" pitchFamily="18" charset="0"/>
                <a:ea typeface="+mj-ea"/>
                <a:cs typeface="+mj-cs"/>
              </a:rPr>
            </a:br>
            <a:r>
              <a:rPr lang="pl-PL" sz="3200" b="1" dirty="0" smtClean="0">
                <a:latin typeface="Constantia" pitchFamily="18" charset="0"/>
                <a:ea typeface="+mj-ea"/>
                <a:cs typeface="+mj-cs"/>
              </a:rPr>
              <a:t>W NASZYM GIMNAZJUM</a:t>
            </a:r>
            <a:r>
              <a:rPr lang="pl-PL" sz="4400" b="1" dirty="0" smtClean="0">
                <a:latin typeface="Constantia" pitchFamily="18" charset="0"/>
                <a:ea typeface="+mj-ea"/>
                <a:cs typeface="+mj-cs"/>
              </a:rPr>
              <a:t/>
            </a:r>
            <a:br>
              <a:rPr lang="pl-PL" sz="4400" b="1" dirty="0" smtClean="0">
                <a:latin typeface="Constantia" pitchFamily="18" charset="0"/>
                <a:ea typeface="+mj-ea"/>
                <a:cs typeface="+mj-cs"/>
              </a:rPr>
            </a:br>
            <a:endParaRPr lang="pl-PL" sz="4400" b="1" dirty="0"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8" name="Obraz 7" descr="LOGO1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87327">
            <a:off x="5575825" y="4102645"/>
            <a:ext cx="2929682" cy="248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-64" y="1500174"/>
            <a:ext cx="91440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Od wielu lat nasza szkoła angażuje się w wolontariat. </a:t>
            </a:r>
            <a:br>
              <a:rPr lang="pl-PL" dirty="0" smtClean="0"/>
            </a:br>
            <a:r>
              <a:rPr lang="pl-PL" dirty="0" smtClean="0"/>
              <a:t>Każdego roku braliśmy udział w wielu akcjach  charytatywnych takich jak: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/>
              <a:t>  „Prezent pod choinkę”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/>
              <a:t>  „Szlachetna paczka”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/>
              <a:t>  „Dziewczynka z zapałkami”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/>
              <a:t>  „Wielka Orkiestra Świątecznej Pomocy’’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/>
              <a:t>  Zbiórka funduszy na działalność łódzkiego hospicjum, na zwierzęta w schronisku Medor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/>
              <a:t>  Imprezy dla emerytów, dla  chorych, dla dzieci z przedszkola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/>
              <a:t>  Kwesta na renowację pomników organizowana na Starym Cmentarzu w Zgierzu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42910" y="4643446"/>
            <a:ext cx="4572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Nasi absolwenci kontynuują zaszczepioną </a:t>
            </a:r>
            <a:br>
              <a:rPr lang="pl-PL" dirty="0" smtClean="0"/>
            </a:br>
            <a:r>
              <a:rPr lang="pl-PL" dirty="0" smtClean="0"/>
              <a:t>w szkole ideę wolontariatu poza murami szkoły</a:t>
            </a:r>
            <a:r>
              <a:rPr lang="pl-PL" dirty="0" smtClean="0"/>
              <a:t>. </a:t>
            </a:r>
          </a:p>
          <a:p>
            <a:r>
              <a:rPr lang="pl-PL" dirty="0" smtClean="0"/>
              <a:t>Jeden z nich</a:t>
            </a:r>
            <a:r>
              <a:rPr lang="pl-PL" dirty="0" smtClean="0"/>
              <a:t> to Filip </a:t>
            </a:r>
            <a:r>
              <a:rPr lang="pl-PL" dirty="0" err="1" smtClean="0"/>
              <a:t>Styrzyński</a:t>
            </a:r>
            <a:r>
              <a:rPr lang="pl-PL" smtClean="0"/>
              <a:t>.</a:t>
            </a:r>
            <a:endParaRPr lang="pl-PL" dirty="0" smtClean="0"/>
          </a:p>
          <a:p>
            <a:r>
              <a:rPr lang="pl-PL" dirty="0" smtClean="0"/>
              <a:t>My- szkoła, staramy się ich wspierać.</a:t>
            </a:r>
          </a:p>
          <a:p>
            <a:endParaRPr lang="pl-PL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latin typeface="Constantia" pitchFamily="18" charset="0"/>
              </a:rPr>
              <a:t>KILKA SŁÓW </a:t>
            </a:r>
            <a:br>
              <a:rPr lang="pl-PL" sz="3200" b="1" dirty="0" smtClean="0">
                <a:latin typeface="Constantia" pitchFamily="18" charset="0"/>
              </a:rPr>
            </a:br>
            <a:r>
              <a:rPr lang="pl-PL" sz="3200" b="1" dirty="0" smtClean="0">
                <a:latin typeface="Constantia" pitchFamily="18" charset="0"/>
              </a:rPr>
              <a:t>O FILIPIE</a:t>
            </a:r>
            <a:br>
              <a:rPr lang="pl-PL" sz="3200" b="1" dirty="0" smtClean="0">
                <a:latin typeface="Constantia" pitchFamily="18" charset="0"/>
              </a:rPr>
            </a:br>
            <a:endParaRPr lang="pl-PL" sz="3200" b="1" dirty="0">
              <a:latin typeface="Constantia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57158" y="1428736"/>
            <a:ext cx="350046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    Filip Styrzyński to absolwent rocznika 2005/2006 naszego gimnazjum. Naukę kontynuował w I LO Łodzi, a następnie na Uniwersytecie Medycznym, </a:t>
            </a:r>
            <a:br>
              <a:rPr lang="pl-PL" sz="2000" dirty="0" smtClean="0"/>
            </a:br>
            <a:r>
              <a:rPr lang="pl-PL" sz="2000" dirty="0" smtClean="0"/>
              <a:t>na Wydziale Lekarskim w Łodzi. Jako młody lekarz postanowił wyruszyć z misją do szpitala </a:t>
            </a:r>
            <a:br>
              <a:rPr lang="pl-PL" sz="2000" dirty="0" smtClean="0"/>
            </a:br>
            <a:r>
              <a:rPr lang="pl-PL" sz="2000" dirty="0" smtClean="0"/>
              <a:t>w Katondwe , żeby pomagać. Zorganizował zbiórkę pieniędzy na wsparcie szpitala w Zambii. Chciał zawieźć tam sprzęt medyczny, zapas leków, narzędzia chirurgiczne, materiały medyczne</a:t>
            </a:r>
            <a:br>
              <a:rPr lang="pl-PL" sz="2000" dirty="0" smtClean="0"/>
            </a:br>
            <a:r>
              <a:rPr lang="pl-PL" sz="2000" dirty="0" smtClean="0"/>
              <a:t> i opatrunki.</a:t>
            </a:r>
            <a:endParaRPr lang="pl-PL" sz="2000" dirty="0"/>
          </a:p>
        </p:txBody>
      </p:sp>
      <p:pic>
        <p:nvPicPr>
          <p:cNvPr id="7" name="Obraz 6" descr="gyy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4000504"/>
            <a:ext cx="4266797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/>
          <p:cNvSpPr txBox="1"/>
          <p:nvPr/>
        </p:nvSpPr>
        <p:spPr>
          <a:xfrm>
            <a:off x="3643306" y="6519446"/>
            <a:ext cx="4786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l-PL" sz="1600" i="1" dirty="0" smtClean="0">
                <a:solidFill>
                  <a:srgbClr val="FF0000"/>
                </a:solidFill>
              </a:rPr>
              <a:t>Odległość  z Warszawy do Zambii to 7 308 km </a:t>
            </a:r>
            <a:endParaRPr lang="pl-PL" sz="1600" i="1" dirty="0">
              <a:solidFill>
                <a:srgbClr val="FF0000"/>
              </a:solidFill>
            </a:endParaRPr>
          </a:p>
        </p:txBody>
      </p:sp>
      <p:pic>
        <p:nvPicPr>
          <p:cNvPr id="9" name="Obraz 8" descr="fil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928670"/>
            <a:ext cx="292895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ole tekstowe 9"/>
          <p:cNvSpPr txBox="1"/>
          <p:nvPr/>
        </p:nvSpPr>
        <p:spPr>
          <a:xfrm>
            <a:off x="5929322" y="364331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 Filip Styrzyński  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latin typeface="Constantia" pitchFamily="18" charset="0"/>
              </a:rPr>
              <a:t>POMOC SZKOŁY </a:t>
            </a:r>
            <a:br>
              <a:rPr lang="pl-PL" sz="4000" b="1" dirty="0" smtClean="0">
                <a:latin typeface="Constantia" pitchFamily="18" charset="0"/>
              </a:rPr>
            </a:br>
            <a:r>
              <a:rPr lang="pl-PL" sz="4000" b="1" dirty="0" smtClean="0">
                <a:latin typeface="Constantia" pitchFamily="18" charset="0"/>
              </a:rPr>
              <a:t>W ZBIÓRCE FUNDUSZY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500438"/>
            <a:ext cx="4143404" cy="2930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714348" y="1571612"/>
            <a:ext cx="80010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Jedna z klas trzecich (IIIA), wraz z nauczycielami zorganizowała </a:t>
            </a:r>
            <a:br>
              <a:rPr lang="pl-PL" sz="2000" dirty="0" smtClean="0"/>
            </a:br>
            <a:r>
              <a:rPr lang="pl-PL" sz="2000" dirty="0" smtClean="0"/>
              <a:t>Dzień Afrykański. W tym dniu Filip był honorowym gościem naszej szkoły. </a:t>
            </a:r>
            <a:br>
              <a:rPr lang="pl-PL" sz="2000" dirty="0" smtClean="0"/>
            </a:br>
            <a:r>
              <a:rPr lang="pl-PL" sz="2000" dirty="0" smtClean="0"/>
              <a:t>Przedstawił uczniom i zaproszonym gościom cel i przebieg planowanej wyprawy. Opowieści wzbogacone były prezentacją, w tle płynęła afrykańska muzyka. Nasz gość cierpliwie odpowiadał na wiele pytań.</a:t>
            </a:r>
            <a:endParaRPr lang="pl-PL" sz="2000" dirty="0"/>
          </a:p>
        </p:txBody>
      </p:sp>
      <p:pic>
        <p:nvPicPr>
          <p:cNvPr id="8" name="Obraz 7" descr="Z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00438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2857488" y="635795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Migawki ze spotkania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Constantia" pitchFamily="18" charset="0"/>
              </a:rPr>
              <a:t>FOTOREPORTAŻ </a:t>
            </a:r>
            <a:br>
              <a:rPr lang="pl-PL" dirty="0" smtClean="0">
                <a:latin typeface="Constantia" pitchFamily="18" charset="0"/>
              </a:rPr>
            </a:br>
            <a:r>
              <a:rPr lang="pl-PL" dirty="0" smtClean="0">
                <a:latin typeface="Constantia" pitchFamily="18" charset="0"/>
              </a:rPr>
              <a:t>Z AKCJI</a:t>
            </a:r>
            <a:endParaRPr lang="pl-PL" dirty="0">
              <a:latin typeface="Constantia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4372006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857752" y="1643050"/>
            <a:ext cx="407196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Uczniowie całej szkoły uczestniczyli w działaniach na rzecz afrykańskiej misji. Każda klasa upiekła ciasto, uczniowie przygotowali prace plastyczne, maski, talizmany</a:t>
            </a:r>
            <a:r>
              <a:rPr kumimoji="0" lang="pl-PL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</a:t>
            </a:r>
            <a:r>
              <a:rPr kumimoji="0" lang="pl-PL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ozdoby afrykańskie.</a:t>
            </a:r>
            <a:br>
              <a:rPr kumimoji="0" lang="pl-PL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pl-PL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786314" y="4857760"/>
            <a:ext cx="4214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Dochód ze sprzedaży przeznaczony był na jeden cel  - </a:t>
            </a:r>
            <a:r>
              <a:rPr lang="pl-PL" dirty="0" smtClean="0">
                <a:solidFill>
                  <a:srgbClr val="66FFFF"/>
                </a:solidFill>
              </a:rPr>
              <a:t>„Mission…Possible! Pomagam </a:t>
            </a:r>
            <a:r>
              <a:rPr lang="pl-PL" dirty="0" err="1" smtClean="0">
                <a:solidFill>
                  <a:srgbClr val="66FFFF"/>
                </a:solidFill>
              </a:rPr>
              <a:t>Katondwe</a:t>
            </a:r>
            <a:r>
              <a:rPr lang="pl-PL" dirty="0" smtClean="0">
                <a:solidFill>
                  <a:srgbClr val="66FFFF"/>
                </a:solidFill>
              </a:rPr>
              <a:t>”</a:t>
            </a:r>
            <a:endParaRPr lang="pl-PL" b="1" dirty="0">
              <a:solidFill>
                <a:srgbClr val="66FFFF"/>
              </a:solidFill>
            </a:endParaRPr>
          </a:p>
        </p:txBody>
      </p:sp>
      <p:sp>
        <p:nvSpPr>
          <p:cNvPr id="7" name="Strzałka w prawo 6"/>
          <p:cNvSpPr/>
          <p:nvPr/>
        </p:nvSpPr>
        <p:spPr>
          <a:xfrm>
            <a:off x="7500958" y="6000768"/>
            <a:ext cx="1143008" cy="71438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66FFFF"/>
                </a:solidFill>
              </a:rPr>
              <a:t>z</a:t>
            </a:r>
            <a:r>
              <a:rPr lang="pl-PL" sz="1400" dirty="0" smtClean="0">
                <a:solidFill>
                  <a:srgbClr val="66FFFF"/>
                </a:solidFill>
              </a:rPr>
              <a:t>djęcia</a:t>
            </a:r>
            <a:endParaRPr lang="pl-PL" sz="140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DSC_03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25763">
            <a:off x="178680" y="341119"/>
            <a:ext cx="6477876" cy="3642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DSC_03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4618">
            <a:off x="3261123" y="3326452"/>
            <a:ext cx="5717590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Schowek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607067">
            <a:off x="394907" y="3514864"/>
            <a:ext cx="2203638" cy="3093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e tekstowe 8"/>
          <p:cNvSpPr txBox="1"/>
          <p:nvPr/>
        </p:nvSpPr>
        <p:spPr>
          <a:xfrm>
            <a:off x="1714480" y="6211669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Constantia" pitchFamily="18" charset="0"/>
              </a:rPr>
              <a:t>FOTOREPORTAŻ Z AKCJI</a:t>
            </a:r>
            <a:endParaRPr lang="pl-PL" sz="3600" b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4900" dirty="0" smtClean="0"/>
              <a:t> </a:t>
            </a:r>
            <a:r>
              <a:rPr lang="pl-PL" sz="4900" dirty="0" smtClean="0">
                <a:latin typeface="Constantia" pitchFamily="18" charset="0"/>
              </a:rPr>
              <a:t>PRZYGOTOWANIA</a:t>
            </a:r>
            <a:br>
              <a:rPr lang="pl-PL" sz="4900" dirty="0" smtClean="0">
                <a:latin typeface="Constantia" pitchFamily="18" charset="0"/>
              </a:rPr>
            </a:br>
            <a:r>
              <a:rPr lang="pl-PL" sz="4900" dirty="0" smtClean="0">
                <a:latin typeface="Constantia" pitchFamily="18" charset="0"/>
              </a:rPr>
              <a:t> I DZIAŁANIA </a:t>
            </a:r>
            <a:endParaRPr lang="pl-PL" dirty="0">
              <a:latin typeface="Constantia" pitchFamily="18" charset="0"/>
            </a:endParaRPr>
          </a:p>
        </p:txBody>
      </p:sp>
      <p:pic>
        <p:nvPicPr>
          <p:cNvPr id="5" name="Obraz 4" descr="Z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285860"/>
            <a:ext cx="4024309" cy="301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ymbol zastępczy zawartości 3" descr="Z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3271455"/>
            <a:ext cx="5429288" cy="337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428596" y="1500174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Uczniowie prowadzący spotkanie starannie przygotowali się do tego dnia.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572132" y="4500570"/>
            <a:ext cx="34289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Odpowiedni klimat stworzyli poprzez  barwne stroje, maski i egzotycznie pomalowane twarze</a:t>
            </a:r>
            <a:r>
              <a:rPr lang="pl-PL" sz="2000" dirty="0" smtClean="0"/>
              <a:t>.</a:t>
            </a:r>
          </a:p>
          <a:p>
            <a:endParaRPr lang="pl-PL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14282" y="142852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latin typeface="Constantia" pitchFamily="18" charset="0"/>
              </a:rPr>
              <a:t>ŚPIWE I TANIEC </a:t>
            </a:r>
            <a:br>
              <a:rPr lang="pl-PL" sz="4400" dirty="0" smtClean="0">
                <a:latin typeface="Constantia" pitchFamily="18" charset="0"/>
              </a:rPr>
            </a:br>
            <a:r>
              <a:rPr lang="pl-PL" sz="4400" dirty="0" smtClean="0">
                <a:latin typeface="Constantia" pitchFamily="18" charset="0"/>
              </a:rPr>
              <a:t>W RYTM </a:t>
            </a:r>
            <a:r>
              <a:rPr lang="pl-PL" sz="4400" dirty="0" err="1" smtClean="0">
                <a:latin typeface="Constantia" pitchFamily="18" charset="0"/>
              </a:rPr>
              <a:t>TAM-TAMÓW</a:t>
            </a:r>
            <a:endParaRPr lang="pl-PL" sz="4400" dirty="0" smtClean="0">
              <a:latin typeface="Constantia" pitchFamily="18" charset="0"/>
            </a:endParaRPr>
          </a:p>
        </p:txBody>
      </p:sp>
      <p:pic>
        <p:nvPicPr>
          <p:cNvPr id="3" name="SAM_0662-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571612"/>
            <a:ext cx="8358246" cy="4701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trzałka w prawo 3"/>
          <p:cNvSpPr/>
          <p:nvPr/>
        </p:nvSpPr>
        <p:spPr>
          <a:xfrm>
            <a:off x="7858148" y="6357958"/>
            <a:ext cx="785818" cy="35719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2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FFFFFF"/>
      </a:hlink>
      <a:folHlink>
        <a:srgbClr val="FFFF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291</Words>
  <Application>Microsoft Office PowerPoint</Application>
  <PresentationFormat>Pokaz na ekranie (4:3)</PresentationFormat>
  <Paragraphs>56</Paragraphs>
  <Slides>13</Slides>
  <Notes>3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ek</vt:lpstr>
      <vt:lpstr>SPIS TREŚCI </vt:lpstr>
      <vt:lpstr>Slajd 3</vt:lpstr>
      <vt:lpstr>KILKA SŁÓW  O FILIPIE </vt:lpstr>
      <vt:lpstr>POMOC SZKOŁY  W ZBIÓRCE FUNDUSZY </vt:lpstr>
      <vt:lpstr>FOTOREPORTAŻ  Z AKCJI</vt:lpstr>
      <vt:lpstr>Slajd 7</vt:lpstr>
      <vt:lpstr> PRZYGOTOWANIA  I DZIAŁANIA </vt:lpstr>
      <vt:lpstr>Slajd 9</vt:lpstr>
      <vt:lpstr>EFEKT ZBIÓRKI </vt:lpstr>
      <vt:lpstr>SZPITAL  W KATONDWE</vt:lpstr>
      <vt:lpstr>FILIP JUŻ W KATONDWE 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Ola</dc:creator>
  <cp:lastModifiedBy>dyrektor</cp:lastModifiedBy>
  <cp:revision>82</cp:revision>
  <dcterms:created xsi:type="dcterms:W3CDTF">2016-11-11T10:08:11Z</dcterms:created>
  <dcterms:modified xsi:type="dcterms:W3CDTF">2016-11-17T10:33:14Z</dcterms:modified>
</cp:coreProperties>
</file>